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256" r:id="rId5"/>
    <p:sldId id="264" r:id="rId6"/>
    <p:sldId id="261" r:id="rId7"/>
    <p:sldId id="263" r:id="rId8"/>
    <p:sldId id="265" r:id="rId9"/>
    <p:sldId id="268" r:id="rId10"/>
    <p:sldId id="266" r:id="rId11"/>
    <p:sldId id="267" r:id="rId12"/>
    <p:sldId id="269" r:id="rId13"/>
    <p:sldId id="277" r:id="rId14"/>
    <p:sldId id="270" r:id="rId15"/>
    <p:sldId id="271" r:id="rId16"/>
    <p:sldId id="272" r:id="rId17"/>
    <p:sldId id="273" r:id="rId18"/>
    <p:sldId id="274" r:id="rId19"/>
    <p:sldId id="260"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autoAdjust="0"/>
    <p:restoredTop sz="96005" autoAdjust="0"/>
  </p:normalViewPr>
  <p:slideViewPr>
    <p:cSldViewPr snapToGrid="0">
      <p:cViewPr varScale="1">
        <p:scale>
          <a:sx n="109" d="100"/>
          <a:sy n="109" d="100"/>
        </p:scale>
        <p:origin x="444"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odman, Julia (DESE)" userId="8a10bd68-848a-4b44-a220-329cd0240b6c" providerId="ADAL" clId="{D2E5E6AD-4950-4AA6-B48A-3C82629C42F5}"/>
    <pc:docChg chg="modSld">
      <pc:chgData name="Foodman, Julia (DESE)" userId="8a10bd68-848a-4b44-a220-329cd0240b6c" providerId="ADAL" clId="{D2E5E6AD-4950-4AA6-B48A-3C82629C42F5}" dt="2024-07-17T15:39:56.302" v="33" actId="13926"/>
      <pc:docMkLst>
        <pc:docMk/>
      </pc:docMkLst>
      <pc:sldChg chg="modSp mod">
        <pc:chgData name="Foodman, Julia (DESE)" userId="8a10bd68-848a-4b44-a220-329cd0240b6c" providerId="ADAL" clId="{D2E5E6AD-4950-4AA6-B48A-3C82629C42F5}" dt="2024-07-17T15:36:15.694" v="31" actId="20577"/>
        <pc:sldMkLst>
          <pc:docMk/>
          <pc:sldMk cId="3472057045" sldId="256"/>
        </pc:sldMkLst>
        <pc:spChg chg="mod">
          <ac:chgData name="Foodman, Julia (DESE)" userId="8a10bd68-848a-4b44-a220-329cd0240b6c" providerId="ADAL" clId="{D2E5E6AD-4950-4AA6-B48A-3C82629C42F5}" dt="2024-07-17T15:36:15.694" v="31" actId="20577"/>
          <ac:spMkLst>
            <pc:docMk/>
            <pc:sldMk cId="3472057045" sldId="256"/>
            <ac:spMk id="3" creationId="{451FB839-A537-685A-EE8C-AF8C11F1A27D}"/>
          </ac:spMkLst>
        </pc:spChg>
      </pc:sldChg>
      <pc:sldChg chg="modSp mod">
        <pc:chgData name="Foodman, Julia (DESE)" userId="8a10bd68-848a-4b44-a220-329cd0240b6c" providerId="ADAL" clId="{D2E5E6AD-4950-4AA6-B48A-3C82629C42F5}" dt="2024-07-17T15:36:42.393" v="32" actId="13926"/>
        <pc:sldMkLst>
          <pc:docMk/>
          <pc:sldMk cId="1766890895" sldId="261"/>
        </pc:sldMkLst>
        <pc:spChg chg="mod">
          <ac:chgData name="Foodman, Julia (DESE)" userId="8a10bd68-848a-4b44-a220-329cd0240b6c" providerId="ADAL" clId="{D2E5E6AD-4950-4AA6-B48A-3C82629C42F5}" dt="2024-07-17T15:36:42.393" v="32" actId="13926"/>
          <ac:spMkLst>
            <pc:docMk/>
            <pc:sldMk cId="1766890895" sldId="261"/>
            <ac:spMk id="2" creationId="{75F77C0A-F34B-2B3F-484B-7459BE442120}"/>
          </ac:spMkLst>
        </pc:spChg>
      </pc:sldChg>
      <pc:sldChg chg="modSp mod">
        <pc:chgData name="Foodman, Julia (DESE)" userId="8a10bd68-848a-4b44-a220-329cd0240b6c" providerId="ADAL" clId="{D2E5E6AD-4950-4AA6-B48A-3C82629C42F5}" dt="2024-07-17T15:13:18.968" v="25" actId="20577"/>
        <pc:sldMkLst>
          <pc:docMk/>
          <pc:sldMk cId="228644638" sldId="269"/>
        </pc:sldMkLst>
        <pc:spChg chg="mod">
          <ac:chgData name="Foodman, Julia (DESE)" userId="8a10bd68-848a-4b44-a220-329cd0240b6c" providerId="ADAL" clId="{D2E5E6AD-4950-4AA6-B48A-3C82629C42F5}" dt="2024-07-17T15:13:18.968" v="25" actId="20577"/>
          <ac:spMkLst>
            <pc:docMk/>
            <pc:sldMk cId="228644638" sldId="269"/>
            <ac:spMk id="2" creationId="{75F77C0A-F34B-2B3F-484B-7459BE442120}"/>
          </ac:spMkLst>
        </pc:spChg>
      </pc:sldChg>
      <pc:sldChg chg="modSp mod">
        <pc:chgData name="Foodman, Julia (DESE)" userId="8a10bd68-848a-4b44-a220-329cd0240b6c" providerId="ADAL" clId="{D2E5E6AD-4950-4AA6-B48A-3C82629C42F5}" dt="2024-07-17T15:39:56.302" v="33" actId="13926"/>
        <pc:sldMkLst>
          <pc:docMk/>
          <pc:sldMk cId="3706411339" sldId="274"/>
        </pc:sldMkLst>
        <pc:spChg chg="mod">
          <ac:chgData name="Foodman, Julia (DESE)" userId="8a10bd68-848a-4b44-a220-329cd0240b6c" providerId="ADAL" clId="{D2E5E6AD-4950-4AA6-B48A-3C82629C42F5}" dt="2024-07-17T15:39:56.302" v="33" actId="13926"/>
          <ac:spMkLst>
            <pc:docMk/>
            <pc:sldMk cId="3706411339" sldId="274"/>
            <ac:spMk id="2" creationId="{75F77C0A-F34B-2B3F-484B-7459BE44212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7/30/2024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7/30/2024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dirty="0"/>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mailto:federalgrantprograms@mass.gov" TargetMode="External"/><Relationship Id="rId2" Type="http://schemas.openxmlformats.org/officeDocument/2006/relationships/hyperlink" Target="https://www.doe.mass.edu/federalgrants/liaisons.xlsx"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mass.egrantsmanagement.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doe.mass.edu/federalgrants/titlei-d/allocations.xls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doe.mass.edu/federalgrants/titlei-d/resource-guide.docx" TargetMode="External"/><Relationship Id="rId2" Type="http://schemas.openxmlformats.org/officeDocument/2006/relationships/hyperlink" Target="https://www.doe.mass.edu/federalgrants/titlei-d/localprograms.html" TargetMode="External"/><Relationship Id="rId1" Type="http://schemas.openxmlformats.org/officeDocument/2006/relationships/slideLayout" Target="../slideLayouts/slideLayout2.xml"/><Relationship Id="rId4" Type="http://schemas.openxmlformats.org/officeDocument/2006/relationships/hyperlink" Target="https://www.doe.mass.edu/federalgrants/titlei-d/application-worksheet.doc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doe.mass.edu/federalgrants/titlei-d/formal-agreement.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505838" y="690351"/>
            <a:ext cx="9341547" cy="1928238"/>
          </a:xfrm>
        </p:spPr>
        <p:txBody>
          <a:bodyPr/>
          <a:lstStyle/>
          <a:p>
            <a:r>
              <a:rPr lang="en-US" dirty="0"/>
              <a:t>Title I, Part D, Subpart 2</a:t>
            </a:r>
            <a:br>
              <a:rPr lang="en-US" dirty="0"/>
            </a:br>
            <a:r>
              <a:rPr lang="en-US" dirty="0"/>
              <a:t>Grant Application </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a:lstStyle/>
          <a:p>
            <a:r>
              <a:rPr lang="en-US" dirty="0"/>
              <a:t>Federal Grant Programs Office</a:t>
            </a:r>
          </a:p>
          <a:p>
            <a:r>
              <a:rPr lang="en-US" dirty="0"/>
              <a:t>July 31, 2024</a:t>
            </a:r>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5A5DC75-4EBD-4172-8648-B72ADE4A355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GEM$ Sections Page</a:t>
            </a:r>
          </a:p>
        </p:txBody>
      </p:sp>
      <p:pic>
        <p:nvPicPr>
          <p:cNvPr id="4" name="Picture 3" descr="Section page of GEM$ ESSA application, highlighting three forms specific to Title I, D-2">
            <a:extLst>
              <a:ext uri="{FF2B5EF4-FFF2-40B4-BE49-F238E27FC236}">
                <a16:creationId xmlns:a16="http://schemas.microsoft.com/office/drawing/2014/main" id="{148B6031-DDC4-49F1-9583-D7B1A234F11F}"/>
              </a:ext>
            </a:extLst>
          </p:cNvPr>
          <p:cNvPicPr>
            <a:picLocks noChangeAspect="1"/>
          </p:cNvPicPr>
          <p:nvPr/>
        </p:nvPicPr>
        <p:blipFill>
          <a:blip r:embed="rId2"/>
          <a:stretch>
            <a:fillRect/>
          </a:stretch>
        </p:blipFill>
        <p:spPr>
          <a:xfrm>
            <a:off x="5035940" y="643466"/>
            <a:ext cx="6263452" cy="5568739"/>
          </a:xfrm>
          <a:prstGeom prst="rect">
            <a:avLst/>
          </a:prstGeom>
        </p:spPr>
      </p:pic>
    </p:spTree>
    <p:extLst>
      <p:ext uri="{BB962C8B-B14F-4D97-AF65-F5344CB8AC3E}">
        <p14:creationId xmlns:p14="http://schemas.microsoft.com/office/powerpoint/2010/main" val="3331169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lstStyle/>
          <a:p>
            <a:r>
              <a:rPr lang="en-US" b="0" i="0" dirty="0">
                <a:solidFill>
                  <a:srgbClr val="000000"/>
                </a:solidFill>
                <a:effectLst/>
              </a:rPr>
              <a:t>N/D facility contact information</a:t>
            </a:r>
          </a:p>
          <a:p>
            <a:r>
              <a:rPr lang="en-US" b="0" i="0" dirty="0">
                <a:solidFill>
                  <a:srgbClr val="000000"/>
                </a:solidFill>
                <a:effectLst/>
              </a:rPr>
              <a:t>Description of the N/D facility, including characteristics of the children and youth served</a:t>
            </a:r>
          </a:p>
          <a:p>
            <a:r>
              <a:rPr lang="en-US" b="0" i="0" dirty="0">
                <a:solidFill>
                  <a:srgbClr val="000000"/>
                </a:solidFill>
                <a:effectLst/>
              </a:rPr>
              <a:t>Title I, D-2 activities</a:t>
            </a:r>
          </a:p>
          <a:p>
            <a:pPr lvl="1"/>
            <a:r>
              <a:rPr lang="en-US" dirty="0">
                <a:solidFill>
                  <a:srgbClr val="000000"/>
                </a:solidFill>
              </a:rPr>
              <a:t>Brief description of activity</a:t>
            </a:r>
          </a:p>
          <a:p>
            <a:pPr lvl="1"/>
            <a:r>
              <a:rPr lang="en-US" dirty="0">
                <a:solidFill>
                  <a:srgbClr val="000000"/>
                </a:solidFill>
              </a:rPr>
              <a:t>Amount of Title I, D-2 funds budgeted</a:t>
            </a:r>
          </a:p>
          <a:p>
            <a:pPr lvl="1"/>
            <a:r>
              <a:rPr lang="en-US" dirty="0">
                <a:solidFill>
                  <a:srgbClr val="000000"/>
                </a:solidFill>
              </a:rPr>
              <a:t>Describe how activity is supplemental</a:t>
            </a:r>
          </a:p>
          <a:p>
            <a:pPr lvl="1"/>
            <a:r>
              <a:rPr lang="en-US" dirty="0">
                <a:solidFill>
                  <a:srgbClr val="000000"/>
                </a:solidFill>
              </a:rPr>
              <a:t>Describe how the effectiveness of activity will be measured</a:t>
            </a:r>
            <a:endParaRPr lang="en-US" dirty="0">
              <a:solidFill>
                <a:srgbClr val="FF0000"/>
              </a:solidFill>
            </a:endParaRPr>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normAutofit/>
          </a:bodyPr>
          <a:lstStyle/>
          <a:p>
            <a:r>
              <a:rPr lang="en-US" dirty="0"/>
              <a:t>Title I, D-2 Application – Program Details</a:t>
            </a:r>
          </a:p>
        </p:txBody>
      </p:sp>
    </p:spTree>
    <p:extLst>
      <p:ext uri="{BB962C8B-B14F-4D97-AF65-F5344CB8AC3E}">
        <p14:creationId xmlns:p14="http://schemas.microsoft.com/office/powerpoint/2010/main" val="2784705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lstStyle/>
          <a:p>
            <a:r>
              <a:rPr lang="en-US" b="0" i="0" dirty="0">
                <a:solidFill>
                  <a:srgbClr val="000000"/>
                </a:solidFill>
                <a:effectLst/>
              </a:rPr>
              <a:t>Description of how the Title I, D-2 program will be coordinated with other Federal, State, and local programs</a:t>
            </a:r>
          </a:p>
          <a:p>
            <a:r>
              <a:rPr lang="en-US" b="0" i="0" dirty="0">
                <a:solidFill>
                  <a:srgbClr val="000000"/>
                </a:solidFill>
                <a:effectLst/>
              </a:rPr>
              <a:t>Description of how participating schools will coordinate with facilities to ensure that children and youth are enrolled in an education program that is comparable to the one in the local school they would otherwise attend</a:t>
            </a:r>
          </a:p>
          <a:p>
            <a:r>
              <a:rPr lang="en-US" b="0" i="0" dirty="0">
                <a:solidFill>
                  <a:srgbClr val="000000"/>
                </a:solidFill>
                <a:effectLst/>
              </a:rPr>
              <a:t>Description of how the program will involve parents and family members, as appropriate</a:t>
            </a:r>
            <a:endParaRPr lang="en-US" dirty="0">
              <a:solidFill>
                <a:srgbClr val="FF0000"/>
              </a:solidFill>
            </a:endParaRPr>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normAutofit fontScale="90000"/>
          </a:bodyPr>
          <a:lstStyle/>
          <a:p>
            <a:r>
              <a:rPr lang="en-US" dirty="0"/>
              <a:t>Title I, D-2 Application – Program Coordination</a:t>
            </a:r>
          </a:p>
        </p:txBody>
      </p:sp>
    </p:spTree>
    <p:extLst>
      <p:ext uri="{BB962C8B-B14F-4D97-AF65-F5344CB8AC3E}">
        <p14:creationId xmlns:p14="http://schemas.microsoft.com/office/powerpoint/2010/main" val="314361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lstStyle/>
          <a:p>
            <a:r>
              <a:rPr lang="en-US" b="0" i="0" dirty="0">
                <a:solidFill>
                  <a:srgbClr val="000000"/>
                </a:solidFill>
                <a:effectLst/>
              </a:rPr>
              <a:t>Description of how the district will help to facilitate a successful transition for children and youth returning to public schools from the N/D facility</a:t>
            </a:r>
            <a:endParaRPr lang="en-US" dirty="0">
              <a:solidFill>
                <a:srgbClr val="FF0000"/>
              </a:solidFill>
            </a:endParaRPr>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normAutofit/>
          </a:bodyPr>
          <a:lstStyle/>
          <a:p>
            <a:r>
              <a:rPr lang="en-US" dirty="0"/>
              <a:t>Title I, D-2 Application – Transitions</a:t>
            </a:r>
          </a:p>
        </p:txBody>
      </p:sp>
    </p:spTree>
    <p:extLst>
      <p:ext uri="{BB962C8B-B14F-4D97-AF65-F5344CB8AC3E}">
        <p14:creationId xmlns:p14="http://schemas.microsoft.com/office/powerpoint/2010/main" val="159054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lstStyle/>
          <a:p>
            <a:r>
              <a:rPr lang="en-US" b="0" i="0" dirty="0">
                <a:solidFill>
                  <a:srgbClr val="000000"/>
                </a:solidFill>
                <a:effectLst/>
              </a:rPr>
              <a:t>Description of the district’s plan to monitor the facility to ensure that funds are spent in accordance with the formal agreement and grant regulations</a:t>
            </a:r>
          </a:p>
          <a:p>
            <a:r>
              <a:rPr lang="en-US" b="0" i="0" dirty="0">
                <a:solidFill>
                  <a:srgbClr val="000000"/>
                </a:solidFill>
                <a:effectLst/>
              </a:rPr>
              <a:t>Description of the district’s plan to evaluate the impact of Title I, D-2 activities on the children and youth in the facility</a:t>
            </a:r>
            <a:endParaRPr lang="en-US" dirty="0">
              <a:solidFill>
                <a:srgbClr val="FF0000"/>
              </a:solidFill>
            </a:endParaRPr>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normAutofit fontScale="90000"/>
          </a:bodyPr>
          <a:lstStyle/>
          <a:p>
            <a:r>
              <a:rPr lang="en-US" dirty="0"/>
              <a:t>Title I, D-2 Application – Monitoring and Program Evaluation</a:t>
            </a:r>
          </a:p>
        </p:txBody>
      </p:sp>
    </p:spTree>
    <p:extLst>
      <p:ext uri="{BB962C8B-B14F-4D97-AF65-F5344CB8AC3E}">
        <p14:creationId xmlns:p14="http://schemas.microsoft.com/office/powerpoint/2010/main" val="3197352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838200" y="2086984"/>
            <a:ext cx="10515600" cy="4405890"/>
          </a:xfrm>
        </p:spPr>
        <p:txBody>
          <a:bodyPr>
            <a:normAutofit/>
          </a:bodyPr>
          <a:lstStyle/>
          <a:p>
            <a:pPr marL="0" indent="0">
              <a:buNone/>
            </a:pPr>
            <a:endParaRPr lang="en-US" sz="3400" b="0" i="0" dirty="0">
              <a:solidFill>
                <a:srgbClr val="000000"/>
              </a:solidFill>
              <a:effectLst/>
            </a:endParaRPr>
          </a:p>
          <a:p>
            <a:pPr marL="0" indent="0">
              <a:buNone/>
            </a:pPr>
            <a:endParaRPr lang="en-US" sz="3400" dirty="0">
              <a:solidFill>
                <a:srgbClr val="000000"/>
              </a:solidFill>
            </a:endParaRPr>
          </a:p>
          <a:p>
            <a:pPr marL="0" indent="0">
              <a:buNone/>
            </a:pPr>
            <a:r>
              <a:rPr lang="en-US" sz="3400" b="0" i="0" dirty="0">
                <a:solidFill>
                  <a:srgbClr val="000000"/>
                </a:solidFill>
                <a:effectLst/>
              </a:rPr>
              <a:t>Formal Agreement(s)</a:t>
            </a:r>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normAutofit fontScale="90000"/>
          </a:bodyPr>
          <a:lstStyle/>
          <a:p>
            <a:r>
              <a:rPr lang="en-US" dirty="0"/>
              <a:t>Title I, D-2 Application – Other Required Documents</a:t>
            </a:r>
          </a:p>
        </p:txBody>
      </p:sp>
    </p:spTree>
    <p:extLst>
      <p:ext uri="{BB962C8B-B14F-4D97-AF65-F5344CB8AC3E}">
        <p14:creationId xmlns:p14="http://schemas.microsoft.com/office/powerpoint/2010/main" val="3706411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lstStyle/>
          <a:p>
            <a:pPr algn="ctr"/>
            <a:r>
              <a:rPr lang="en-US" dirty="0"/>
              <a:t>Live Demo in GEM$</a:t>
            </a:r>
          </a:p>
        </p:txBody>
      </p:sp>
    </p:spTree>
    <p:extLst>
      <p:ext uri="{BB962C8B-B14F-4D97-AF65-F5344CB8AC3E}">
        <p14:creationId xmlns:p14="http://schemas.microsoft.com/office/powerpoint/2010/main" val="4086479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a:xfrm>
            <a:off x="838200" y="1521069"/>
            <a:ext cx="10515600" cy="3859823"/>
          </a:xfrm>
        </p:spPr>
        <p:txBody>
          <a:bodyPr>
            <a:normAutofit fontScale="90000"/>
          </a:bodyPr>
          <a:lstStyle/>
          <a:p>
            <a:pPr algn="ctr"/>
            <a:r>
              <a:rPr lang="en-US" dirty="0"/>
              <a:t>Questions?</a:t>
            </a:r>
            <a:br>
              <a:rPr lang="en-US" dirty="0"/>
            </a:br>
            <a:br>
              <a:rPr lang="en-US" dirty="0"/>
            </a:br>
            <a:r>
              <a:rPr lang="en-US" sz="3600" dirty="0"/>
              <a:t>contact your </a:t>
            </a:r>
            <a:r>
              <a:rPr lang="en-US" sz="3600" dirty="0">
                <a:hlinkClick r:id="rId2"/>
              </a:rPr>
              <a:t>liaison</a:t>
            </a:r>
            <a:br>
              <a:rPr lang="en-US" sz="3600" dirty="0"/>
            </a:br>
            <a:r>
              <a:rPr lang="en-US" sz="3600" dirty="0"/>
              <a:t>or</a:t>
            </a:r>
            <a:br>
              <a:rPr lang="en-US" dirty="0"/>
            </a:br>
            <a:r>
              <a:rPr lang="en-US" sz="3600" dirty="0">
                <a:hlinkClick r:id="rId3"/>
              </a:rPr>
              <a:t>federalgrantprograms@mass.gov</a:t>
            </a:r>
            <a:r>
              <a:rPr lang="en-US" sz="3600" dirty="0"/>
              <a:t> </a:t>
            </a:r>
            <a:br>
              <a:rPr lang="en-US" sz="3600" dirty="0"/>
            </a:br>
            <a:br>
              <a:rPr lang="en-US" sz="3600" dirty="0"/>
            </a:br>
            <a:endParaRPr lang="en-US" sz="3600" dirty="0"/>
          </a:p>
        </p:txBody>
      </p:sp>
    </p:spTree>
    <p:extLst>
      <p:ext uri="{BB962C8B-B14F-4D97-AF65-F5344CB8AC3E}">
        <p14:creationId xmlns:p14="http://schemas.microsoft.com/office/powerpoint/2010/main" val="97244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vert="horz" lIns="91440" tIns="45720" rIns="91440" bIns="45720" rtlCol="0" anchor="t">
            <a:normAutofit lnSpcReduction="10000"/>
          </a:bodyPr>
          <a:lstStyle/>
          <a:p>
            <a:r>
              <a:rPr lang="en-US" dirty="0">
                <a:latin typeface="Arial"/>
                <a:cs typeface="Arial"/>
              </a:rPr>
              <a:t>All participants are muted and your video is turned off</a:t>
            </a:r>
          </a:p>
          <a:p>
            <a:pPr marL="0" indent="0">
              <a:buNone/>
            </a:pPr>
            <a:endParaRPr lang="en-US" dirty="0">
              <a:latin typeface="Arial"/>
              <a:cs typeface="Arial"/>
            </a:endParaRPr>
          </a:p>
          <a:p>
            <a:r>
              <a:rPr lang="en-US" dirty="0">
                <a:latin typeface="Arial"/>
                <a:cs typeface="Arial"/>
              </a:rPr>
              <a:t>Please use the Q&amp;A feature for questions (not chat)</a:t>
            </a:r>
          </a:p>
          <a:p>
            <a:endParaRPr lang="en-US" dirty="0">
              <a:latin typeface="Arial"/>
              <a:cs typeface="Arial"/>
            </a:endParaRPr>
          </a:p>
          <a:p>
            <a:r>
              <a:rPr lang="en-US" dirty="0">
                <a:latin typeface="Arial"/>
                <a:cs typeface="Arial"/>
              </a:rPr>
              <a:t>This webinar is being recorded.</a:t>
            </a:r>
          </a:p>
          <a:p>
            <a:endParaRPr lang="en-US" dirty="0">
              <a:latin typeface="Arial"/>
              <a:cs typeface="Arial"/>
            </a:endParaRPr>
          </a:p>
          <a:p>
            <a:r>
              <a:rPr lang="en-US" dirty="0">
                <a:latin typeface="Arial"/>
                <a:cs typeface="Arial"/>
              </a:rPr>
              <a:t>The slides and recording will be posted on the GEM$ homepage following the webinar: </a:t>
            </a:r>
            <a:r>
              <a:rPr lang="en-US" dirty="0">
                <a:latin typeface="Arial"/>
                <a:cs typeface="Arial"/>
                <a:hlinkClick r:id="rId2"/>
              </a:rPr>
              <a:t>https://mass.egrantsmanagement.com/</a:t>
            </a:r>
            <a:r>
              <a:rPr lang="en-US" dirty="0">
                <a:latin typeface="Arial"/>
                <a:cs typeface="Arial"/>
              </a:rPr>
              <a:t> </a:t>
            </a:r>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Welcome to the webinar</a:t>
            </a:r>
          </a:p>
        </p:txBody>
      </p:sp>
    </p:spTree>
    <p:extLst>
      <p:ext uri="{BB962C8B-B14F-4D97-AF65-F5344CB8AC3E}">
        <p14:creationId xmlns:p14="http://schemas.microsoft.com/office/powerpoint/2010/main" val="2443927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lstStyle/>
          <a:p>
            <a:r>
              <a:rPr lang="en-US" dirty="0"/>
              <a:t>Allocations are posted: </a:t>
            </a:r>
            <a:r>
              <a:rPr lang="en-US" dirty="0">
                <a:hlinkClick r:id="rId2"/>
              </a:rPr>
              <a:t>https://www.doe.mass.edu/federalgrants/titlei-d/allocations.xlsx</a:t>
            </a:r>
            <a:r>
              <a:rPr lang="en-US" dirty="0"/>
              <a:t> </a:t>
            </a:r>
          </a:p>
          <a:p>
            <a:r>
              <a:rPr lang="en-US" dirty="0"/>
              <a:t>22 districts</a:t>
            </a:r>
          </a:p>
          <a:p>
            <a:r>
              <a:rPr lang="en-US" dirty="0"/>
              <a:t>26 N/D facilities</a:t>
            </a:r>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Title I, Part D, Subpart 2 Allocations</a:t>
            </a:r>
          </a:p>
        </p:txBody>
      </p:sp>
    </p:spTree>
    <p:extLst>
      <p:ext uri="{BB962C8B-B14F-4D97-AF65-F5344CB8AC3E}">
        <p14:creationId xmlns:p14="http://schemas.microsoft.com/office/powerpoint/2010/main" val="1766890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838200" y="2086984"/>
            <a:ext cx="10512669" cy="4052559"/>
          </a:xfrm>
        </p:spPr>
        <p:txBody>
          <a:bodyPr/>
          <a:lstStyle/>
          <a:p>
            <a:pPr marL="0" indent="0">
              <a:buNone/>
            </a:pPr>
            <a:r>
              <a:rPr lang="en-US" sz="2400" dirty="0">
                <a:hlinkClick r:id="rId2"/>
              </a:rPr>
              <a:t>https://www.doe.mass.edu/federalgrants/titlei-d/localprograms.html</a:t>
            </a:r>
            <a:r>
              <a:rPr lang="en-US" sz="2400" dirty="0"/>
              <a:t> </a:t>
            </a:r>
          </a:p>
          <a:p>
            <a:pPr marL="0" indent="0">
              <a:buNone/>
            </a:pPr>
            <a:endParaRPr lang="en-US" dirty="0"/>
          </a:p>
          <a:p>
            <a:r>
              <a:rPr lang="en-US" dirty="0">
                <a:hlinkClick r:id="rId3"/>
              </a:rPr>
              <a:t>Resource Guide</a:t>
            </a:r>
            <a:r>
              <a:rPr lang="en-US" dirty="0"/>
              <a:t> has many topics, including:</a:t>
            </a:r>
          </a:p>
          <a:p>
            <a:pPr lvl="1"/>
            <a:r>
              <a:rPr lang="en-US" dirty="0"/>
              <a:t>Allowable uses of funds</a:t>
            </a:r>
          </a:p>
          <a:p>
            <a:pPr lvl="1"/>
            <a:r>
              <a:rPr lang="en-US" dirty="0"/>
              <a:t>District responsibilities</a:t>
            </a:r>
          </a:p>
          <a:p>
            <a:pPr lvl="1"/>
            <a:r>
              <a:rPr lang="en-US" dirty="0"/>
              <a:t>Data reporting requirements</a:t>
            </a:r>
          </a:p>
          <a:p>
            <a:pPr lvl="1"/>
            <a:r>
              <a:rPr lang="en-US" dirty="0"/>
              <a:t>Calendar</a:t>
            </a:r>
          </a:p>
          <a:p>
            <a:r>
              <a:rPr lang="en-US" dirty="0">
                <a:hlinkClick r:id="rId4"/>
              </a:rPr>
              <a:t>FY25 GEM$ application Worksheet</a:t>
            </a:r>
            <a:endParaRPr lang="en-US" dirty="0"/>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2811276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lstStyle/>
          <a:p>
            <a:r>
              <a:rPr lang="en-US" b="0" i="0" dirty="0">
                <a:solidFill>
                  <a:srgbClr val="000000"/>
                </a:solidFill>
                <a:effectLst/>
              </a:rPr>
              <a:t>Teachers, assistants and/or other staff providing supplemental instruction/service</a:t>
            </a:r>
            <a:endParaRPr lang="en-US" dirty="0"/>
          </a:p>
          <a:p>
            <a:r>
              <a:rPr lang="en-US" b="0" i="0" dirty="0">
                <a:solidFill>
                  <a:srgbClr val="000000"/>
                </a:solidFill>
                <a:effectLst/>
              </a:rPr>
              <a:t>Supplemental supplies and materials, including technology</a:t>
            </a:r>
          </a:p>
          <a:p>
            <a:r>
              <a:rPr lang="en-US" dirty="0">
                <a:solidFill>
                  <a:srgbClr val="000000"/>
                </a:solidFill>
              </a:rPr>
              <a:t>PD aligned with Title I, Part D</a:t>
            </a:r>
          </a:p>
          <a:p>
            <a:r>
              <a:rPr lang="en-US" dirty="0">
                <a:solidFill>
                  <a:srgbClr val="000000"/>
                </a:solidFill>
              </a:rPr>
              <a:t>Family Engagement</a:t>
            </a:r>
          </a:p>
          <a:p>
            <a:r>
              <a:rPr lang="en-US" dirty="0">
                <a:solidFill>
                  <a:srgbClr val="000000"/>
                </a:solidFill>
              </a:rPr>
              <a:t>Health and social services</a:t>
            </a:r>
          </a:p>
          <a:p>
            <a:r>
              <a:rPr lang="en-US" dirty="0">
                <a:solidFill>
                  <a:srgbClr val="000000"/>
                </a:solidFill>
              </a:rPr>
              <a:t>Transition services</a:t>
            </a:r>
          </a:p>
          <a:p>
            <a:pPr marL="0" indent="0">
              <a:buNone/>
            </a:pPr>
            <a:r>
              <a:rPr lang="en-US" dirty="0">
                <a:solidFill>
                  <a:srgbClr val="000000"/>
                </a:solidFill>
              </a:rPr>
              <a:t>*Must be supplemental</a:t>
            </a:r>
            <a:endParaRPr lang="en-US" dirty="0"/>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Allowable Uses of Funds</a:t>
            </a:r>
          </a:p>
        </p:txBody>
      </p:sp>
    </p:spTree>
    <p:extLst>
      <p:ext uri="{BB962C8B-B14F-4D97-AF65-F5344CB8AC3E}">
        <p14:creationId xmlns:p14="http://schemas.microsoft.com/office/powerpoint/2010/main" val="2121718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lstStyle/>
          <a:p>
            <a:r>
              <a:rPr lang="en-US" dirty="0">
                <a:solidFill>
                  <a:srgbClr val="000000"/>
                </a:solidFill>
              </a:rPr>
              <a:t>District and N/D facility sign a formal agreement each year, which gets uploaded with the grant application</a:t>
            </a:r>
          </a:p>
          <a:p>
            <a:pPr lvl="1"/>
            <a:r>
              <a:rPr lang="en-US" dirty="0">
                <a:solidFill>
                  <a:srgbClr val="000000"/>
                </a:solidFill>
              </a:rPr>
              <a:t>General information about the facility</a:t>
            </a:r>
          </a:p>
          <a:p>
            <a:pPr lvl="1"/>
            <a:r>
              <a:rPr lang="en-US" dirty="0">
                <a:solidFill>
                  <a:srgbClr val="000000"/>
                </a:solidFill>
              </a:rPr>
              <a:t>Payment terms</a:t>
            </a:r>
          </a:p>
          <a:p>
            <a:pPr lvl="1"/>
            <a:r>
              <a:rPr lang="en-US" dirty="0">
                <a:solidFill>
                  <a:srgbClr val="000000"/>
                </a:solidFill>
              </a:rPr>
              <a:t>Monitoring of the facility by the district</a:t>
            </a:r>
          </a:p>
          <a:p>
            <a:pPr lvl="1"/>
            <a:r>
              <a:rPr lang="en-US" dirty="0">
                <a:solidFill>
                  <a:srgbClr val="000000"/>
                </a:solidFill>
              </a:rPr>
              <a:t>Signatures of both parties</a:t>
            </a:r>
          </a:p>
          <a:p>
            <a:pPr marL="457200" lvl="1" indent="0">
              <a:buNone/>
            </a:pPr>
            <a:endParaRPr lang="en-US" dirty="0">
              <a:solidFill>
                <a:srgbClr val="000000"/>
              </a:solidFill>
            </a:endParaRPr>
          </a:p>
          <a:p>
            <a:pPr marL="457200" lvl="1" indent="0">
              <a:buNone/>
            </a:pPr>
            <a:r>
              <a:rPr lang="en-US" dirty="0">
                <a:solidFill>
                  <a:srgbClr val="000000"/>
                </a:solidFill>
                <a:hlinkClick r:id="rId2"/>
              </a:rPr>
              <a:t>Formal Agreement Template</a:t>
            </a:r>
            <a:endParaRPr lang="en-US" dirty="0"/>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Formal Agreement</a:t>
            </a:r>
          </a:p>
        </p:txBody>
      </p:sp>
    </p:spTree>
    <p:extLst>
      <p:ext uri="{BB962C8B-B14F-4D97-AF65-F5344CB8AC3E}">
        <p14:creationId xmlns:p14="http://schemas.microsoft.com/office/powerpoint/2010/main" val="1298336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lstStyle/>
          <a:p>
            <a:pPr marL="0" indent="0">
              <a:buNone/>
            </a:pPr>
            <a:r>
              <a:rPr lang="en-US" dirty="0">
                <a:solidFill>
                  <a:srgbClr val="000000"/>
                </a:solidFill>
              </a:rPr>
              <a:t>District acts as fiscal agent:</a:t>
            </a:r>
          </a:p>
          <a:p>
            <a:r>
              <a:rPr lang="en-US" dirty="0">
                <a:solidFill>
                  <a:srgbClr val="000000"/>
                </a:solidFill>
              </a:rPr>
              <a:t>Part D allocation is budgeted as part of the Title I, Part A budget and set aside on the Title I District Reservations</a:t>
            </a:r>
          </a:p>
          <a:p>
            <a:r>
              <a:rPr lang="en-US" dirty="0">
                <a:solidFill>
                  <a:srgbClr val="000000"/>
                </a:solidFill>
              </a:rPr>
              <a:t>District ensures funds are spent as outlined in Formal Agreement</a:t>
            </a:r>
          </a:p>
          <a:p>
            <a:r>
              <a:rPr lang="en-US" dirty="0">
                <a:solidFill>
                  <a:srgbClr val="000000"/>
                </a:solidFill>
              </a:rPr>
              <a:t>Fiscal oversight may include collection of timesheets and invoices, and periodic check-ins with N/D facility coordinator</a:t>
            </a:r>
          </a:p>
          <a:p>
            <a:endParaRPr lang="en-US" dirty="0"/>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District Responsibilities – Fiscal Agent</a:t>
            </a:r>
          </a:p>
        </p:txBody>
      </p:sp>
    </p:spTree>
    <p:extLst>
      <p:ext uri="{BB962C8B-B14F-4D97-AF65-F5344CB8AC3E}">
        <p14:creationId xmlns:p14="http://schemas.microsoft.com/office/powerpoint/2010/main" val="44552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lstStyle/>
          <a:p>
            <a:pPr marL="0" indent="0">
              <a:buNone/>
            </a:pPr>
            <a:r>
              <a:rPr lang="en-US" dirty="0">
                <a:solidFill>
                  <a:srgbClr val="000000"/>
                </a:solidFill>
              </a:rPr>
              <a:t>District monitors the N/D facility:</a:t>
            </a:r>
          </a:p>
          <a:p>
            <a:r>
              <a:rPr lang="en-US" dirty="0">
                <a:solidFill>
                  <a:srgbClr val="000000"/>
                </a:solidFill>
              </a:rPr>
              <a:t>Set clear expectations at start of year regarding frequency and purpose of communications or visits with facility</a:t>
            </a:r>
          </a:p>
          <a:p>
            <a:r>
              <a:rPr lang="en-US" dirty="0">
                <a:solidFill>
                  <a:srgbClr val="000000"/>
                </a:solidFill>
              </a:rPr>
              <a:t>Ensure that facility is carrying out responsibilities as outlined in formal agreement and complying with the grant</a:t>
            </a:r>
          </a:p>
          <a:p>
            <a:r>
              <a:rPr lang="en-US" dirty="0">
                <a:solidFill>
                  <a:srgbClr val="000000"/>
                </a:solidFill>
              </a:rPr>
              <a:t>Conduct end of year evaluation of the impact of the Title I, Part D program, similar to Title I, Part A evaluation</a:t>
            </a:r>
            <a:endParaRPr lang="en-US" dirty="0"/>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District Responsibilities – Monitoring</a:t>
            </a:r>
          </a:p>
        </p:txBody>
      </p:sp>
    </p:spTree>
    <p:extLst>
      <p:ext uri="{BB962C8B-B14F-4D97-AF65-F5344CB8AC3E}">
        <p14:creationId xmlns:p14="http://schemas.microsoft.com/office/powerpoint/2010/main" val="3688439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normAutofit/>
          </a:bodyPr>
          <a:lstStyle/>
          <a:p>
            <a:r>
              <a:rPr lang="en-US" dirty="0"/>
              <a:t>Included as part of the ESSA Consolidated Grant Application (Title I, Parts A&amp;D, Title IIA, Title IIIA, Title IVA)</a:t>
            </a:r>
          </a:p>
          <a:p>
            <a:r>
              <a:rPr lang="en-US" dirty="0"/>
              <a:t>District staff with the role of </a:t>
            </a:r>
            <a:r>
              <a:rPr lang="en-US" dirty="0" err="1"/>
              <a:t>Grantwriter</a:t>
            </a:r>
            <a:r>
              <a:rPr lang="en-US" dirty="0"/>
              <a:t> for the ESSA Consolidated grant will complete the application in GEM$</a:t>
            </a:r>
          </a:p>
          <a:p>
            <a:r>
              <a:rPr lang="en-US" dirty="0"/>
              <a:t>Part D section is based on ESEA Sec. 1423</a:t>
            </a:r>
          </a:p>
          <a:p>
            <a:r>
              <a:rPr lang="en-US" dirty="0"/>
              <a:t>Part D narrative questions will require collaboration with the N/D facility coordinator</a:t>
            </a:r>
          </a:p>
          <a:p>
            <a:r>
              <a:rPr lang="en-US" dirty="0"/>
              <a:t>FY25 ESSA grant applications are due September 9, 2024</a:t>
            </a:r>
            <a:endParaRPr lang="en-US" dirty="0">
              <a:solidFill>
                <a:srgbClr val="FF0000"/>
              </a:solidFill>
            </a:endParaRPr>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Title I, D-2 Application in GEM$</a:t>
            </a:r>
          </a:p>
        </p:txBody>
      </p:sp>
    </p:spTree>
    <p:extLst>
      <p:ext uri="{BB962C8B-B14F-4D97-AF65-F5344CB8AC3E}">
        <p14:creationId xmlns:p14="http://schemas.microsoft.com/office/powerpoint/2010/main" val="228644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4FDFB0D707254C80754ACD9E71AC3D" ma:contentTypeVersion="4" ma:contentTypeDescription="Create a new document." ma:contentTypeScope="" ma:versionID="90987691395ef9d13566c31089604744">
  <xsd:schema xmlns:xsd="http://www.w3.org/2001/XMLSchema" xmlns:xs="http://www.w3.org/2001/XMLSchema" xmlns:p="http://schemas.microsoft.com/office/2006/metadata/properties" xmlns:ns2="1c210e20-2656-47be-8bfe-a34b7996932e" xmlns:ns3="7a12eb2f-f040-4639-9fb2-5a6588dc8035" targetNamespace="http://schemas.microsoft.com/office/2006/metadata/properties" ma:root="true" ma:fieldsID="4b17f0f7ee51ce18e3c3ee9caff53e10" ns2:_="" ns3:_="">
    <xsd:import namespace="1c210e20-2656-47be-8bfe-a34b7996932e"/>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10e20-2656-47be-8bfe-a34b79969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SharedWithUsers>
  </documentManagement>
</p:properties>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06B0AE15-BBE2-466D-95A3-06C747B4C5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210e20-2656-47be-8bfe-a34b7996932e"/>
    <ds:schemaRef ds:uri="7a12eb2f-f040-4639-9fb2-5a6588dc80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434A98-F106-45CE-8E8A-DD686612E616}">
  <ds:schemaRefs>
    <ds:schemaRef ds:uri="http://schemas.microsoft.com/office/2006/metadata/properties"/>
    <ds:schemaRef ds:uri="http://purl.org/dc/elements/1.1/"/>
    <ds:schemaRef ds:uri="1c210e20-2656-47be-8bfe-a34b7996932e"/>
    <ds:schemaRef ds:uri="7a12eb2f-f040-4639-9fb2-5a6588dc8035"/>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618</TotalTime>
  <Words>733</Words>
  <Application>Microsoft Office PowerPoint</Application>
  <PresentationFormat>Widescreen</PresentationFormat>
  <Paragraphs>80</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Title I, Part D, Subpart 2 Grant Application </vt:lpstr>
      <vt:lpstr>Welcome to the webinar</vt:lpstr>
      <vt:lpstr>Title I, Part D, Subpart 2 Allocations</vt:lpstr>
      <vt:lpstr>Resources</vt:lpstr>
      <vt:lpstr>Allowable Uses of Funds</vt:lpstr>
      <vt:lpstr>Formal Agreement</vt:lpstr>
      <vt:lpstr>District Responsibilities – Fiscal Agent</vt:lpstr>
      <vt:lpstr>District Responsibilities – Monitoring</vt:lpstr>
      <vt:lpstr>Title I, D-2 Application in GEM$</vt:lpstr>
      <vt:lpstr>GEM$ Sections Page</vt:lpstr>
      <vt:lpstr>Title I, D-2 Application – Program Details</vt:lpstr>
      <vt:lpstr>Title I, D-2 Application – Program Coordination</vt:lpstr>
      <vt:lpstr>Title I, D-2 Application – Transitions</vt:lpstr>
      <vt:lpstr>Title I, D-2 Application – Monitoring and Program Evaluation</vt:lpstr>
      <vt:lpstr>Title I, D-2 Application – Other Required Documents</vt:lpstr>
      <vt:lpstr>Live Demo in GEM$</vt:lpstr>
      <vt:lpstr>Questions?  contact your liaison or federalgrantprograms@mass.gov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Part D Subpart 2 Application Webinar</dc:title>
  <dc:creator>Lanai, Evy (DESE)</dc:creator>
  <cp:lastModifiedBy>Foodman, Julia (DESE)</cp:lastModifiedBy>
  <cp:revision>8</cp:revision>
  <dcterms:created xsi:type="dcterms:W3CDTF">2022-10-11T20:32:22Z</dcterms:created>
  <dcterms:modified xsi:type="dcterms:W3CDTF">2024-07-30T16:26:16Z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0x010100A34FDFB0D707254C80754ACD9E71AC3D</vt:lpwstr>
  </property>
  <property fmtid="{D5CDD505-2E9C-101B-9397-08002B2CF9AE}" pid="3" name="MediaServiceImageTags">
    <vt:lpwstr/>
  </property>
  <property fmtid="{D5CDD505-2E9C-101B-9397-08002B2CF9AE}" pid="4" name="Order">
    <vt:r8>4411600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