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19" r:id="rId5"/>
    <p:sldId id="261" r:id="rId6"/>
    <p:sldId id="302" r:id="rId7"/>
    <p:sldId id="350" r:id="rId8"/>
    <p:sldId id="352" r:id="rId9"/>
    <p:sldId id="265" r:id="rId10"/>
    <p:sldId id="264" r:id="rId11"/>
    <p:sldId id="349" r:id="rId12"/>
    <p:sldId id="320" r:id="rId13"/>
    <p:sldId id="266" r:id="rId14"/>
    <p:sldId id="267" r:id="rId15"/>
    <p:sldId id="315" r:id="rId16"/>
    <p:sldId id="340" r:id="rId17"/>
    <p:sldId id="345" r:id="rId18"/>
    <p:sldId id="347" r:id="rId19"/>
    <p:sldId id="269" r:id="rId20"/>
    <p:sldId id="341" r:id="rId21"/>
    <p:sldId id="348" r:id="rId22"/>
    <p:sldId id="321" r:id="rId2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CFE"/>
    <a:srgbClr val="AFCBFD"/>
    <a:srgbClr val="3647B6"/>
    <a:srgbClr val="8397E7"/>
    <a:srgbClr val="93A9FF"/>
    <a:srgbClr val="86A9E2"/>
    <a:srgbClr val="4948B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4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3AE36A-9849-8734-68B0-2D959C7265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2755D-0799-B19A-BCBD-8C9E999E64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0211163C-EE2E-7546-90F8-CF22AAE91DD9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C1E47C-F85D-AA6B-B568-76BD637D3E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A28AEA-2389-7F26-5A5D-D8C5E312DF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5190C47-E711-1845-B18B-7A2271B97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912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A251491-C050-C142-BE35-A9B9D73644B3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825FC15E-7FD1-034A-9729-2C6FA6821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814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47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52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Section 5 has all the important info!  Dates!  Amount! Increases will show here as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72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GAN explained link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81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22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6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must be an LEA Fiscal Rep to create, edit, and submit reimbursement requests.  Other LEA Users will not even see the Create Reimbursement Request link – they can view existing requests but cannot create new ones or edit existing reimbursement requests.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6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83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Show the hovering/budgeted amount; explain where to find link/link will not be visible if not yet DESE fiscal approved or if the amount is not set to available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099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Validations – bullet 2 and 3.  decrease – reimb request will not allow you to draw more than the new amount;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67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Validations – bullet 2 and 3.  decrease – reimb request will not allow you to draw more than the new amount;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0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3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Take inventory of which FR-1s need filing; contact GM if the FR-1 is not allowing entry – these steps expire.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470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5FC15E-7FD1-034A-9729-2C6FA6821F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55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7EE377-B8E1-46C6-764E-35B9C8899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9C25D-EF20-84AD-D14D-2061BB41F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838" y="690351"/>
            <a:ext cx="8631677" cy="19282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bg1"/>
                </a:solidFill>
                <a:latin typeface="Arial" panose="020B0604020202020204" pitchFamily="34" charset="0"/>
                <a:ea typeface="Apple Symbols" panose="02000000000000000000" pitchFamily="2" charset="-79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7F9B5-9E18-407C-4D11-7AC3882D7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5838" y="5466944"/>
            <a:ext cx="6770451" cy="13910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3647B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40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D5A72-E2F7-0E3B-0DDA-8AEE476CF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6984"/>
            <a:ext cx="10515600" cy="4052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8">
            <a:extLst>
              <a:ext uri="{FF2B5EF4-FFF2-40B4-BE49-F238E27FC236}">
                <a16:creationId xmlns:a16="http://schemas.microsoft.com/office/drawing/2014/main" id="{D8D37926-3C4B-41C8-EFDB-911300C24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2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984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924193-02B9-9810-A50A-C323F20B00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6112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7A35BE-2442-7C64-032F-EEC3B84E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525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3647B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8DA3C-9A4F-10ED-C6D4-40AC09EDE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12387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65D87-AFBC-843E-1CA6-0F0D9EB66B62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6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5C14D-8924-F22D-FF6C-1CEECDCEA3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9256"/>
            <a:ext cx="5181600" cy="40577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748EB7-DF60-9429-B7C4-F17C2FD195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19256"/>
            <a:ext cx="5181600" cy="40577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8">
            <a:extLst>
              <a:ext uri="{FF2B5EF4-FFF2-40B4-BE49-F238E27FC236}">
                <a16:creationId xmlns:a16="http://schemas.microsoft.com/office/drawing/2014/main" id="{09305E6D-E633-8F98-0EDC-7F3C0166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2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0580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7D04F-CFDA-AB0A-0CB3-633767A38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2109863"/>
            <a:ext cx="5157787" cy="6759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417A7-92FA-2590-1532-B39F1253F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61535"/>
            <a:ext cx="5157787" cy="3328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583ECC-3794-AE5F-27B5-A74B4DEC7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09863"/>
            <a:ext cx="5183188" cy="6759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4E5DA7-1D14-860C-86DA-E26B78A69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61535"/>
            <a:ext cx="5183188" cy="3328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8">
            <a:extLst>
              <a:ext uri="{FF2B5EF4-FFF2-40B4-BE49-F238E27FC236}">
                <a16:creationId xmlns:a16="http://schemas.microsoft.com/office/drawing/2014/main" id="{AA033EDD-4130-6D25-944B-3C4E62F04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2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413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FE5DF1-48AB-E0EB-F43E-6ACA748DB7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5A7959-19EC-57EE-7E3C-D0AA505DB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2157"/>
            <a:ext cx="10515600" cy="10936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0">
                <a:solidFill>
                  <a:srgbClr val="3647B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BCF7B-22B6-6253-4D64-9AD634D23090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1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BAB681-AC2C-C77A-18CF-DCFBC5F417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0BC1E5-8CCE-BA2E-FCAF-D803E35C5BB4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25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FF6852-088F-2460-26AE-643C01A590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0DFDD0-A0F2-83DC-8B7C-F0E019570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168" y="99695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7D2E1-E1A8-E3A2-FBE0-B7BCE986D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7E9988-0A31-7185-4BB3-3C4229E09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1169" y="2774373"/>
            <a:ext cx="3932237" cy="3086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D28B3D-8AA7-7411-73DB-702ACCECC369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8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691A5A-4639-4A17-81AE-6B9D409E82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47FD8C-2415-7AF2-D9F7-2FD9A5E45B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75B6969-06CB-5136-72BE-7F36D660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168" y="99695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5190A3B-C978-9A37-3EC2-7DD786CF8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1169" y="2774373"/>
            <a:ext cx="3932237" cy="3086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551DB3-822F-D681-37C0-3180279A1079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91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flag&#10;&#10;Description automatically generated with low confidence">
            <a:extLst>
              <a:ext uri="{FF2B5EF4-FFF2-40B4-BE49-F238E27FC236}">
                <a16:creationId xmlns:a16="http://schemas.microsoft.com/office/drawing/2014/main" id="{04FFFA98-BE84-F3D2-7C54-E616A2B54E5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07E45-5358-D826-413C-524778517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89013"/>
            <a:ext cx="10515600" cy="408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4B734709-A90C-544A-96B6-4BCE82CBB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2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00C52F-DC60-BE86-6751-7E45895AE1B5}"/>
              </a:ext>
            </a:extLst>
          </p:cNvPr>
          <p:cNvSpPr txBox="1"/>
          <p:nvPr userDrawn="1"/>
        </p:nvSpPr>
        <p:spPr>
          <a:xfrm>
            <a:off x="11353800" y="6379285"/>
            <a:ext cx="565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7E03E9B-E934-2C4D-ADCE-95F69DF73B50}" type="slidenum">
              <a:rPr lang="en-US" sz="2000" b="1" smtClean="0">
                <a:solidFill>
                  <a:srgbClr val="8397E7"/>
                </a:solidFill>
              </a:rPr>
              <a:pPr algn="ctr"/>
              <a:t>‹#›</a:t>
            </a:fld>
            <a:endParaRPr lang="en-US" sz="2000" b="1">
              <a:solidFill>
                <a:srgbClr val="8397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0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oe.mass.edu/federalgrants/resources/obligation-performance-liquidation.docx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FD3972-96E9-4EEA-833C-68912E9405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4970" y="2363824"/>
            <a:ext cx="10642060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GEM$ Next Steps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6435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C22C59-FABC-492D-9710-00437C00A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Grants housed in EdGrants will close out in EdGrants</a:t>
            </a:r>
          </a:p>
          <a:p>
            <a:pPr lvl="1"/>
            <a:r>
              <a:rPr lang="en-US" dirty="0">
                <a:latin typeface="Arial"/>
                <a:cs typeface="Arial"/>
              </a:rPr>
              <a:t>For example, FY2023 305, 140, etc. will continue in EdGrants until the FR-1 is filed and the grant is closed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DO NOW: Determine which prior year FR-1s are delinquent and submit asap</a:t>
            </a:r>
          </a:p>
          <a:p>
            <a:pPr lvl="1"/>
            <a:endParaRPr lang="en-US" dirty="0"/>
          </a:p>
          <a:p>
            <a:r>
              <a:rPr lang="en-US" dirty="0">
                <a:latin typeface="Arial"/>
                <a:cs typeface="Arial"/>
              </a:rPr>
              <a:t>GEM$ closeout process will utilize the Financial Expenditure Report (FER)</a:t>
            </a:r>
          </a:p>
          <a:p>
            <a:pPr lvl="1"/>
            <a:r>
              <a:rPr lang="en-US" dirty="0">
                <a:latin typeface="Arial"/>
                <a:cs typeface="Arial"/>
              </a:rPr>
              <a:t>Financial Expenditure Report (FER) will allow for one final reimbursement if filed by 12/31 (multi-year/carryover)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D12777D-1901-4D97-BBF7-DD8974AE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Grant Closeout Process</a:t>
            </a:r>
          </a:p>
        </p:txBody>
      </p:sp>
    </p:spTree>
    <p:extLst>
      <p:ext uri="{BB962C8B-B14F-4D97-AF65-F5344CB8AC3E}">
        <p14:creationId xmlns:p14="http://schemas.microsoft.com/office/powerpoint/2010/main" val="47581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BEFAD3-7AB7-460B-AAB6-F3BA71CFC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FER will allow for one final reimbursement request based on reported expenditures provided it is submitted on or BEFORE 8/25 (non-multi-year</a:t>
            </a:r>
            <a:r>
              <a:rPr lang="en-US"/>
              <a:t>/carryover).</a:t>
            </a:r>
            <a:endParaRPr lang="en-US" dirty="0"/>
          </a:p>
          <a:p>
            <a:endParaRPr lang="en-US" dirty="0"/>
          </a:p>
          <a:p>
            <a:r>
              <a:rPr lang="en-US" dirty="0"/>
              <a:t>Grant Award Notification (GAN) will include important dates!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076126-808C-4E8B-98AA-64A211DD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Grant Closeout Process Cont.</a:t>
            </a:r>
          </a:p>
        </p:txBody>
      </p:sp>
    </p:spTree>
    <p:extLst>
      <p:ext uri="{BB962C8B-B14F-4D97-AF65-F5344CB8AC3E}">
        <p14:creationId xmlns:p14="http://schemas.microsoft.com/office/powerpoint/2010/main" val="2947479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076126-808C-4E8B-98AA-64A211DD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Obligation and Liquidation for Federal Grants</a:t>
            </a:r>
          </a:p>
        </p:txBody>
      </p:sp>
      <p:pic>
        <p:nvPicPr>
          <p:cNvPr id="6" name="Content Placeholder 5" descr="This graphic shows the period of availability of the federal grant the obligation period, the performance of obligated contracts (+60 days), the district liquidation period (+90 days), and the DESE liquidation period (+120 days)&#10;">
            <a:extLst>
              <a:ext uri="{FF2B5EF4-FFF2-40B4-BE49-F238E27FC236}">
                <a16:creationId xmlns:a16="http://schemas.microsoft.com/office/drawing/2014/main" id="{097DF15E-6A4B-43A5-AF35-794DE26A342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46" y="2556862"/>
            <a:ext cx="9902825" cy="40907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65C05-E3D1-445B-8A0D-E32D48165551}"/>
              </a:ext>
            </a:extLst>
          </p:cNvPr>
          <p:cNvSpPr txBox="1"/>
          <p:nvPr/>
        </p:nvSpPr>
        <p:spPr>
          <a:xfrm>
            <a:off x="456896" y="1910531"/>
            <a:ext cx="1001006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/>
              <a:t>For contracts for services/goods, if necessary, grant recipients may take up to 90 days past the grant deadline for performance of the contract.  </a:t>
            </a:r>
            <a:endParaRPr lang="en-US" sz="6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B76FAA5-1DA2-4187-A9DC-376E4A7BD9A7}"/>
              </a:ext>
            </a:extLst>
          </p:cNvPr>
          <p:cNvSpPr/>
          <p:nvPr/>
        </p:nvSpPr>
        <p:spPr>
          <a:xfrm>
            <a:off x="8891079" y="2690973"/>
            <a:ext cx="2889115" cy="66841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If you are not sure of deadlines, check your GAN!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69AA7F-A0E8-45FD-8735-37D7634CC0CA}"/>
              </a:ext>
            </a:extLst>
          </p:cNvPr>
          <p:cNvSpPr/>
          <p:nvPr/>
        </p:nvSpPr>
        <p:spPr>
          <a:xfrm>
            <a:off x="8891079" y="3435646"/>
            <a:ext cx="2889115" cy="123071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/>
              <a:t>Quick Reference Guide for Obligation/Liquidation:  </a:t>
            </a:r>
            <a:r>
              <a:rPr lang="en-US" sz="1400">
                <a:hlinkClick r:id="rId4"/>
              </a:rPr>
              <a:t>https://www.doe.mass.edu/federalgrants/resources/obligation-performance-liquidation.docx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36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57873E-7103-4A36-B86A-6B4F712B6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Grant Award Notice (GAN)</a:t>
            </a:r>
          </a:p>
        </p:txBody>
      </p:sp>
      <p:pic>
        <p:nvPicPr>
          <p:cNvPr id="23" name="Content Placeholder 22" descr="Screenshot of Grant Award Notice with subrecipient information highlighted">
            <a:extLst>
              <a:ext uri="{FF2B5EF4-FFF2-40B4-BE49-F238E27FC236}">
                <a16:creationId xmlns:a16="http://schemas.microsoft.com/office/drawing/2014/main" id="{70EDB952-BEBD-47E0-9D84-77864D352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3360" y="467208"/>
            <a:ext cx="7223883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41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A3A97C-808C-4C45-BFFA-C6B59D232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GAN Cont.</a:t>
            </a:r>
          </a:p>
        </p:txBody>
      </p:sp>
      <p:pic>
        <p:nvPicPr>
          <p:cNvPr id="9" name="Content Placeholder 8" descr="Grant Award Notice screenshot with link to explanation of features">
            <a:extLst>
              <a:ext uri="{FF2B5EF4-FFF2-40B4-BE49-F238E27FC236}">
                <a16:creationId xmlns:a16="http://schemas.microsoft.com/office/drawing/2014/main" id="{854E72B5-9476-41CF-A607-7691C46EC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42603" y="467208"/>
            <a:ext cx="6545397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767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843775-A705-4979-A019-7C0248305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GAN Explained document</a:t>
            </a:r>
          </a:p>
        </p:txBody>
      </p:sp>
      <p:pic>
        <p:nvPicPr>
          <p:cNvPr id="4" name="Content Placeholder 4" descr="Screenshot of Explanation of Grant Award Notice">
            <a:extLst>
              <a:ext uri="{FF2B5EF4-FFF2-40B4-BE49-F238E27FC236}">
                <a16:creationId xmlns:a16="http://schemas.microsoft.com/office/drawing/2014/main" id="{8B09AFD1-C68F-46AD-BBC5-0A9F493FD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062568"/>
            <a:ext cx="7225748" cy="47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816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7229FF-BF4F-4CA5-3542-B45F1D98C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Arial"/>
                <a:cs typeface="Arial"/>
              </a:rPr>
              <a:t>Grants housed in EdGrants will continue to be drawn down and closed out in EdGrants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Multi-year grants will continue to have separate Year 1, Year 2 and Year 3 windows in EdGrants</a:t>
            </a: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b="1" dirty="0">
                <a:latin typeface="Arial"/>
                <a:cs typeface="Arial"/>
              </a:rPr>
              <a:t>Final payment request window is July 20-31 for ALL grants </a:t>
            </a:r>
            <a:r>
              <a:rPr lang="en-US" dirty="0">
                <a:latin typeface="Arial"/>
                <a:cs typeface="Arial"/>
              </a:rPr>
              <a:t>except multi-year entitlement grants which have a brief August window.  (Even the 8/31 end grants!)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323240-6216-E709-4E02-5B817ACB3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24" y="365126"/>
            <a:ext cx="10608076" cy="63805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EdGrants: Payment Requests </a:t>
            </a:r>
            <a:br>
              <a:rPr lang="en-US" dirty="0">
                <a:latin typeface="Arial"/>
                <a:cs typeface="Aria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283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7068"/>
            <a:ext cx="10515600" cy="6956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libri"/>
                <a:cs typeface="Arial"/>
              </a:rPr>
              <a:t>Grant Funding</a:t>
            </a:r>
            <a:r>
              <a:rPr lang="en-US" sz="4400" b="0" i="0" u="none" strike="noStrike" dirty="0">
                <a:effectLst/>
                <a:latin typeface="Calibri"/>
                <a:cs typeface="Arial"/>
              </a:rPr>
              <a:t> Opportunity Postings</a:t>
            </a:r>
            <a:br>
              <a:rPr lang="en-US" sz="4400" b="0" i="0" u="none" strike="noStrike" dirty="0">
                <a:effectLst/>
                <a:latin typeface="Calibri" panose="020F0502020204030204" pitchFamily="34" charset="0"/>
              </a:rPr>
            </a:br>
            <a:r>
              <a:rPr lang="en-US" sz="4400" b="0" i="0" u="none" strike="noStrike" dirty="0">
                <a:effectLst/>
                <a:latin typeface="Calibri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https://www.doe.mass.edu/grants/default.html</a:t>
            </a:r>
            <a:br>
              <a:rPr lang="en-US" sz="4400" dirty="0"/>
            </a:br>
            <a:endParaRPr lang="en-US" dirty="0"/>
          </a:p>
        </p:txBody>
      </p:sp>
      <p:pic>
        <p:nvPicPr>
          <p:cNvPr id="5" name="Picture 5" descr="Screen shot of Grants Fuding Opportunity page on the DESE GM website">
            <a:extLst>
              <a:ext uri="{FF2B5EF4-FFF2-40B4-BE49-F238E27FC236}">
                <a16:creationId xmlns:a16="http://schemas.microsoft.com/office/drawing/2014/main" id="{82BF7E93-01ED-3298-F995-83F79FEDE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501" y="1998808"/>
            <a:ext cx="8057909" cy="421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17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shot of Grant Funding Opportunities page in GEM$">
            <a:extLst>
              <a:ext uri="{FF2B5EF4-FFF2-40B4-BE49-F238E27FC236}">
                <a16:creationId xmlns:a16="http://schemas.microsoft.com/office/drawing/2014/main" id="{E79C88D7-5012-494A-9B4D-ACC5885FCC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421" y="1349406"/>
            <a:ext cx="10257967" cy="514346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0028767-891A-4D70-B57D-DDAFF8865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093"/>
          </a:xfrm>
        </p:spPr>
        <p:txBody>
          <a:bodyPr/>
          <a:lstStyle/>
          <a:p>
            <a:pPr algn="ctr"/>
            <a:r>
              <a:rPr lang="en-US" dirty="0">
                <a:latin typeface="Calibri"/>
                <a:cs typeface="Arial"/>
              </a:rPr>
              <a:t>Grant Funding</a:t>
            </a:r>
            <a:r>
              <a:rPr lang="en-US" sz="4400" b="0" i="0" u="none" strike="noStrike" dirty="0">
                <a:effectLst/>
                <a:latin typeface="Calibri"/>
                <a:cs typeface="Arial"/>
              </a:rPr>
              <a:t> Opportunity Postings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18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FD3972-96E9-4EEA-833C-68912E9405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9327" y="2821023"/>
            <a:ext cx="10642060" cy="19389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Questions</a:t>
            </a:r>
            <a:endParaRPr kumimoji="0" lang="en-US" sz="6000" b="0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72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482"/>
          </a:xfrm>
        </p:spPr>
        <p:txBody>
          <a:bodyPr/>
          <a:lstStyle/>
          <a:p>
            <a:pPr algn="ctr"/>
            <a:r>
              <a:rPr lang="en-US" dirty="0"/>
              <a:t>Grant Reimbursement Requests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F77C0A-F34B-2B3F-484B-7459BE442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230"/>
            <a:ext cx="10515600" cy="430566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1"/>
            <a:r>
              <a:rPr lang="en-US" dirty="0">
                <a:latin typeface="Arial"/>
                <a:cs typeface="Arial"/>
              </a:rPr>
              <a:t>Reimbursement based line-item expenditures by function code</a:t>
            </a:r>
          </a:p>
          <a:p>
            <a:pPr lvl="2"/>
            <a:r>
              <a:rPr lang="en-US" dirty="0">
                <a:latin typeface="Arial"/>
                <a:cs typeface="Arial"/>
              </a:rPr>
              <a:t>No longer entering lump request amount, reimbursement will be based on reported expenditures (GEM$)</a:t>
            </a:r>
            <a:endParaRPr lang="en-US" dirty="0"/>
          </a:p>
          <a:p>
            <a:pPr lvl="2"/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cs typeface="Arial"/>
              </a:rPr>
              <a:t>Access to request reimbursement once the grant has been approved (GEM$)</a:t>
            </a:r>
          </a:p>
          <a:p>
            <a:pPr lvl="2"/>
            <a:r>
              <a:rPr lang="en-US" dirty="0">
                <a:latin typeface="Arial"/>
                <a:cs typeface="Arial"/>
              </a:rPr>
              <a:t>Must be assigned LEA Fiscal Rep role </a:t>
            </a:r>
          </a:p>
          <a:p>
            <a:pPr lvl="2"/>
            <a:r>
              <a:rPr lang="en-US" dirty="0">
                <a:latin typeface="Arial"/>
                <a:cs typeface="Arial"/>
              </a:rPr>
              <a:t>Not </a:t>
            </a:r>
            <a:r>
              <a:rPr lang="en-US">
                <a:latin typeface="Arial"/>
                <a:cs typeface="Arial"/>
              </a:rPr>
              <a:t>held to payment </a:t>
            </a:r>
            <a:r>
              <a:rPr lang="en-US" dirty="0">
                <a:latin typeface="Arial"/>
                <a:cs typeface="Arial"/>
              </a:rPr>
              <a:t>request windows</a:t>
            </a:r>
          </a:p>
          <a:p>
            <a:pPr lvl="2"/>
            <a:r>
              <a:rPr lang="en-US" dirty="0">
                <a:latin typeface="Arial"/>
                <a:cs typeface="Arial"/>
              </a:rPr>
              <a:t>Review the Grant Award Notice (GAN) to determine proper deadlines (including final opportunity to submit for reimbursement)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>
                <a:latin typeface="Arial"/>
                <a:cs typeface="Arial"/>
              </a:rPr>
              <a:t>Grants housed in EdGrants follow the old requesting process </a:t>
            </a:r>
          </a:p>
          <a:p>
            <a:pPr lvl="2"/>
            <a:r>
              <a:rPr lang="en-US" dirty="0">
                <a:latin typeface="Arial"/>
                <a:cs typeface="Arial"/>
              </a:rPr>
              <a:t>FY23 Multi-Year grants will have windows through October 31, 2024.</a:t>
            </a:r>
          </a:p>
          <a:p>
            <a:pPr lvl="2"/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cs typeface="Arial"/>
              </a:rPr>
              <a:t>Reimbursement requests will adhere to the amendment guidelines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9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D06279-ED3E-40E6-8462-492C6A9E3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 in</a:t>
            </a:r>
          </a:p>
          <a:p>
            <a:r>
              <a:rPr lang="en-US" dirty="0"/>
              <a:t>Select Reimbursement Requests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BC44D9-D2AB-4541-98DE-5CB8BFB3A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Reimbursement</a:t>
            </a:r>
          </a:p>
        </p:txBody>
      </p:sp>
      <p:pic>
        <p:nvPicPr>
          <p:cNvPr id="5" name="Picture 4" descr="Screenshot of GEMS SEctions page">
            <a:extLst>
              <a:ext uri="{FF2B5EF4-FFF2-40B4-BE49-F238E27FC236}">
                <a16:creationId xmlns:a16="http://schemas.microsoft.com/office/drawing/2014/main" id="{F0010F37-3F2B-4BB6-BFE8-2353ACAB0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535" y="3074676"/>
            <a:ext cx="9771017" cy="35493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37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shot of reimbursement requests page in GEM$">
            <a:extLst>
              <a:ext uri="{FF2B5EF4-FFF2-40B4-BE49-F238E27FC236}">
                <a16:creationId xmlns:a16="http://schemas.microsoft.com/office/drawing/2014/main" id="{3A533D51-7C98-4268-956B-F0E8B15CF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18" y="2369976"/>
            <a:ext cx="11504535" cy="331236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F5E1B06-681D-4E39-B936-4379C6D5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Reimbursement cont.</a:t>
            </a:r>
          </a:p>
        </p:txBody>
      </p:sp>
    </p:spTree>
    <p:extLst>
      <p:ext uri="{BB962C8B-B14F-4D97-AF65-F5344CB8AC3E}">
        <p14:creationId xmlns:p14="http://schemas.microsoft.com/office/powerpoint/2010/main" val="3056281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Screenshot of Project Summary screen in GEM$">
            <a:extLst>
              <a:ext uri="{FF2B5EF4-FFF2-40B4-BE49-F238E27FC236}">
                <a16:creationId xmlns:a16="http://schemas.microsoft.com/office/drawing/2014/main" id="{EAFC1904-01CB-4CF7-8E44-47A9A6553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973" y="2043404"/>
            <a:ext cx="10826827" cy="384776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8BA7C74-4940-46DD-A822-6B6ADC898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Reimbursement cont.</a:t>
            </a:r>
          </a:p>
        </p:txBody>
      </p:sp>
    </p:spTree>
    <p:extLst>
      <p:ext uri="{BB962C8B-B14F-4D97-AF65-F5344CB8AC3E}">
        <p14:creationId xmlns:p14="http://schemas.microsoft.com/office/powerpoint/2010/main" val="1233047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8FE3AC-A606-427C-977F-0C09FC77C0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/>
          </a:p>
          <a:p>
            <a:pPr marL="0" indent="0" algn="ctr">
              <a:buNone/>
            </a:pPr>
            <a:endParaRPr lang="en-US" sz="3600"/>
          </a:p>
          <a:p>
            <a:pPr marL="0" indent="0" algn="ctr">
              <a:buNone/>
            </a:pPr>
            <a:r>
              <a:rPr lang="en-US" sz="3600"/>
              <a:t>DEMO Reimbursement Request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CCFCF-804C-4271-9A58-182B0848C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42852"/>
            <a:ext cx="10515600" cy="104285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/>
              <a:t>Demonstration of Reimbursement Request</a:t>
            </a:r>
          </a:p>
        </p:txBody>
      </p:sp>
    </p:spTree>
    <p:extLst>
      <p:ext uri="{BB962C8B-B14F-4D97-AF65-F5344CB8AC3E}">
        <p14:creationId xmlns:p14="http://schemas.microsoft.com/office/powerpoint/2010/main" val="343080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92D3B1-56B2-4517-8E12-416FB61A6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Grant revisions (amendments) are required when:</a:t>
            </a:r>
          </a:p>
          <a:p>
            <a:pPr lvl="1"/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there is any significant change in program objectives; or</a:t>
            </a:r>
          </a:p>
          <a:p>
            <a:pPr lvl="1"/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there is an increase or decrease in the </a:t>
            </a:r>
            <a:r>
              <a:rPr lang="en-US" b="1" i="0" dirty="0">
                <a:solidFill>
                  <a:srgbClr val="212529"/>
                </a:solidFill>
                <a:effectLst/>
                <a:latin typeface="-apple-system"/>
              </a:rPr>
              <a:t>total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 award amount of the grant; or</a:t>
            </a:r>
          </a:p>
          <a:p>
            <a:pPr lvl="1"/>
            <a:r>
              <a:rPr lang="en-US" dirty="0">
                <a:solidFill>
                  <a:srgbClr val="212529"/>
                </a:solidFill>
                <a:latin typeface="-apple-system"/>
              </a:rPr>
              <a:t>a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n </a:t>
            </a:r>
            <a:r>
              <a:rPr lang="en-US" b="1" i="0" dirty="0">
                <a:solidFill>
                  <a:srgbClr val="212529"/>
                </a:solidFill>
                <a:effectLst/>
                <a:latin typeface="-apple-system"/>
              </a:rPr>
              <a:t>increase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 in a line of the budget exceeds $100 or 10% of the line (whichever is greater), or exceeds $10,000</a:t>
            </a:r>
          </a:p>
          <a:p>
            <a:pPr lvl="1"/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Validations are built into the reimbursement request form</a:t>
            </a:r>
          </a:p>
          <a:p>
            <a:pPr lvl="1"/>
            <a:r>
              <a:rPr lang="en-US" dirty="0">
                <a:solidFill>
                  <a:srgbClr val="212529"/>
                </a:solidFill>
                <a:latin typeface="-apple-system"/>
              </a:rPr>
              <a:t>Will not allow funds reported an expended to exceed above thresholds</a:t>
            </a:r>
          </a:p>
          <a:p>
            <a:pPr lvl="1"/>
            <a:r>
              <a:rPr lang="en-US" dirty="0">
                <a:solidFill>
                  <a:srgbClr val="212529"/>
                </a:solidFill>
                <a:latin typeface="-apple-system"/>
              </a:rPr>
              <a:t>w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ill not allow funds to be entered as expended on lines where there is not an approved budget line entry</a:t>
            </a:r>
          </a:p>
          <a:p>
            <a:pPr lvl="1"/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D3AFA0-A451-4F9D-8F9B-1E0E812E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Grant Revisions (Amendments) </a:t>
            </a:r>
          </a:p>
        </p:txBody>
      </p:sp>
    </p:spTree>
    <p:extLst>
      <p:ext uri="{BB962C8B-B14F-4D97-AF65-F5344CB8AC3E}">
        <p14:creationId xmlns:p14="http://schemas.microsoft.com/office/powerpoint/2010/main" val="3757401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92D3B1-56B2-4517-8E12-416FB61A6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212529"/>
                </a:solidFill>
                <a:latin typeface="-apple-system"/>
              </a:rPr>
              <a:t>Grantees can initiate their own revisions by opening the grant in question and changing the status to “Application Revision Started”</a:t>
            </a:r>
          </a:p>
          <a:p>
            <a:endParaRPr lang="en-US" dirty="0">
              <a:solidFill>
                <a:srgbClr val="212529"/>
              </a:solidFill>
              <a:latin typeface="-apple-system"/>
            </a:endParaRPr>
          </a:p>
          <a:p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Validations are buil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t into the reimbursement request form</a:t>
            </a:r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D3AFA0-A451-4F9D-8F9B-1E0E812E3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Grant Revisions (Amendments cont.) </a:t>
            </a:r>
          </a:p>
        </p:txBody>
      </p:sp>
      <p:pic>
        <p:nvPicPr>
          <p:cNvPr id="6" name="Picture 5" descr="Screenshot of Sections page in GEM$">
            <a:extLst>
              <a:ext uri="{FF2B5EF4-FFF2-40B4-BE49-F238E27FC236}">
                <a16:creationId xmlns:a16="http://schemas.microsoft.com/office/drawing/2014/main" id="{BE09955D-A1A0-4650-B295-49DEEA1EA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25961"/>
            <a:ext cx="103822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FD3972-96E9-4EEA-833C-68912E9405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2791" y="2091449"/>
            <a:ext cx="10642060" cy="28623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Obligation and Liquidation  &amp; Grant Closeout Process</a:t>
            </a:r>
            <a:endParaRPr kumimoji="0" lang="en-US" sz="6000" b="0" i="1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044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E_Template" id="{8B1FC134-3306-8949-8EE6-54D8D1A68082}" vid="{D023F173-81C9-6C41-B8A8-A9E8365AC2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4FDFB0D707254C80754ACD9E71AC3D" ma:contentTypeVersion="4" ma:contentTypeDescription="Create a new document." ma:contentTypeScope="" ma:versionID="90987691395ef9d13566c31089604744">
  <xsd:schema xmlns:xsd="http://www.w3.org/2001/XMLSchema" xmlns:xs="http://www.w3.org/2001/XMLSchema" xmlns:p="http://schemas.microsoft.com/office/2006/metadata/properties" xmlns:ns2="1c210e20-2656-47be-8bfe-a34b7996932e" xmlns:ns3="7a12eb2f-f040-4639-9fb2-5a6588dc8035" targetNamespace="http://schemas.microsoft.com/office/2006/metadata/properties" ma:root="true" ma:fieldsID="4b17f0f7ee51ce18e3c3ee9caff53e10" ns2:_="" ns3:_="">
    <xsd:import namespace="1c210e20-2656-47be-8bfe-a34b7996932e"/>
    <xsd:import namespace="7a12eb2f-f040-4639-9fb2-5a6588dc80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10e20-2656-47be-8bfe-a34b799693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2eb2f-f040-4639-9fb2-5a6588dc803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a12eb2f-f040-4639-9fb2-5a6588dc8035">
      <UserInfo>
        <DisplayName>Bettencourt, Helene H. (DESE)</DisplayName>
        <AccountId>18</AccountId>
        <AccountType/>
      </UserInfo>
      <UserInfo>
        <DisplayName>Foley, Kinnon (DESE)</DisplayName>
        <AccountId>1477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B0AE15-BBE2-466D-95A3-06C747B4C5B5}">
  <ds:schemaRefs>
    <ds:schemaRef ds:uri="1c210e20-2656-47be-8bfe-a34b7996932e"/>
    <ds:schemaRef ds:uri="7a12eb2f-f040-4639-9fb2-5a6588dc80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A434A98-F106-45CE-8E8A-DD686612E616}">
  <ds:schemaRefs>
    <ds:schemaRef ds:uri="7a12eb2f-f040-4639-9fb2-5a6588dc8035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1c210e20-2656-47be-8bfe-a34b7996932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0F4F6BA-9256-4D68-961F-89F22BA60E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</TotalTime>
  <Words>763</Words>
  <Application>Microsoft Office PowerPoint</Application>
  <PresentationFormat>Widescreen</PresentationFormat>
  <Paragraphs>86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-apple-system</vt:lpstr>
      <vt:lpstr>Arial</vt:lpstr>
      <vt:lpstr>Calibri</vt:lpstr>
      <vt:lpstr>Calibri Light</vt:lpstr>
      <vt:lpstr>Office Theme</vt:lpstr>
      <vt:lpstr>GEM$ Next Steps</vt:lpstr>
      <vt:lpstr>Grant Reimbursement Requests</vt:lpstr>
      <vt:lpstr>Request Reimbursement</vt:lpstr>
      <vt:lpstr>Request Reimbursement cont.</vt:lpstr>
      <vt:lpstr>Request Reimbursement cont.</vt:lpstr>
      <vt:lpstr>Demonstration of Reimbursement Request</vt:lpstr>
      <vt:lpstr>Grant Revisions (Amendments) </vt:lpstr>
      <vt:lpstr>Grant Revisions (Amendments cont.) </vt:lpstr>
      <vt:lpstr>Obligation and Liquidation  &amp; Grant Closeout Process </vt:lpstr>
      <vt:lpstr>Grant Closeout Process</vt:lpstr>
      <vt:lpstr>Grant Closeout Process Cont.</vt:lpstr>
      <vt:lpstr>Obligation and Liquidation for Federal Grants</vt:lpstr>
      <vt:lpstr>Grant Award Notice (GAN)</vt:lpstr>
      <vt:lpstr>GAN Cont.</vt:lpstr>
      <vt:lpstr>GAN Explained document</vt:lpstr>
      <vt:lpstr> EdGrants: Payment Requests  </vt:lpstr>
      <vt:lpstr>Grant Funding Opportunity Postings  https://www.doe.mass.edu/grants/default.html </vt:lpstr>
      <vt:lpstr>Grant Funding Opportunity Postings</vt:lpstr>
      <vt:lpstr>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GEM$ Next Steps</dc:title>
  <dc:creator>DESE</dc:creator>
  <cp:lastModifiedBy>Zou, Dong (EOE)</cp:lastModifiedBy>
  <cp:revision>6</cp:revision>
  <cp:lastPrinted>2023-05-15T15:17:25Z</cp:lastPrinted>
  <dcterms:created xsi:type="dcterms:W3CDTF">2022-10-11T20:32:22Z</dcterms:created>
  <dcterms:modified xsi:type="dcterms:W3CDTF">2023-11-01T13:55:59Z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tadate">
    <vt:lpwstr>Nov 1 2023 12:00AM</vt:lpwstr>
  </property>
</Properties>
</file>