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19" r:id="rId5"/>
    <p:sldId id="261" r:id="rId6"/>
    <p:sldId id="302" r:id="rId7"/>
    <p:sldId id="350" r:id="rId8"/>
    <p:sldId id="352" r:id="rId9"/>
    <p:sldId id="265" r:id="rId10"/>
    <p:sldId id="264" r:id="rId11"/>
    <p:sldId id="349" r:id="rId12"/>
    <p:sldId id="320" r:id="rId13"/>
    <p:sldId id="266" r:id="rId14"/>
    <p:sldId id="267" r:id="rId15"/>
    <p:sldId id="315" r:id="rId16"/>
    <p:sldId id="340" r:id="rId17"/>
    <p:sldId id="345" r:id="rId18"/>
    <p:sldId id="347" r:id="rId19"/>
    <p:sldId id="269" r:id="rId20"/>
    <p:sldId id="341" r:id="rId21"/>
    <p:sldId id="348" r:id="rId22"/>
    <p:sldId id="321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CFE"/>
    <a:srgbClr val="AFCBFD"/>
    <a:srgbClr val="3647B6"/>
    <a:srgbClr val="8397E7"/>
    <a:srgbClr val="93A9FF"/>
    <a:srgbClr val="86A9E2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47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26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Section 5 has all the important info!  Dates!  Amount! Increases will show here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72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GAN explained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81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22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6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must be an LEA Fiscal Rep to create, edit, and submit reimbursement requests.  Other LEA Users will not even see the Create Reimbursement Request link – they can view existing requests but cannot create new ones or edit existing reimbursement requests.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8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 the hovering/budgeted amount; explain where to find link/link will not be visible if not yet DESE fiscal approved or if the amount is not set to available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9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Validations – bullet 2 and 3.  decrease – reimb request will not allow you to draw more than the new amount;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Validations – bullet 2 and 3.  decrease – reimb request will not allow you to draw more than the new amount;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0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3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Take inventory of which FR-1s need filing; contact GM if the FR-1 is not allowing entry – these steps expire.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70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5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e.mass.edu/federalgrants/resources/obligation-performance-liquidation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FD3972-96E9-4EEA-833C-68912E9405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4970" y="2363824"/>
            <a:ext cx="10642060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GEM$ Next Steps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64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C22C59-FABC-492D-9710-00437C00A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Grants housed in EdGrants will close out in EdGrants</a:t>
            </a:r>
          </a:p>
          <a:p>
            <a:pPr lvl="1"/>
            <a:r>
              <a:rPr lang="en-US" dirty="0">
                <a:latin typeface="Arial"/>
                <a:cs typeface="Arial"/>
              </a:rPr>
              <a:t>For example, FY2023 305, 140, etc. will continue in EdGrants until the FR-1 is filed and the grant is closed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DO NOW: Determine which prior year FR-1s are delinquent and submit asap</a:t>
            </a:r>
          </a:p>
          <a:p>
            <a:pPr lvl="1"/>
            <a:endParaRPr lang="en-US" dirty="0"/>
          </a:p>
          <a:p>
            <a:r>
              <a:rPr lang="en-US" dirty="0">
                <a:latin typeface="Arial"/>
                <a:cs typeface="Arial"/>
              </a:rPr>
              <a:t>GEM$ closeout process will utilize the Financial Expenditure Report (FER)</a:t>
            </a:r>
          </a:p>
          <a:p>
            <a:pPr lvl="1"/>
            <a:r>
              <a:rPr lang="en-US" dirty="0">
                <a:latin typeface="Arial"/>
                <a:cs typeface="Arial"/>
              </a:rPr>
              <a:t>Financial Expenditure Report (FER) will allow for one final reimbursement if filed by 12/31 (multi-year/carryover)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12777D-1901-4D97-BBF7-DD8974AE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Grant Closeout Process</a:t>
            </a:r>
          </a:p>
        </p:txBody>
      </p:sp>
    </p:spTree>
    <p:extLst>
      <p:ext uri="{BB962C8B-B14F-4D97-AF65-F5344CB8AC3E}">
        <p14:creationId xmlns:p14="http://schemas.microsoft.com/office/powerpoint/2010/main" val="475819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BEFAD3-7AB7-460B-AAB6-F3BA71CFC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 will allow for one final reimbursement request based on reported expenditures provided it is submitted on or BEFORE 8/25 (non-multi-year</a:t>
            </a:r>
            <a:r>
              <a:rPr lang="en-US"/>
              <a:t>/carryover).</a:t>
            </a:r>
            <a:endParaRPr lang="en-US" dirty="0"/>
          </a:p>
          <a:p>
            <a:endParaRPr lang="en-US" dirty="0"/>
          </a:p>
          <a:p>
            <a:r>
              <a:rPr lang="en-US" dirty="0"/>
              <a:t>Grant Award Notification (GAN) will include important dates!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076126-808C-4E8B-98AA-64A211DD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Grant Closeout Process Cont.</a:t>
            </a:r>
          </a:p>
        </p:txBody>
      </p:sp>
    </p:spTree>
    <p:extLst>
      <p:ext uri="{BB962C8B-B14F-4D97-AF65-F5344CB8AC3E}">
        <p14:creationId xmlns:p14="http://schemas.microsoft.com/office/powerpoint/2010/main" val="294747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076126-808C-4E8B-98AA-64A211DD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Obligation and Liquidation for Federal Grants</a:t>
            </a:r>
          </a:p>
        </p:txBody>
      </p:sp>
      <p:pic>
        <p:nvPicPr>
          <p:cNvPr id="6" name="Content Placeholder 5" descr="This graphic shows the period of availability of the federal grant the obligation period, the performance of obligated contracts (+60 days), the district liquidation period (+90 days), and the DESE liquidation period (+120 days)&#10;">
            <a:extLst>
              <a:ext uri="{FF2B5EF4-FFF2-40B4-BE49-F238E27FC236}">
                <a16:creationId xmlns:a16="http://schemas.microsoft.com/office/drawing/2014/main" id="{097DF15E-6A4B-43A5-AF35-794DE26A342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6" y="2556862"/>
            <a:ext cx="9902825" cy="40907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A65C05-E3D1-445B-8A0D-E32D48165551}"/>
              </a:ext>
            </a:extLst>
          </p:cNvPr>
          <p:cNvSpPr txBox="1"/>
          <p:nvPr/>
        </p:nvSpPr>
        <p:spPr>
          <a:xfrm>
            <a:off x="456896" y="1910531"/>
            <a:ext cx="1001006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For contracts for services/goods, if necessary, grant recipients may take up to 90 days past the grant deadline for performance of the contract.  </a:t>
            </a:r>
            <a:endParaRPr lang="en-US" sz="6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76FAA5-1DA2-4187-A9DC-376E4A7BD9A7}"/>
              </a:ext>
            </a:extLst>
          </p:cNvPr>
          <p:cNvSpPr/>
          <p:nvPr/>
        </p:nvSpPr>
        <p:spPr>
          <a:xfrm>
            <a:off x="8891079" y="2690973"/>
            <a:ext cx="2889115" cy="6684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If you are not sure of deadlines, check your GAN!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69AA7F-A0E8-45FD-8735-37D7634CC0CA}"/>
              </a:ext>
            </a:extLst>
          </p:cNvPr>
          <p:cNvSpPr/>
          <p:nvPr/>
        </p:nvSpPr>
        <p:spPr>
          <a:xfrm>
            <a:off x="8891079" y="3435646"/>
            <a:ext cx="2889115" cy="123071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/>
              <a:t>Quick Reference Guide for Obligation/Liquidation:  </a:t>
            </a:r>
            <a:r>
              <a:rPr lang="en-US" sz="1400">
                <a:hlinkClick r:id="rId4"/>
              </a:rPr>
              <a:t>https://www.doe.mass.edu/federalgrants/resources/obligation-performance-liquidation.docx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3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57873E-7103-4A36-B86A-6B4F712B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Grant Award Notice (GAN)</a:t>
            </a:r>
          </a:p>
        </p:txBody>
      </p:sp>
      <p:pic>
        <p:nvPicPr>
          <p:cNvPr id="23" name="Content Placeholder 22" descr="Screenshot of Grant Award Notice with subrecipient information highlighted">
            <a:extLst>
              <a:ext uri="{FF2B5EF4-FFF2-40B4-BE49-F238E27FC236}">
                <a16:creationId xmlns:a16="http://schemas.microsoft.com/office/drawing/2014/main" id="{70EDB952-BEBD-47E0-9D84-77864D352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3360" y="467208"/>
            <a:ext cx="7223883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4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A3A97C-808C-4C45-BFFA-C6B59D23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GAN Cont.</a:t>
            </a:r>
          </a:p>
        </p:txBody>
      </p:sp>
      <p:pic>
        <p:nvPicPr>
          <p:cNvPr id="9" name="Content Placeholder 8" descr="Grant Award Notice screenshot with link to explanation of features">
            <a:extLst>
              <a:ext uri="{FF2B5EF4-FFF2-40B4-BE49-F238E27FC236}">
                <a16:creationId xmlns:a16="http://schemas.microsoft.com/office/drawing/2014/main" id="{854E72B5-9476-41CF-A607-7691C46EC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2603" y="467208"/>
            <a:ext cx="6545397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67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843775-A705-4979-A019-7C024830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GAN Explained document</a:t>
            </a:r>
          </a:p>
        </p:txBody>
      </p:sp>
      <p:pic>
        <p:nvPicPr>
          <p:cNvPr id="4" name="Content Placeholder 4" descr="Screenshot of Explanation of Grant Award Notice">
            <a:extLst>
              <a:ext uri="{FF2B5EF4-FFF2-40B4-BE49-F238E27FC236}">
                <a16:creationId xmlns:a16="http://schemas.microsoft.com/office/drawing/2014/main" id="{8B09AFD1-C68F-46AD-BBC5-0A9F493FD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062568"/>
            <a:ext cx="7225748" cy="47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1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7229FF-BF4F-4CA5-3542-B45F1D98C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Grants housed in EdGrants will continue to be drawn down and closed out in EdGrants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Multi-year grants will continue to have separate Year 1, Year 2 and Year 3 windows in EdGrants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Final payment request window is July 20-31 for ALL grants </a:t>
            </a:r>
            <a:r>
              <a:rPr lang="en-US" dirty="0">
                <a:latin typeface="Arial"/>
                <a:cs typeface="Arial"/>
              </a:rPr>
              <a:t>except multi-year entitlement grants which have a brief August window.  (Even the 8/31 end grants!)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323240-6216-E709-4E02-5B817ACB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24" y="365126"/>
            <a:ext cx="10608076" cy="63805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EdGrants: Payment Requests </a:t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83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068"/>
            <a:ext cx="10515600" cy="6956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/>
                <a:cs typeface="Arial"/>
              </a:rPr>
              <a:t>Grant Funding</a:t>
            </a:r>
            <a:r>
              <a:rPr lang="en-US" sz="4400" b="0" i="0" u="none" strike="noStrike" dirty="0">
                <a:effectLst/>
                <a:latin typeface="Calibri"/>
                <a:cs typeface="Arial"/>
              </a:rPr>
              <a:t> Opportunity Postings</a:t>
            </a:r>
            <a:br>
              <a:rPr lang="en-US" sz="4400" b="0" i="0" u="none" strike="noStrike" dirty="0">
                <a:effectLst/>
                <a:latin typeface="Calibri" panose="020F0502020204030204" pitchFamily="34" charset="0"/>
              </a:rPr>
            </a:br>
            <a:r>
              <a:rPr lang="en-US" sz="4400" b="0" i="0" u="none" strike="noStrike" dirty="0">
                <a:effectLst/>
                <a:latin typeface="Calibri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https://www.doe.mass.edu/grants/default.html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5" name="Picture 5" descr="Screen shot of Grants Fuding Opportunity page on the DESE GM website">
            <a:extLst>
              <a:ext uri="{FF2B5EF4-FFF2-40B4-BE49-F238E27FC236}">
                <a16:creationId xmlns:a16="http://schemas.microsoft.com/office/drawing/2014/main" id="{82BF7E93-01ED-3298-F995-83F79FEDE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501" y="1998808"/>
            <a:ext cx="8057909" cy="42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17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 of Grant Funding Opportunities page in GEM$">
            <a:extLst>
              <a:ext uri="{FF2B5EF4-FFF2-40B4-BE49-F238E27FC236}">
                <a16:creationId xmlns:a16="http://schemas.microsoft.com/office/drawing/2014/main" id="{E79C88D7-5012-494A-9B4D-ACC5885FC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421" y="1349406"/>
            <a:ext cx="10257967" cy="514346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028767-891A-4D70-B57D-DDAFF886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093"/>
          </a:xfrm>
        </p:spPr>
        <p:txBody>
          <a:bodyPr/>
          <a:lstStyle/>
          <a:p>
            <a:pPr algn="ctr"/>
            <a:r>
              <a:rPr lang="en-US" dirty="0">
                <a:latin typeface="Calibri"/>
                <a:cs typeface="Arial"/>
              </a:rPr>
              <a:t>Grant Funding</a:t>
            </a:r>
            <a:r>
              <a:rPr lang="en-US" sz="4400" b="0" i="0" u="none" strike="noStrike" dirty="0">
                <a:effectLst/>
                <a:latin typeface="Calibri"/>
                <a:cs typeface="Arial"/>
              </a:rPr>
              <a:t> Opportunity Postings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18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FD3972-96E9-4EEA-833C-68912E9405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9327" y="2821023"/>
            <a:ext cx="10642060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Questions</a:t>
            </a:r>
            <a:endParaRPr kumimoji="0" lang="en-US" sz="6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72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482"/>
          </a:xfrm>
        </p:spPr>
        <p:txBody>
          <a:bodyPr/>
          <a:lstStyle/>
          <a:p>
            <a:pPr algn="ctr"/>
            <a:r>
              <a:rPr lang="en-US" dirty="0"/>
              <a:t>Grant Reimbursement Requests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230"/>
            <a:ext cx="10515600" cy="430566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1"/>
            <a:r>
              <a:rPr lang="en-US" dirty="0">
                <a:latin typeface="Arial"/>
                <a:cs typeface="Arial"/>
              </a:rPr>
              <a:t>Reimbursement based line-item expenditures by function code</a:t>
            </a:r>
          </a:p>
          <a:p>
            <a:pPr lvl="2"/>
            <a:r>
              <a:rPr lang="en-US" dirty="0">
                <a:latin typeface="Arial"/>
                <a:cs typeface="Arial"/>
              </a:rPr>
              <a:t>No longer entering lump request amount, reimbursement will be based on reported expenditures (GEM$)</a:t>
            </a:r>
            <a:endParaRPr lang="en-US" dirty="0"/>
          </a:p>
          <a:p>
            <a:pPr lvl="2"/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Access to request reimbursement once the grant has been approved (GEM$)</a:t>
            </a:r>
          </a:p>
          <a:p>
            <a:pPr lvl="2"/>
            <a:r>
              <a:rPr lang="en-US" dirty="0">
                <a:latin typeface="Arial"/>
                <a:cs typeface="Arial"/>
              </a:rPr>
              <a:t>Must be assigned LEA Fiscal Rep role </a:t>
            </a:r>
          </a:p>
          <a:p>
            <a:pPr lvl="2"/>
            <a:r>
              <a:rPr lang="en-US" dirty="0">
                <a:latin typeface="Arial"/>
                <a:cs typeface="Arial"/>
              </a:rPr>
              <a:t>Not </a:t>
            </a:r>
            <a:r>
              <a:rPr lang="en-US">
                <a:latin typeface="Arial"/>
                <a:cs typeface="Arial"/>
              </a:rPr>
              <a:t>held to payment </a:t>
            </a:r>
            <a:r>
              <a:rPr lang="en-US" dirty="0">
                <a:latin typeface="Arial"/>
                <a:cs typeface="Arial"/>
              </a:rPr>
              <a:t>request windows</a:t>
            </a:r>
          </a:p>
          <a:p>
            <a:pPr lvl="2"/>
            <a:r>
              <a:rPr lang="en-US" dirty="0">
                <a:latin typeface="Arial"/>
                <a:cs typeface="Arial"/>
              </a:rPr>
              <a:t>Review the Grant Award Notice (GAN) to determine proper deadlines (including final opportunity to submit for reimbursement)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Grants housed in EdGrants follow the old requesting process </a:t>
            </a:r>
          </a:p>
          <a:p>
            <a:pPr lvl="2"/>
            <a:r>
              <a:rPr lang="en-US" dirty="0">
                <a:latin typeface="Arial"/>
                <a:cs typeface="Arial"/>
              </a:rPr>
              <a:t>FY23 Multi-Year grants will have windows through October 31, 2024.</a:t>
            </a:r>
          </a:p>
          <a:p>
            <a:pPr lvl="2"/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Reimbursement requests will adhere to the amendment guidelines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D06279-ED3E-40E6-8462-492C6A9E3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 in</a:t>
            </a:r>
          </a:p>
          <a:p>
            <a:r>
              <a:rPr lang="en-US" dirty="0"/>
              <a:t>Select Reimbursement Requests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BC44D9-D2AB-4541-98DE-5CB8BFB3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Reimbursement</a:t>
            </a:r>
          </a:p>
        </p:txBody>
      </p:sp>
      <p:pic>
        <p:nvPicPr>
          <p:cNvPr id="5" name="Picture 4" descr="Screenshot of GEMS SEctions page">
            <a:extLst>
              <a:ext uri="{FF2B5EF4-FFF2-40B4-BE49-F238E27FC236}">
                <a16:creationId xmlns:a16="http://schemas.microsoft.com/office/drawing/2014/main" id="{F0010F37-3F2B-4BB6-BFE8-2353ACAB0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535" y="3074676"/>
            <a:ext cx="9771017" cy="35493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37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 of reimbursement requests page in GEM$">
            <a:extLst>
              <a:ext uri="{FF2B5EF4-FFF2-40B4-BE49-F238E27FC236}">
                <a16:creationId xmlns:a16="http://schemas.microsoft.com/office/drawing/2014/main" id="{3A533D51-7C98-4268-956B-F0E8B15CF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18" y="2369976"/>
            <a:ext cx="11504535" cy="331236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5E1B06-681D-4E39-B936-4379C6D5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Reimbursement cont.</a:t>
            </a:r>
          </a:p>
        </p:txBody>
      </p:sp>
    </p:spTree>
    <p:extLst>
      <p:ext uri="{BB962C8B-B14F-4D97-AF65-F5344CB8AC3E}">
        <p14:creationId xmlns:p14="http://schemas.microsoft.com/office/powerpoint/2010/main" val="305628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shot of Project Summary screen in GEM$">
            <a:extLst>
              <a:ext uri="{FF2B5EF4-FFF2-40B4-BE49-F238E27FC236}">
                <a16:creationId xmlns:a16="http://schemas.microsoft.com/office/drawing/2014/main" id="{EAFC1904-01CB-4CF7-8E44-47A9A6553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973" y="2043404"/>
            <a:ext cx="10826827" cy="38477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8BA7C74-4940-46DD-A822-6B6ADC89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Reimbursement cont.</a:t>
            </a:r>
          </a:p>
        </p:txBody>
      </p:sp>
    </p:spTree>
    <p:extLst>
      <p:ext uri="{BB962C8B-B14F-4D97-AF65-F5344CB8AC3E}">
        <p14:creationId xmlns:p14="http://schemas.microsoft.com/office/powerpoint/2010/main" val="123304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8FE3AC-A606-427C-977F-0C09FC77C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600"/>
              <a:t>DEMO Reimbursement Request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5CCFCF-804C-4271-9A58-182B0848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/>
              <a:t>Demonstration of Reimbursement Request</a:t>
            </a:r>
          </a:p>
        </p:txBody>
      </p:sp>
    </p:spTree>
    <p:extLst>
      <p:ext uri="{BB962C8B-B14F-4D97-AF65-F5344CB8AC3E}">
        <p14:creationId xmlns:p14="http://schemas.microsoft.com/office/powerpoint/2010/main" val="343080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92D3B1-56B2-4517-8E12-416FB61A6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Grant revisions (amendments) are required when:</a:t>
            </a:r>
          </a:p>
          <a:p>
            <a:pPr lvl="1"/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there is any significant change in program objectives; or</a:t>
            </a:r>
          </a:p>
          <a:p>
            <a:pPr lvl="1"/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there is an increase or decrease in the 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total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award amount of the grant; or</a:t>
            </a:r>
          </a:p>
          <a:p>
            <a:pPr lvl="1"/>
            <a:r>
              <a:rPr lang="en-US" dirty="0">
                <a:solidFill>
                  <a:srgbClr val="212529"/>
                </a:solidFill>
                <a:latin typeface="-apple-system"/>
              </a:rPr>
              <a:t>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n 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increase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in a line of the budget exceeds $100 or 10% of the line (whichever is greater), or exceeds $10,000</a:t>
            </a:r>
          </a:p>
          <a:p>
            <a:pPr lvl="1"/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Validations are built into the reimbursement request form</a:t>
            </a:r>
          </a:p>
          <a:p>
            <a:pPr lvl="1"/>
            <a:r>
              <a:rPr lang="en-US" dirty="0">
                <a:solidFill>
                  <a:srgbClr val="212529"/>
                </a:solidFill>
                <a:latin typeface="-apple-system"/>
              </a:rPr>
              <a:t>Will not allow funds reported an expended to exceed above thresholds</a:t>
            </a:r>
          </a:p>
          <a:p>
            <a:pPr lvl="1"/>
            <a:r>
              <a:rPr lang="en-US" dirty="0">
                <a:solidFill>
                  <a:srgbClr val="212529"/>
                </a:solidFill>
                <a:latin typeface="-apple-system"/>
              </a:rPr>
              <a:t>w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ill not allow funds to be entered as expended on lines where there is not an approved budget line entry</a:t>
            </a:r>
          </a:p>
          <a:p>
            <a:pPr lvl="1"/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D3AFA0-A451-4F9D-8F9B-1E0E812E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Grant Revisions (Amendments) </a:t>
            </a:r>
          </a:p>
        </p:txBody>
      </p:sp>
    </p:spTree>
    <p:extLst>
      <p:ext uri="{BB962C8B-B14F-4D97-AF65-F5344CB8AC3E}">
        <p14:creationId xmlns:p14="http://schemas.microsoft.com/office/powerpoint/2010/main" val="375740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92D3B1-56B2-4517-8E12-416FB61A6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12529"/>
                </a:solidFill>
                <a:latin typeface="-apple-system"/>
              </a:rPr>
              <a:t>Grantees can initiate their own revisions by opening the grant in question and changing the status to “Application Revision Started”</a:t>
            </a:r>
          </a:p>
          <a:p>
            <a:endParaRPr lang="en-US" dirty="0">
              <a:solidFill>
                <a:srgbClr val="212529"/>
              </a:solidFill>
              <a:latin typeface="-apple-system"/>
            </a:endParaRPr>
          </a:p>
          <a:p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Validations are buil</a:t>
            </a:r>
            <a:r>
              <a:rPr lang="en-US" dirty="0">
                <a:solidFill>
                  <a:srgbClr val="212529"/>
                </a:solidFill>
                <a:latin typeface="-apple-system"/>
              </a:rPr>
              <a:t>t into the reimbursement request form</a:t>
            </a:r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D3AFA0-A451-4F9D-8F9B-1E0E812E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Grant Revisions (Amendments cont.) </a:t>
            </a:r>
          </a:p>
        </p:txBody>
      </p:sp>
      <p:pic>
        <p:nvPicPr>
          <p:cNvPr id="6" name="Picture 5" descr="Screenshot of Sections page in GEM$">
            <a:extLst>
              <a:ext uri="{FF2B5EF4-FFF2-40B4-BE49-F238E27FC236}">
                <a16:creationId xmlns:a16="http://schemas.microsoft.com/office/drawing/2014/main" id="{BE09955D-A1A0-4650-B295-49DEEA1EA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25961"/>
            <a:ext cx="103822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1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FD3972-96E9-4EEA-833C-68912E9405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52791" y="2091449"/>
            <a:ext cx="10642060" cy="28623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Obligation and Liquidation  &amp; Grant Closeout Process</a:t>
            </a:r>
            <a:endParaRPr kumimoji="0" lang="en-US" sz="6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044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4" ma:contentTypeDescription="Create a new document." ma:contentTypeScope="" ma:versionID="90987691395ef9d13566c31089604744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4b17f0f7ee51ce18e3c3ee9caff53e10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B0AE15-BBE2-466D-95A3-06C747B4C5B5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7a12eb2f-f040-4639-9fb2-5a6588dc8035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1c210e20-2656-47be-8bfe-a34b7996932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763</Words>
  <Application>Microsoft Office PowerPoint</Application>
  <PresentationFormat>Widescreen</PresentationFormat>
  <Paragraphs>86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-apple-system</vt:lpstr>
      <vt:lpstr>Arial</vt:lpstr>
      <vt:lpstr>Calibri</vt:lpstr>
      <vt:lpstr>Calibri Light</vt:lpstr>
      <vt:lpstr>Office Theme</vt:lpstr>
      <vt:lpstr>GEM$ Next Steps</vt:lpstr>
      <vt:lpstr>Grant Reimbursement Requests</vt:lpstr>
      <vt:lpstr>Request Reimbursement</vt:lpstr>
      <vt:lpstr>Request Reimbursement cont.</vt:lpstr>
      <vt:lpstr>Request Reimbursement cont.</vt:lpstr>
      <vt:lpstr>Demonstration of Reimbursement Request</vt:lpstr>
      <vt:lpstr>Grant Revisions (Amendments) </vt:lpstr>
      <vt:lpstr>Grant Revisions (Amendments cont.) </vt:lpstr>
      <vt:lpstr>Obligation and Liquidation  &amp; Grant Closeout Process </vt:lpstr>
      <vt:lpstr>Grant Closeout Process</vt:lpstr>
      <vt:lpstr>Grant Closeout Process Cont.</vt:lpstr>
      <vt:lpstr>Obligation and Liquidation for Federal Grants</vt:lpstr>
      <vt:lpstr>Grant Award Notice (GAN)</vt:lpstr>
      <vt:lpstr>GAN Cont.</vt:lpstr>
      <vt:lpstr>GAN Explained document</vt:lpstr>
      <vt:lpstr> EdGrants: Payment Requests  </vt:lpstr>
      <vt:lpstr>Grant Funding Opportunity Postings  https://www.doe.mass.edu/grants/default.html </vt:lpstr>
      <vt:lpstr>Grant Funding Opportunity Postings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GEM$ Next Steps</dc:title>
  <dc:creator>DESE</dc:creator>
  <cp:lastModifiedBy>Zou, Dong (EOE)</cp:lastModifiedBy>
  <cp:revision>6</cp:revision>
  <cp:lastPrinted>2023-05-15T15:17:25Z</cp:lastPrinted>
  <dcterms:created xsi:type="dcterms:W3CDTF">2022-10-11T20:32:22Z</dcterms:created>
  <dcterms:modified xsi:type="dcterms:W3CDTF">2023-11-01T13:55:59Z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1 2023 12:00AM</vt:lpwstr>
  </property>
</Properties>
</file>