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56" r:id="rId5"/>
    <p:sldId id="261" r:id="rId6"/>
    <p:sldId id="305" r:id="rId7"/>
    <p:sldId id="264" r:id="rId8"/>
    <p:sldId id="265" r:id="rId9"/>
    <p:sldId id="266" r:id="rId10"/>
    <p:sldId id="271" r:id="rId11"/>
    <p:sldId id="287" r:id="rId12"/>
    <p:sldId id="300" r:id="rId13"/>
    <p:sldId id="301" r:id="rId14"/>
    <p:sldId id="294" r:id="rId15"/>
    <p:sldId id="291" r:id="rId16"/>
    <p:sldId id="295" r:id="rId17"/>
    <p:sldId id="298" r:id="rId18"/>
    <p:sldId id="303" r:id="rId19"/>
    <p:sldId id="304" r:id="rId20"/>
    <p:sldId id="302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885"/>
    <a:srgbClr val="1E4782"/>
    <a:srgbClr val="838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A9D8AD-F4F5-410F-B4F7-49B9012CF75C}" v="1" dt="2025-07-21T15:28:30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1F3A-6834-4E40-A9DA-1D7B3027ACD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B512D-9D6A-4164-8869-38816C999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1C12EC-2D98-F919-775B-ABB3C3BE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5E8125-6C10-B68E-7EEC-29F87A03E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377519"/>
            <a:ext cx="10079182" cy="2560638"/>
          </a:xfrm>
        </p:spPr>
        <p:txBody>
          <a:bodyPr anchor="b">
            <a:normAutofit/>
          </a:bodyPr>
          <a:lstStyle>
            <a:lvl1pPr algn="l">
              <a:defRPr sz="8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40F4C-9107-5A14-480E-3D44D062E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3938157"/>
            <a:ext cx="10079182" cy="1558636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5DFF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62B64-39B8-E038-D8C3-7C98BA27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DD5255E-B6EB-D6A8-9BA3-425DEF917F6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205344" y="1225550"/>
            <a:ext cx="5808520" cy="4313238"/>
          </a:xfrm>
          <a:effectLst>
            <a:outerShdw blurRad="971965" dist="50800" dir="5400000" algn="ctr" rotWithShape="0">
              <a:srgbClr val="000000">
                <a:alpha val="30037"/>
              </a:srgbClr>
            </a:outerShdw>
          </a:effectLst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4B1204-54A6-51D2-01E0-4E74F2840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5963" y="2160588"/>
            <a:ext cx="3979862" cy="25574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1466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0C3C95-C45D-6F6C-F3B4-EDA7F22D49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17572-01C8-067A-8789-AB91C0E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19" y="457200"/>
            <a:ext cx="4241372" cy="1766454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145C-FA19-7026-C5AB-48F43A10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991" y="457200"/>
            <a:ext cx="7145480" cy="5917045"/>
          </a:xfrm>
        </p:spPr>
        <p:txBody>
          <a:bodyPr/>
          <a:lstStyle>
            <a:lvl1pPr>
              <a:defRPr sz="3200">
                <a:solidFill>
                  <a:srgbClr val="002060"/>
                </a:solidFill>
              </a:defRPr>
            </a:lvl1pPr>
            <a:lvl2pPr>
              <a:defRPr sz="2800">
                <a:solidFill>
                  <a:srgbClr val="002060"/>
                </a:solidFill>
              </a:defRPr>
            </a:lvl2pPr>
            <a:lvl3pPr>
              <a:defRPr sz="2400">
                <a:solidFill>
                  <a:srgbClr val="002060"/>
                </a:solidFill>
              </a:defRPr>
            </a:lvl3pPr>
            <a:lvl4pPr>
              <a:defRPr sz="2000">
                <a:solidFill>
                  <a:srgbClr val="002060"/>
                </a:solidFill>
              </a:defRPr>
            </a:lvl4pPr>
            <a:lvl5pPr>
              <a:defRPr sz="2000">
                <a:solidFill>
                  <a:srgbClr val="00206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AB479-7080-3079-7222-061618924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19" y="2223654"/>
            <a:ext cx="4241372" cy="3645333"/>
          </a:xfrm>
        </p:spPr>
        <p:txBody>
          <a:bodyPr/>
          <a:lstStyle>
            <a:lvl1pPr marL="0" indent="0">
              <a:buNone/>
              <a:defRPr sz="1600">
                <a:solidFill>
                  <a:srgbClr val="F3F3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FEF70-0FA1-AE31-1D91-F74EBED2A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15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FBC82F-33C1-E184-14B2-3E5429080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17572-01C8-067A-8789-AB91C0E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19" y="457200"/>
            <a:ext cx="4241372" cy="1766454"/>
          </a:xfrm>
        </p:spPr>
        <p:txBody>
          <a:bodyPr anchor="b">
            <a:noAutofit/>
          </a:bodyPr>
          <a:lstStyle>
            <a:lvl1pPr>
              <a:defRPr sz="4000"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145C-FA19-7026-C5AB-48F43A10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991" y="457200"/>
            <a:ext cx="7145480" cy="5917045"/>
          </a:xfrm>
        </p:spPr>
        <p:txBody>
          <a:bodyPr/>
          <a:lstStyle>
            <a:lvl1pPr>
              <a:defRPr sz="3200">
                <a:solidFill>
                  <a:srgbClr val="F3F3F3"/>
                </a:solidFill>
              </a:defRPr>
            </a:lvl1pPr>
            <a:lvl2pPr>
              <a:defRPr sz="2800">
                <a:solidFill>
                  <a:srgbClr val="F3F3F3"/>
                </a:solidFill>
              </a:defRPr>
            </a:lvl2pPr>
            <a:lvl3pPr>
              <a:defRPr sz="2400">
                <a:solidFill>
                  <a:srgbClr val="F3F3F3"/>
                </a:solidFill>
              </a:defRPr>
            </a:lvl3pPr>
            <a:lvl4pPr>
              <a:defRPr sz="2000">
                <a:solidFill>
                  <a:srgbClr val="F3F3F3"/>
                </a:solidFill>
              </a:defRPr>
            </a:lvl4pPr>
            <a:lvl5pPr>
              <a:defRPr sz="2000">
                <a:solidFill>
                  <a:srgbClr val="F3F3F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AB479-7080-3079-7222-061618924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19" y="2223654"/>
            <a:ext cx="4241372" cy="3645333"/>
          </a:xfrm>
        </p:spPr>
        <p:txBody>
          <a:bodyPr/>
          <a:lstStyle>
            <a:lvl1pPr marL="0" indent="0">
              <a:buNone/>
              <a:defRPr sz="1600">
                <a:solidFill>
                  <a:srgbClr val="B5DF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FEF70-0FA1-AE31-1D91-F74EBED2A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97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551A6A-4D8B-5122-0AE6-EB1794A9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17572-01C8-067A-8789-AB91C0E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19" y="457200"/>
            <a:ext cx="4241372" cy="1766454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145C-FA19-7026-C5AB-48F43A10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991" y="457200"/>
            <a:ext cx="7145480" cy="5917045"/>
          </a:xfrm>
        </p:spPr>
        <p:txBody>
          <a:bodyPr/>
          <a:lstStyle>
            <a:lvl1pPr>
              <a:defRPr sz="3200">
                <a:solidFill>
                  <a:srgbClr val="1E4782"/>
                </a:solidFill>
              </a:defRPr>
            </a:lvl1pPr>
            <a:lvl2pPr>
              <a:defRPr sz="2800">
                <a:solidFill>
                  <a:srgbClr val="1E4782"/>
                </a:solidFill>
              </a:defRPr>
            </a:lvl2pPr>
            <a:lvl3pPr>
              <a:defRPr sz="2400">
                <a:solidFill>
                  <a:srgbClr val="1E4782"/>
                </a:solidFill>
              </a:defRPr>
            </a:lvl3pPr>
            <a:lvl4pPr>
              <a:defRPr sz="2000">
                <a:solidFill>
                  <a:srgbClr val="1E4782"/>
                </a:solidFill>
              </a:defRPr>
            </a:lvl4pPr>
            <a:lvl5pPr>
              <a:defRPr sz="2000">
                <a:solidFill>
                  <a:srgbClr val="1E478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AB479-7080-3079-7222-061618924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19" y="2223654"/>
            <a:ext cx="4241372" cy="364533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FEF70-0FA1-AE31-1D91-F74EBED2A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8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AI-generated content may be incorrect.">
            <a:extLst>
              <a:ext uri="{FF2B5EF4-FFF2-40B4-BE49-F238E27FC236}">
                <a16:creationId xmlns:a16="http://schemas.microsoft.com/office/drawing/2014/main" id="{8A314DC0-7B3E-82EE-9AE7-6F09AEE4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88C4DB-A75F-261D-A14A-6501C4785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2736" y="-72737"/>
            <a:ext cx="7579662" cy="7034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52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AI-generated content may be incorrect.">
            <a:extLst>
              <a:ext uri="{FF2B5EF4-FFF2-40B4-BE49-F238E27FC236}">
                <a16:creationId xmlns:a16="http://schemas.microsoft.com/office/drawing/2014/main" id="{8A314DC0-7B3E-82EE-9AE7-6F09AEE4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1F3FA896-C43D-31E8-81CC-112E026C877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0" y="0"/>
            <a:ext cx="7481888" cy="68580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82762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88C4DB-A75F-261D-A14A-6501C4785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2736" y="-72737"/>
            <a:ext cx="7579662" cy="7034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/>
          <a:lstStyle>
            <a:lvl1pPr marL="0" indent="0">
              <a:buNone/>
              <a:defRPr sz="1600">
                <a:solidFill>
                  <a:srgbClr val="B5DF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5DFF3"/>
                </a:solidFill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30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/>
          <a:lstStyle>
            <a:lvl1pPr marL="0" indent="0">
              <a:buNone/>
              <a:defRPr sz="1600">
                <a:solidFill>
                  <a:srgbClr val="B5DF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5DFF3"/>
                </a:solidFill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0F6B8AA-CDAC-6F83-437E-9F75F81B74D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0" y="0"/>
            <a:ext cx="7491413" cy="68580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55353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88C4DB-A75F-261D-A14A-6501C47852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2736" y="-72737"/>
            <a:ext cx="7579662" cy="7034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/>
          <a:lstStyle>
            <a:lvl1pPr marL="0" indent="0">
              <a:buNone/>
              <a:defRPr sz="1600">
                <a:solidFill>
                  <a:srgbClr val="F3F3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85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4DC0-7B3E-82EE-9AE7-6F09AEE4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B1858-D17A-397C-21E8-E042FA71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253" y="368155"/>
            <a:ext cx="4366420" cy="2801071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B05FC-4AD4-576E-E903-D583F4122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6253" y="3273135"/>
            <a:ext cx="4366420" cy="3101109"/>
          </a:xfrm>
        </p:spPr>
        <p:txBody>
          <a:bodyPr/>
          <a:lstStyle>
            <a:lvl1pPr marL="0" indent="0">
              <a:buNone/>
              <a:defRPr sz="1600">
                <a:solidFill>
                  <a:srgbClr val="F3F3F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712A2-6D32-69E0-1A42-A7AF4D4D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30A28D6-B250-1721-F3F0-F1B69120797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0" y="0"/>
            <a:ext cx="7491413" cy="68580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06992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2F-DB6A-0064-8712-F4C731FB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591254"/>
            <a:ext cx="11890665" cy="4414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7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2F-DB6A-0064-8712-F4C731FB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591254"/>
            <a:ext cx="11890665" cy="4414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6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8407E5-4EC1-8D13-A0A6-462CA2AB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A9466-4760-97A7-0A3A-91898B0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9" y="308699"/>
            <a:ext cx="10515600" cy="861002"/>
          </a:xfrm>
        </p:spPr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2F-DB6A-0064-8712-F4C731FB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79" y="1591254"/>
            <a:ext cx="11890665" cy="44146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31B1-13C1-9512-7793-9D8A95B9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1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75CF-B5C5-ED8A-88A0-8AE47B40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90DD9-4BCC-D20C-9CD3-C61570FC1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398" y="1340426"/>
            <a:ext cx="5181600" cy="4966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FA598-F2AA-D757-9BAF-844B64AEC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398" y="1340426"/>
            <a:ext cx="5181600" cy="49668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255EE-1863-610E-AAE1-EE332FFA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6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FAF1-FDD2-DEBC-6AA4-EC4CCBD2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4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BFBA8-CEF2-8E5D-9095-7FA8144CB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54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5D4F3-A1B5-B917-5F54-AF19B274D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5548" y="2505075"/>
            <a:ext cx="5157787" cy="3771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01150-5393-D283-E33B-3609AA2AB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2796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6017DC-0538-D4B7-3886-13292A469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27960" y="2505075"/>
            <a:ext cx="5183188" cy="3771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6DB7D3-E745-25B4-373D-DBC63B59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5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AI-generated content may be incorrect.">
            <a:extLst>
              <a:ext uri="{FF2B5EF4-FFF2-40B4-BE49-F238E27FC236}">
                <a16:creationId xmlns:a16="http://schemas.microsoft.com/office/drawing/2014/main" id="{A6104FB5-1528-7DE1-824E-7AD7C56D3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80D6B9D-B233-5155-818B-A43B24A778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4625" y="726643"/>
            <a:ext cx="4572000" cy="5257800"/>
          </a:xfrm>
          <a:effectLst>
            <a:outerShdw blurRad="795598" dist="50800" dir="5400000" algn="ctr" rotWithShape="0">
              <a:srgbClr val="000000">
                <a:alpha val="2955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AF9B5C-EFE8-56ED-DF3C-AD835C9A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839913"/>
            <a:ext cx="4606925" cy="2857500"/>
          </a:xfrm>
        </p:spPr>
        <p:txBody>
          <a:bodyPr>
            <a:normAutofit/>
          </a:bodyPr>
          <a:lstStyle>
            <a:lvl1pPr marL="0" indent="0">
              <a:buNone/>
              <a:defRPr sz="2000" spc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68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3F3F3"/>
                </a:solidFill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80D6B9D-B233-5155-818B-A43B24A778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4625" y="726643"/>
            <a:ext cx="4572000" cy="5257800"/>
          </a:xfrm>
          <a:effectLst>
            <a:outerShdw blurRad="776969" dir="720000" algn="ctr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AF9B5C-EFE8-56ED-DF3C-AD835C9A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839913"/>
            <a:ext cx="4606925" cy="2857500"/>
          </a:xfrm>
        </p:spPr>
        <p:txBody>
          <a:bodyPr>
            <a:normAutofit/>
          </a:bodyPr>
          <a:lstStyle>
            <a:lvl1pPr marL="0" indent="0">
              <a:buNone/>
              <a:defRPr sz="2000" spc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83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04FB5-1528-7DE1-824E-7AD7C56D3D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CC6B-1A29-147F-7B0A-F77C6FF3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DD5255E-B6EB-D6A8-9BA3-425DEF917F6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205344" y="1225550"/>
            <a:ext cx="5808520" cy="4313238"/>
          </a:xfrm>
          <a:effectLst>
            <a:outerShdw blurRad="793118" dist="50800" dir="5400000" algn="ctr" rotWithShape="0">
              <a:srgbClr val="000000">
                <a:alpha val="30216"/>
              </a:srgbClr>
            </a:outerShdw>
          </a:effectLst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4B1204-54A6-51D2-01E0-4E74F2840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5963" y="2160588"/>
            <a:ext cx="3979862" cy="25574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13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AI-generated content may be incorrect.">
            <a:extLst>
              <a:ext uri="{FF2B5EF4-FFF2-40B4-BE49-F238E27FC236}">
                <a16:creationId xmlns:a16="http://schemas.microsoft.com/office/drawing/2014/main" id="{51D4DCB4-D71E-80F2-CD14-980FA57C2A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549BF-250F-BA79-3611-D06653B96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0" y="365126"/>
            <a:ext cx="10515600" cy="861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C57C9-737B-B6D6-1314-78C22CCF9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180" y="1340427"/>
            <a:ext cx="10515600" cy="4836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9BD77-56B0-2B84-ADB2-A2EE1F0E5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2372" y="6492875"/>
            <a:ext cx="2324099" cy="2464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rgbClr val="1E4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001A48-83E9-4CCC-962C-0C41F4AC4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7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47AB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478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urldefense.com/v3/__https:/mass.us14.list-manage.com/track/click?u=d8f37d1a90dacd97f207f0b4a&amp;id=503f761c8d&amp;e=1149a29808__;!!CPANwP4y!RftFpBbzG8nff0CvRm10oqOmb4TVddhE8msTpewj0BoJqg_-sKCbxT2dIqjCORkTd81PBrPR0j75NKbVxUWM55CXziy-Z_lkxZuZEw$" TargetMode="External"/><Relationship Id="rId3" Type="http://schemas.openxmlformats.org/officeDocument/2006/relationships/hyperlink" Target="https://urldefense.com/v3/__https:/mass.us14.list-manage.com/track/click?u=d8f37d1a90dacd97f207f0b4a&amp;id=72e6421674&amp;e=1149a29808__;!!CPANwP4y!RftFpBbzG8nff0CvRm10oqOmb4TVddhE8msTpewj0BoJqg_-sKCbxT2dIqjCORkTd81PBrPR0j75NKbVxUWM55CXziy-Z_lYKF3Dag$" TargetMode="External"/><Relationship Id="rId7" Type="http://schemas.openxmlformats.org/officeDocument/2006/relationships/hyperlink" Target="https://urldefense.com/v3/__https:/mass.us14.list-manage.com/track/click?u=d8f37d1a90dacd97f207f0b4a&amp;id=46abbab1cc&amp;e=1149a29808__;!!CPANwP4y!RftFpBbzG8nff0CvRm10oqOmb4TVddhE8msTpewj0BoJqg_-sKCbxT2dIqjCORkTd81PBrPR0j75NKbVxUWM55CXziy-Z_khpyiQiA$" TargetMode="External"/><Relationship Id="rId2" Type="http://schemas.openxmlformats.org/officeDocument/2006/relationships/hyperlink" Target="https://urldefense.com/v3/__https:/mass.us14.list-manage.com/track/click?u=d8f37d1a90dacd97f207f0b4a&amp;id=9a22d486ae&amp;e=1149a29808__;!!CPANwP4y!RftFpBbzG8nff0CvRm10oqOmb4TVddhE8msTpewj0BoJqg_-sKCbxT2dIqjCORkTd81PBrPR0j75NKbVxUWM55CXziy-Z_kr9WDGsw$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rldefense.com/v3/__https:/mass.us14.list-manage.com/track/click?u=d8f37d1a90dacd97f207f0b4a&amp;id=07cd58a64e&amp;e=1149a29808__;!!CPANwP4y!RftFpBbzG8nff0CvRm10oqOmb4TVddhE8msTpewj0BoJqg_-sKCbxT2dIqjCORkTd81PBrPR0j75NKbVxUWM55CXziy-Z_nor7DJpg$" TargetMode="External"/><Relationship Id="rId5" Type="http://schemas.openxmlformats.org/officeDocument/2006/relationships/hyperlink" Target="https://urldefense.com/v3/__https:/mass.us14.list-manage.com/track/click?u=d8f37d1a90dacd97f207f0b4a&amp;id=39e88a5c13&amp;e=1149a29808__;!!CPANwP4y!RftFpBbzG8nff0CvRm10oqOmb4TVddhE8msTpewj0BoJqg_-sKCbxT2dIqjCORkTd81PBrPR0j75NKbVxUWM55CXziy-Z_mc_FItOA$" TargetMode="External"/><Relationship Id="rId4" Type="http://schemas.openxmlformats.org/officeDocument/2006/relationships/hyperlink" Target="https://urldefense.com/v3/__https:/mass.us14.list-manage.com/track/click?u=d8f37d1a90dacd97f207f0b4a&amp;id=d87f267186&amp;e=1149a29808__;!!CPANwP4y!RftFpBbzG8nff0CvRm10oqOmb4TVddhE8msTpewj0BoJqg_-sKCbxT2dIqjCORkTd81PBrPR0j75NKbVxUWM55CXziy-Z_nonbFO8w$" TargetMode="External"/><Relationship Id="rId9" Type="http://schemas.openxmlformats.org/officeDocument/2006/relationships/hyperlink" Target="https://urldefense.com/v3/__https:/mass.us14.list-manage.com/track/click?u=d8f37d1a90dacd97f207f0b4a&amp;id=0ccf8e08f0&amp;e=1149a29808__;!!CPANwP4y!RftFpBbzG8nff0CvRm10oqOmb4TVddhE8msTpewj0BoJqg_-sKCbxT2dIqjCORkTd81PBrPR0j75NKbVxUWM55CXziy-Z_mvm2bL3g$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e.mass.edu/federalgrants/titleiv-a/qrg.docx" TargetMode="External"/><Relationship Id="rId3" Type="http://schemas.openxmlformats.org/officeDocument/2006/relationships/hyperlink" Target="https://mass.egrantsmanagement.com/DocumentLibrary/ViewDocument.aspx?DocumentKey=1714&amp;inline=true" TargetMode="External"/><Relationship Id="rId7" Type="http://schemas.openxmlformats.org/officeDocument/2006/relationships/hyperlink" Target="https://www.doe.mass.edu/federalgrants/titleiii-a/resources/qrg.docx" TargetMode="External"/><Relationship Id="rId12" Type="http://schemas.openxmlformats.org/officeDocument/2006/relationships/hyperlink" Target="https://www.doe.mass.edu/federalgrants/titleiv-a/safe-healthy-schools-qrg.docx" TargetMode="External"/><Relationship Id="rId2" Type="http://schemas.openxmlformats.org/officeDocument/2006/relationships/hyperlink" Target="https://www.doe.mass.edu/grants/grants.aspx?sortby=fundcode&amp;direction=asc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doe.mass.edu/federalgrants/titleii-a/qrg.docx" TargetMode="External"/><Relationship Id="rId11" Type="http://schemas.openxmlformats.org/officeDocument/2006/relationships/hyperlink" Target="https://www.doe.mass.edu/federalgrants/titleiv-a/effective-use-of-tech-qrg.docx" TargetMode="External"/><Relationship Id="rId5" Type="http://schemas.openxmlformats.org/officeDocument/2006/relationships/hyperlink" Target="https://www.doe.mass.edu/federalgrants/titlei-a/resources/qrg.docx" TargetMode="External"/><Relationship Id="rId10" Type="http://schemas.openxmlformats.org/officeDocument/2006/relationships/hyperlink" Target="https://www.doe.mass.edu/federalgrants/titleiv-a/wellrounded-education-qrg.docx" TargetMode="External"/><Relationship Id="rId4" Type="http://schemas.openxmlformats.org/officeDocument/2006/relationships/hyperlink" Target="https://www.doe.mass.edu/federalgrants/essa/default.html" TargetMode="External"/><Relationship Id="rId9" Type="http://schemas.openxmlformats.org/officeDocument/2006/relationships/hyperlink" Target="https://www.doe.mass.edu/federalgrants/titleiv-a/resource-guide.doc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federalgrantprograms@mass.gov" TargetMode="External"/><Relationship Id="rId2" Type="http://schemas.openxmlformats.org/officeDocument/2006/relationships/hyperlink" Target="https://www.doe.mass.edu/federalgrants/liaisons.xlsx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mass.egrantsmanagement.com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e.mass.edu/federalgrants" TargetMode="External"/><Relationship Id="rId2" Type="http://schemas.openxmlformats.org/officeDocument/2006/relationships/hyperlink" Target="mailto:federalgrantprograms@mass.gov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e.mass.edu/grants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doe.mass.edu/federalgrants/resources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4AF51-EEA2-B741-B81C-16D6E6E622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FY26 ESSA Consolidated Grant Application – Title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1586C-1982-8FBF-5001-75F7E2757B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July 17, 2025</a:t>
            </a:r>
          </a:p>
          <a:p>
            <a:r>
              <a:rPr lang="en-US"/>
              <a:t>Federal Grants Office</a:t>
            </a:r>
          </a:p>
        </p:txBody>
      </p:sp>
    </p:spTree>
    <p:extLst>
      <p:ext uri="{BB962C8B-B14F-4D97-AF65-F5344CB8AC3E}">
        <p14:creationId xmlns:p14="http://schemas.microsoft.com/office/powerpoint/2010/main" val="525444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044A20-11CE-F40E-9331-13753864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8" y="308699"/>
            <a:ext cx="11768886" cy="861002"/>
          </a:xfrm>
        </p:spPr>
        <p:txBody>
          <a:bodyPr>
            <a:no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>
                <a:effectLst/>
                <a:ea typeface="Times New Roman" panose="02020603050405020304" pitchFamily="18" charset="0"/>
              </a:rPr>
              <a:t>LEA Requirements for GEM$ User Roles - Guidance and Forms</a:t>
            </a:r>
            <a:endParaRPr lang="en-US" sz="3000">
              <a:effectLst/>
              <a:ea typeface="Aptos" panose="020B00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AD81E8-D4E9-39E8-0BD2-141B06E19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>
                <a:effectLst/>
                <a:ea typeface="Aptos" panose="020B0004020202020204" pitchFamily="34" charset="0"/>
              </a:rPr>
              <a:t>DESE has created a </a:t>
            </a:r>
            <a:r>
              <a:rPr lang="en-US" sz="1800" u="sng">
                <a:solidFill>
                  <a:srgbClr val="0000CD"/>
                </a:solidFill>
                <a:effectLst/>
                <a:ea typeface="Aptos" panose="020B0004020202020204" pitchFamily="34" charset="0"/>
                <a:hlinkClick r:id="rId2"/>
              </a:rPr>
              <a:t>GEM$ LEA User Role Resource Guide</a:t>
            </a:r>
            <a: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sz="1800">
                <a:effectLst/>
                <a:ea typeface="Aptos" panose="020B0004020202020204" pitchFamily="34" charset="0"/>
              </a:rPr>
              <a:t>designed to describe the capabilities and responsibilities that each role has in GEM$, as well as DESE’s expectations for how these roles will be used and managed by each LEA.</a:t>
            </a:r>
            <a:b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</a:br>
            <a: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  <a:t> </a:t>
            </a:r>
            <a:b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</a:br>
            <a:r>
              <a:rPr lang="en-US" sz="1800">
                <a:effectLst/>
                <a:ea typeface="Aptos" panose="020B0004020202020204" pitchFamily="34" charset="0"/>
              </a:rPr>
              <a:t>In addition to the resource guide, DESE has created several forms (linked below) that must be used if a district wishes to assign new roles to staff. Some forms will be sent directly to DESE, others uploaded to GEM$, and the majority will solely be kept on file with the LEA. The </a:t>
            </a:r>
            <a:r>
              <a:rPr lang="en-US" sz="1800" u="sng">
                <a:solidFill>
                  <a:srgbClr val="0000CD"/>
                </a:solidFill>
                <a:effectLst/>
                <a:ea typeface="Aptos" panose="020B0004020202020204" pitchFamily="34" charset="0"/>
                <a:hlinkClick r:id="rId3"/>
              </a:rPr>
              <a:t>GEM$ LEA User Role Diagram for Use of Forms</a:t>
            </a:r>
            <a: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sz="1800">
                <a:effectLst/>
                <a:ea typeface="Aptos" panose="020B0004020202020204" pitchFamily="34" charset="0"/>
              </a:rPr>
              <a:t>provides an overview and instructions for using the forms.</a:t>
            </a:r>
            <a:b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</a:br>
            <a: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  <a:t> </a:t>
            </a:r>
            <a:b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</a:br>
            <a:r>
              <a:rPr lang="en-US" sz="1800">
                <a:effectLst/>
                <a:ea typeface="Aptos" panose="020B0004020202020204" pitchFamily="34" charset="0"/>
              </a:rPr>
              <a:t>User Role Forms for all GEM$ Roles:</a:t>
            </a:r>
            <a:br>
              <a:rPr lang="en-US" sz="1800">
                <a:effectLst/>
                <a:ea typeface="Aptos" panose="020B0004020202020204" pitchFamily="34" charset="0"/>
              </a:rPr>
            </a:br>
            <a:r>
              <a:rPr lang="en-US" sz="1800" u="sng">
                <a:solidFill>
                  <a:srgbClr val="0000CD"/>
                </a:solidFill>
                <a:effectLst/>
                <a:ea typeface="Aptos" panose="020B0004020202020204" pitchFamily="34" charset="0"/>
                <a:hlinkClick r:id="rId4"/>
              </a:rPr>
              <a:t>GEM$ First User Access Administrator Form</a:t>
            </a:r>
            <a:b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</a:br>
            <a:r>
              <a:rPr lang="en-US" sz="1800" u="sng">
                <a:solidFill>
                  <a:srgbClr val="0000CD"/>
                </a:solidFill>
                <a:effectLst/>
                <a:ea typeface="Aptos" panose="020B0004020202020204" pitchFamily="34" charset="0"/>
                <a:hlinkClick r:id="rId5"/>
              </a:rPr>
              <a:t>GEM$ Alternate User Access Administrator form</a:t>
            </a:r>
            <a:b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</a:br>
            <a:r>
              <a:rPr lang="en-US" sz="1800" u="sng">
                <a:solidFill>
                  <a:srgbClr val="0000CD"/>
                </a:solidFill>
                <a:effectLst/>
                <a:ea typeface="Aptos" panose="020B0004020202020204" pitchFamily="34" charset="0"/>
                <a:hlinkClick r:id="rId6"/>
              </a:rPr>
              <a:t>GEM$ LEA General User form</a:t>
            </a:r>
            <a:b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</a:br>
            <a:r>
              <a:rPr lang="en-US" sz="1800" u="sng">
                <a:solidFill>
                  <a:srgbClr val="0000CD"/>
                </a:solidFill>
                <a:effectLst/>
                <a:ea typeface="Aptos" panose="020B0004020202020204" pitchFamily="34" charset="0"/>
                <a:hlinkClick r:id="rId7"/>
              </a:rPr>
              <a:t>GEM$ LEA Superintendent Chief Exec form</a:t>
            </a:r>
            <a:b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</a:br>
            <a:r>
              <a:rPr lang="en-US" sz="1800" u="sng">
                <a:solidFill>
                  <a:srgbClr val="0000CD"/>
                </a:solidFill>
                <a:effectLst/>
                <a:ea typeface="Aptos" panose="020B0004020202020204" pitchFamily="34" charset="0"/>
                <a:hlinkClick r:id="rId8"/>
              </a:rPr>
              <a:t>GEM$ Vendor Authorization User form</a:t>
            </a:r>
            <a:b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</a:br>
            <a: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  <a:t> </a:t>
            </a:r>
            <a:br>
              <a:rPr lang="en-US" sz="1800">
                <a:solidFill>
                  <a:srgbClr val="757575"/>
                </a:solidFill>
                <a:effectLst/>
                <a:ea typeface="Aptos" panose="020B0004020202020204" pitchFamily="34" charset="0"/>
              </a:rPr>
            </a:br>
            <a:r>
              <a:rPr lang="en-US" sz="1800">
                <a:effectLst/>
                <a:ea typeface="Aptos" panose="020B0004020202020204" pitchFamily="34" charset="0"/>
              </a:rPr>
              <a:t>The forms, as well as the resource guide, are also posted on the DESE Resources page of</a:t>
            </a:r>
            <a:r>
              <a:rPr lang="en-US" sz="1800" b="1">
                <a:effectLst/>
                <a:ea typeface="Aptos" panose="020B0004020202020204" pitchFamily="34" charset="0"/>
              </a:rPr>
              <a:t> </a:t>
            </a:r>
            <a:r>
              <a:rPr lang="en-US" sz="1800" u="sng">
                <a:solidFill>
                  <a:srgbClr val="0000CD"/>
                </a:solidFill>
                <a:effectLst/>
                <a:ea typeface="Aptos" panose="020B0004020202020204" pitchFamily="34" charset="0"/>
                <a:hlinkClick r:id="rId9"/>
              </a:rPr>
              <a:t>GEM$</a:t>
            </a:r>
            <a:r>
              <a:rPr lang="en-US" sz="1800" b="1">
                <a:solidFill>
                  <a:srgbClr val="757575"/>
                </a:solidFill>
                <a:effectLst/>
                <a:ea typeface="Aptos" panose="020B0004020202020204" pitchFamily="34" charset="0"/>
              </a:rPr>
              <a:t>.</a:t>
            </a:r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33AAD-97CE-6225-3B7D-6D772EDF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45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11E19B-F2C1-FE0E-712D-4C881B72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GEM$ Resources – DESE Resources </a:t>
            </a:r>
            <a:endParaRPr lang="en-US"/>
          </a:p>
        </p:txBody>
      </p:sp>
      <p:pic>
        <p:nvPicPr>
          <p:cNvPr id="6" name="Picture 6" descr="GEM$ homepage showing DESE Resources on the left side navigation bar">
            <a:extLst>
              <a:ext uri="{FF2B5EF4-FFF2-40B4-BE49-F238E27FC236}">
                <a16:creationId xmlns:a16="http://schemas.microsoft.com/office/drawing/2014/main" id="{C3C5FEA5-28FA-D8A5-7FB1-42E117682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128" y="1555479"/>
            <a:ext cx="8421743" cy="47469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51C64C-FB50-3741-75A2-73972DF1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09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E8AA19-747F-8993-4098-4C23979C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GEM$ Chart of Accounts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99601-5731-CA23-3342-C7FAEA6BF2A4}"/>
              </a:ext>
            </a:extLst>
          </p:cNvPr>
          <p:cNvSpPr txBox="1"/>
          <p:nvPr/>
        </p:nvSpPr>
        <p:spPr>
          <a:xfrm>
            <a:off x="276225" y="2228850"/>
            <a:ext cx="504825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800">
                <a:latin typeface="Arial"/>
                <a:cs typeface="Arial"/>
              </a:rPr>
              <a:t> GEM$ includes dropdown menus for object codes and function codes (organized by function categories)</a:t>
            </a:r>
          </a:p>
          <a:p>
            <a:pPr>
              <a:buChar char="•"/>
            </a:pPr>
            <a:endParaRPr lang="en-US" sz="2800">
              <a:latin typeface="Arial"/>
              <a:cs typeface="Arial"/>
            </a:endParaRPr>
          </a:p>
          <a:p>
            <a:pPr>
              <a:buChar char="•"/>
            </a:pPr>
            <a:r>
              <a:rPr lang="en-US" sz="2800">
                <a:latin typeface="Arial"/>
                <a:cs typeface="Arial"/>
              </a:rPr>
              <a:t> Designed to align with your local accounting systems, streamline grant budgeting, and facilitate EOYR reporting</a:t>
            </a:r>
            <a:endParaRPr lang="en-US"/>
          </a:p>
        </p:txBody>
      </p:sp>
      <p:pic>
        <p:nvPicPr>
          <p:cNvPr id="7" name="Picture 7" descr="GEM$ Chart of Accounts is a crosswalk for budget object codes and function codes.">
            <a:extLst>
              <a:ext uri="{FF2B5EF4-FFF2-40B4-BE49-F238E27FC236}">
                <a16:creationId xmlns:a16="http://schemas.microsoft.com/office/drawing/2014/main" id="{EBCD5122-E6A3-CF4E-86AE-8B164C80C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596" y="2114310"/>
            <a:ext cx="7015133" cy="4084858"/>
          </a:xfrm>
          <a:prstGeom prst="rect">
            <a:avLst/>
          </a:prstGeom>
        </p:spPr>
      </p:pic>
      <p:pic>
        <p:nvPicPr>
          <p:cNvPr id="8" name="Picture 8" descr="Arrow">
            <a:extLst>
              <a:ext uri="{FF2B5EF4-FFF2-40B4-BE49-F238E27FC236}">
                <a16:creationId xmlns:a16="http://schemas.microsoft.com/office/drawing/2014/main" id="{56FFBA2C-97CB-9901-F871-194492F48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025" y="3343275"/>
            <a:ext cx="924752" cy="9048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4C2F2A-0FE3-A0BB-5853-D732A37F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4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E8AA19-747F-8993-4098-4C23979C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GEM$ Chart of Accounts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5FDD6-7903-A22E-E74A-1339B236DFA4}"/>
              </a:ext>
            </a:extLst>
          </p:cNvPr>
          <p:cNvSpPr txBox="1"/>
          <p:nvPr/>
        </p:nvSpPr>
        <p:spPr>
          <a:xfrm>
            <a:off x="1846926" y="19907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Object Codes</a:t>
            </a:r>
            <a:endParaRPr lang="en-US">
              <a:cs typeface="Calibri"/>
            </a:endParaRPr>
          </a:p>
        </p:txBody>
      </p:sp>
      <p:pic>
        <p:nvPicPr>
          <p:cNvPr id="2" name="Picture 3" descr="GEM$ budget showing dropdown menu for object codes">
            <a:extLst>
              <a:ext uri="{FF2B5EF4-FFF2-40B4-BE49-F238E27FC236}">
                <a16:creationId xmlns:a16="http://schemas.microsoft.com/office/drawing/2014/main" id="{BAB8FEFE-8FAF-E533-624B-08DD5E6AE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7" y="2409300"/>
            <a:ext cx="5909989" cy="35157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8D7870-ED8C-25D5-5F13-6D81DD78B6C2}"/>
              </a:ext>
            </a:extLst>
          </p:cNvPr>
          <p:cNvSpPr txBox="1"/>
          <p:nvPr/>
        </p:nvSpPr>
        <p:spPr>
          <a:xfrm>
            <a:off x="7601874" y="19907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Function Codes</a:t>
            </a:r>
            <a:endParaRPr lang="en-US">
              <a:cs typeface="Calibri"/>
            </a:endParaRPr>
          </a:p>
        </p:txBody>
      </p:sp>
      <p:pic>
        <p:nvPicPr>
          <p:cNvPr id="4" name="Picture 5" descr="GEM$ budget showing dropdown menu for function codes">
            <a:extLst>
              <a:ext uri="{FF2B5EF4-FFF2-40B4-BE49-F238E27FC236}">
                <a16:creationId xmlns:a16="http://schemas.microsoft.com/office/drawing/2014/main" id="{8A7BF640-05FA-1638-E693-83463D112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398157"/>
            <a:ext cx="5524500" cy="352691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C9E-9C81-7FC2-6BA5-3EC0899C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96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11E19B-F2C1-FE0E-712D-4C881B72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Start the Application</a:t>
            </a:r>
            <a:endParaRPr lang="en-US"/>
          </a:p>
        </p:txBody>
      </p:sp>
      <p:pic>
        <p:nvPicPr>
          <p:cNvPr id="5" name="Picture 4" descr="Sections page of GEM$. You must change status to Application Started in order to begin.">
            <a:extLst>
              <a:ext uri="{FF2B5EF4-FFF2-40B4-BE49-F238E27FC236}">
                <a16:creationId xmlns:a16="http://schemas.microsoft.com/office/drawing/2014/main" id="{0E12EDF9-0D7C-4AFA-805D-1B165E0C8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97" y="1536192"/>
            <a:ext cx="6009390" cy="4736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B1F32-8E2C-45EE-B87B-34269AECAD8E}"/>
              </a:ext>
            </a:extLst>
          </p:cNvPr>
          <p:cNvSpPr txBox="1"/>
          <p:nvPr/>
        </p:nvSpPr>
        <p:spPr>
          <a:xfrm>
            <a:off x="7715560" y="2565806"/>
            <a:ext cx="3648401" cy="26776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Important:</a:t>
            </a:r>
          </a:p>
          <a:p>
            <a:r>
              <a:rPr lang="en-US" sz="2800"/>
              <a:t>At the top of the Sections page, you must first change the status to </a:t>
            </a:r>
            <a:r>
              <a:rPr lang="en-US" sz="2800" u="sng"/>
              <a:t>Application Started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18E47D-937C-1CDA-EEFB-BB421FA8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13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705982-D40E-0EDF-63B4-D1A85235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Checklist – DESE Reviewers Comments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16182-D14E-7ECE-24B4-F27350037090}"/>
              </a:ext>
            </a:extLst>
          </p:cNvPr>
          <p:cNvSpPr txBox="1"/>
          <p:nvPr/>
        </p:nvSpPr>
        <p:spPr>
          <a:xfrm>
            <a:off x="316871" y="2228377"/>
            <a:ext cx="1156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Check the Checklist and Reviewer Comments located at the top of the grant’s sections page for your Federal Grant Liaison’s comments when your grant application has been returned to you.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Make sure all comments have been addressed </a:t>
            </a:r>
            <a:r>
              <a:rPr lang="en-US" u="sng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re-submitting the grant back to DESE. </a:t>
            </a:r>
          </a:p>
        </p:txBody>
      </p:sp>
      <p:pic>
        <p:nvPicPr>
          <p:cNvPr id="5" name="Picture 4" descr="The Checklist and Reviewer Comments is located at the top of the Sections page of your grant.">
            <a:extLst>
              <a:ext uri="{FF2B5EF4-FFF2-40B4-BE49-F238E27FC236}">
                <a16:creationId xmlns:a16="http://schemas.microsoft.com/office/drawing/2014/main" id="{E147D20D-52DC-514D-C506-CFA6A09F9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47" y="3810907"/>
            <a:ext cx="11896253" cy="2327042"/>
          </a:xfrm>
          <a:prstGeom prst="rect">
            <a:avLst/>
          </a:prstGeom>
        </p:spPr>
      </p:pic>
      <p:sp>
        <p:nvSpPr>
          <p:cNvPr id="6" name="Oval 5" descr="Checklist and Reviewer Comments is circled.">
            <a:extLst>
              <a:ext uri="{FF2B5EF4-FFF2-40B4-BE49-F238E27FC236}">
                <a16:creationId xmlns:a16="http://schemas.microsoft.com/office/drawing/2014/main" id="{63F7BA67-BE6B-B6C8-9A4C-D86FA2114AFF}"/>
              </a:ext>
            </a:extLst>
          </p:cNvPr>
          <p:cNvSpPr/>
          <p:nvPr/>
        </p:nvSpPr>
        <p:spPr>
          <a:xfrm>
            <a:off x="280659" y="4436189"/>
            <a:ext cx="4635374" cy="760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0C09B9-4657-0EB6-66C6-BF1FBE53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72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A5456-59C8-7661-80D6-B876C2AE3F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70213" y="2743200"/>
            <a:ext cx="7032625" cy="10969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E47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 Demo in GEM$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B16B29-92FB-507F-3E89-0DC6BC98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40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CF2FD5-3970-412D-31DF-16B98D93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C67A6C-6691-180C-C63B-C3A00BD7D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800"/>
              <a:t>RFPs will be posted: </a:t>
            </a:r>
            <a:r>
              <a:rPr lang="en-US" sz="1800">
                <a:hlinkClick r:id="rId2"/>
              </a:rPr>
              <a:t>https://www.doe.mass.edu/grants/grants.aspx?sortby=fundcode&amp;direction=asc</a:t>
            </a:r>
            <a:r>
              <a:rPr lang="en-US" sz="1800"/>
              <a:t> </a:t>
            </a:r>
          </a:p>
          <a:p>
            <a:r>
              <a:rPr lang="en-US" sz="1800">
                <a:ea typeface="Aptos" panose="020B0004020202020204" pitchFamily="34" charset="0"/>
              </a:rPr>
              <a:t>Chart of Accounts: </a:t>
            </a:r>
            <a:r>
              <a:rPr lang="en-US" sz="1800">
                <a:ea typeface="Aptos" panose="020B0004020202020204" pitchFamily="34" charset="0"/>
                <a:hlinkClick r:id="rId3"/>
              </a:rPr>
              <a:t>https://mass.egrantsmanagement.com/DocumentLibrary/ViewDocument.aspx?DocumentKey=1714&amp;inline=true</a:t>
            </a:r>
            <a:r>
              <a:rPr lang="en-US" sz="1800">
                <a:ea typeface="Aptos" panose="020B0004020202020204" pitchFamily="34" charset="0"/>
              </a:rPr>
              <a:t> </a:t>
            </a:r>
          </a:p>
          <a:p>
            <a:r>
              <a:rPr lang="en-US" sz="1800">
                <a:ea typeface="Aptos" panose="020B0004020202020204" pitchFamily="34" charset="0"/>
              </a:rPr>
              <a:t>Federal Grants Website: </a:t>
            </a:r>
            <a:r>
              <a:rPr lang="en-US" sz="1800">
                <a:ea typeface="Aptos" panose="020B0004020202020204" pitchFamily="34" charset="0"/>
                <a:hlinkClick r:id="rId4"/>
              </a:rPr>
              <a:t>https://www.doe.mass.edu/federalgrants/essa/default.html</a:t>
            </a:r>
            <a:r>
              <a:rPr lang="en-US" sz="1800">
                <a:ea typeface="Aptos" panose="020B0004020202020204" pitchFamily="34" charset="0"/>
              </a:rPr>
              <a:t> </a:t>
            </a:r>
          </a:p>
          <a:p>
            <a:r>
              <a:rPr lang="en-US" sz="1800">
                <a:ea typeface="Aptos" panose="020B0004020202020204" pitchFamily="34" charset="0"/>
              </a:rPr>
              <a:t>Quick Reference Guides</a:t>
            </a:r>
          </a:p>
          <a:p>
            <a:pPr lvl="1"/>
            <a:r>
              <a:rPr lang="en-US" sz="1800">
                <a:ea typeface="Aptos" panose="020B0004020202020204" pitchFamily="34" charset="0"/>
              </a:rPr>
              <a:t>Title I: </a:t>
            </a:r>
            <a:r>
              <a:rPr lang="en-US" sz="1800">
                <a:ea typeface="Aptos" panose="020B0004020202020204" pitchFamily="34" charset="0"/>
                <a:hlinkClick r:id="rId5"/>
              </a:rPr>
              <a:t>https://www.doe.mass.edu/federalgrants/titlei-a/resources/qrg.docx</a:t>
            </a:r>
            <a:r>
              <a:rPr lang="en-US" sz="1800">
                <a:ea typeface="Aptos" panose="020B0004020202020204" pitchFamily="34" charset="0"/>
              </a:rPr>
              <a:t> </a:t>
            </a:r>
          </a:p>
          <a:p>
            <a:pPr lvl="1"/>
            <a:r>
              <a:rPr lang="en-US" sz="1800">
                <a:ea typeface="Aptos" panose="020B0004020202020204" pitchFamily="34" charset="0"/>
              </a:rPr>
              <a:t>Title IIA: </a:t>
            </a:r>
            <a:r>
              <a:rPr lang="en-US" sz="1800">
                <a:solidFill>
                  <a:srgbClr val="467885"/>
                </a:solidFill>
                <a:ea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https://www.doe.mass.edu/federalgrants/titleii-a/qrg.docx</a:t>
            </a:r>
            <a:r>
              <a:rPr lang="en-US" sz="1800">
                <a:solidFill>
                  <a:srgbClr val="467885"/>
                </a:solidFill>
                <a:ea typeface="Aptos" panose="020B0004020202020204" pitchFamily="34" charset="0"/>
              </a:rPr>
              <a:t> </a:t>
            </a:r>
          </a:p>
          <a:p>
            <a:pPr lvl="1"/>
            <a:r>
              <a:rPr lang="en-US" sz="1800">
                <a:ea typeface="Aptos" panose="020B0004020202020204" pitchFamily="34" charset="0"/>
              </a:rPr>
              <a:t>Title IIIA: </a:t>
            </a:r>
            <a:r>
              <a:rPr lang="en-US" sz="1800">
                <a:solidFill>
                  <a:srgbClr val="467885"/>
                </a:solidFill>
                <a:ea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https://www.doe.mass.edu/federalgrants/titleiii-a/resources/qrg.docx</a:t>
            </a:r>
            <a:r>
              <a:rPr lang="en-US" sz="1800">
                <a:solidFill>
                  <a:srgbClr val="467885"/>
                </a:solidFill>
                <a:ea typeface="Aptos" panose="020B0004020202020204" pitchFamily="34" charset="0"/>
              </a:rPr>
              <a:t> </a:t>
            </a:r>
          </a:p>
          <a:p>
            <a:pPr lvl="1"/>
            <a:r>
              <a:rPr lang="en-US" sz="1800">
                <a:ea typeface="Aptos" panose="020B0004020202020204" pitchFamily="34" charset="0"/>
              </a:rPr>
              <a:t>Title IVA: </a:t>
            </a:r>
            <a:r>
              <a:rPr lang="en-US" sz="1800">
                <a:solidFill>
                  <a:srgbClr val="467885"/>
                </a:solidFill>
                <a:ea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https://www.doe.mass.edu/federalgrants/titleiv-a/qrg.docx</a:t>
            </a:r>
            <a:r>
              <a:rPr lang="en-US" sz="1800">
                <a:solidFill>
                  <a:srgbClr val="467885"/>
                </a:solidFill>
                <a:ea typeface="Aptos" panose="020B0004020202020204" pitchFamily="34" charset="0"/>
              </a:rPr>
              <a:t> </a:t>
            </a:r>
          </a:p>
          <a:p>
            <a:r>
              <a:rPr lang="en-US" sz="1800">
                <a:latin typeface="Arial"/>
                <a:ea typeface="Aptos" panose="020B0004020202020204" pitchFamily="34" charset="0"/>
                <a:cs typeface="Arial"/>
              </a:rPr>
              <a:t>Title IVA Resource Guide: </a:t>
            </a:r>
            <a:r>
              <a:rPr lang="en-US" sz="1800">
                <a:latin typeface="Arial"/>
                <a:ea typeface="Aptos" panose="020B0004020202020204" pitchFamily="34" charset="0"/>
                <a:cs typeface="Arial"/>
                <a:hlinkClick r:id="rId9"/>
              </a:rPr>
              <a:t>https://www.doe.mass.edu/federalgrants/titleiv-a/resource-guide.docx</a:t>
            </a:r>
            <a:r>
              <a:rPr lang="en-US" sz="1800">
                <a:latin typeface="Arial"/>
                <a:ea typeface="Aptos" panose="020B0004020202020204" pitchFamily="34" charset="0"/>
                <a:cs typeface="Arial"/>
              </a:rPr>
              <a:t> </a:t>
            </a:r>
          </a:p>
          <a:p>
            <a:pPr lvl="1"/>
            <a:r>
              <a:rPr lang="en-US" sz="1800">
                <a:ea typeface="Aptos" panose="020B0004020202020204" pitchFamily="34" charset="0"/>
              </a:rPr>
              <a:t>Access to Well-Rounded Education Quick Reference Guide: </a:t>
            </a:r>
            <a:r>
              <a:rPr lang="en-US" sz="1500">
                <a:ea typeface="Aptos" panose="020B0004020202020204" pitchFamily="34" charset="0"/>
                <a:hlinkClick r:id="rId10"/>
              </a:rPr>
              <a:t>https://www.doe.mass.edu/federalgrants/titleiv-a/wellrounded-education-qrg.docx</a:t>
            </a:r>
            <a:endParaRPr lang="en-US" sz="1500">
              <a:ea typeface="Aptos" panose="020B0004020202020204" pitchFamily="34" charset="0"/>
            </a:endParaRPr>
          </a:p>
          <a:p>
            <a:pPr lvl="1"/>
            <a:r>
              <a:rPr lang="en-US" sz="1800">
                <a:ea typeface="Aptos" panose="020B0004020202020204" pitchFamily="34" charset="0"/>
              </a:rPr>
              <a:t>Effective Use of Technology Quick Reference Guide: </a:t>
            </a:r>
            <a:r>
              <a:rPr lang="en-US" sz="1800">
                <a:ea typeface="Aptos" panose="020B0004020202020204" pitchFamily="34" charset="0"/>
                <a:hlinkClick r:id="rId11"/>
              </a:rPr>
              <a:t>https://www.doe.mass.edu/federalgrants/titleiv-a/effective-use-of-tech-qrg.docx</a:t>
            </a:r>
            <a:endParaRPr lang="en-US" sz="1800">
              <a:ea typeface="Aptos" panose="020B0004020202020204" pitchFamily="34" charset="0"/>
            </a:endParaRPr>
          </a:p>
          <a:p>
            <a:pPr lvl="1"/>
            <a:r>
              <a:rPr lang="en-US" sz="1800">
                <a:ea typeface="Aptos" panose="020B0004020202020204" pitchFamily="34" charset="0"/>
              </a:rPr>
              <a:t>Safe and Healthy Schools Quick Reference Guide: </a:t>
            </a:r>
            <a:r>
              <a:rPr lang="en-US" sz="1800">
                <a:ea typeface="Aptos" panose="020B0004020202020204" pitchFamily="34" charset="0"/>
                <a:hlinkClick r:id="rId12"/>
              </a:rPr>
              <a:t>https://www.doe.mass.edu/federalgrants/titleiv-a/safe-healthy-schools-qrg.docx</a:t>
            </a:r>
            <a:r>
              <a:rPr lang="en-US" sz="1800">
                <a:ea typeface="Aptos" panose="020B0004020202020204" pitchFamily="34" charset="0"/>
              </a:rPr>
              <a:t> </a:t>
            </a:r>
          </a:p>
          <a:p>
            <a:pPr lvl="1"/>
            <a:endParaRPr lang="en-US" sz="1800" i="1">
              <a:ea typeface="Aptos" panose="020B0004020202020204" pitchFamily="34" charset="0"/>
            </a:endParaRPr>
          </a:p>
          <a:p>
            <a:endParaRPr lang="en-US" sz="2200">
              <a:effectLst/>
              <a:ea typeface="Aptos" panose="020B0004020202020204" pitchFamily="34" charset="0"/>
            </a:endParaRP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A02E0-90B5-968E-93E8-5E58BBE5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39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2215C-BFD8-5049-8C86-A7DCAA96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F77C0A-F34B-2B3F-484B-7459BE442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/>
          </a:p>
          <a:p>
            <a:pPr marL="0" indent="0" algn="ctr">
              <a:buNone/>
            </a:pPr>
            <a:r>
              <a:rPr lang="en-US" sz="3200"/>
              <a:t>Contact your Federal Grants Liaison</a:t>
            </a:r>
          </a:p>
          <a:p>
            <a:pPr marL="0" indent="0" algn="ctr">
              <a:buNone/>
            </a:pPr>
            <a:r>
              <a:rPr lang="en-US" sz="3200">
                <a:hlinkClick r:id="rId2"/>
              </a:rPr>
              <a:t>https://www.doe.mass.edu/federalgrants/liaisons.xlsx</a:t>
            </a:r>
            <a:r>
              <a:rPr lang="en-US" sz="3200"/>
              <a:t> </a:t>
            </a:r>
          </a:p>
          <a:p>
            <a:pPr marL="0" indent="0" algn="ctr">
              <a:buNone/>
            </a:pPr>
            <a:r>
              <a:rPr lang="en-US" sz="3200"/>
              <a:t>Or</a:t>
            </a:r>
          </a:p>
          <a:p>
            <a:pPr marL="0" indent="0" algn="ctr">
              <a:buNone/>
            </a:pPr>
            <a:r>
              <a:rPr lang="en-US" sz="3200">
                <a:hlinkClick r:id="rId3"/>
              </a:rPr>
              <a:t>federalgrantprograms@mass.gov</a:t>
            </a:r>
            <a:r>
              <a:rPr lang="en-US" sz="320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824F8-4632-2624-1BB2-3DF6BA4B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2215C-BFD8-5049-8C86-A7DCAA96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Welcome to the FY26 ESSA Consolidated Application Webinar!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F77C0A-F34B-2B3F-484B-7459BE442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Housekeeping items before we begin: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/>
              <a:t>To preserve bandwidth, your video and microphone are turned off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/>
              <a:t>Use the Q &amp; A feature at the bottom of the screen to ask questions (Not chat)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/>
              <a:t>This session is being recorded. The slides and recording will be posted on the GEM$ homepage following the webinar: </a:t>
            </a:r>
            <a:r>
              <a:rPr lang="en-US" sz="2800">
                <a:latin typeface="Segoe UI"/>
                <a:cs typeface="Segoe UI"/>
                <a:hlinkClick r:id="rId2"/>
              </a:rPr>
              <a:t>https://mass.egrantsmanagement.com/</a:t>
            </a:r>
            <a:r>
              <a:rPr lang="en-US" sz="2800">
                <a:latin typeface="Segoe UI"/>
                <a:cs typeface="Segoe UI"/>
              </a:rPr>
              <a:t> </a:t>
            </a:r>
            <a:endParaRPr lang="en-US" sz="280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C0EBB-DD2E-54FC-4A8E-B59038B9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9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5801-E076-8941-93F8-B3E5F29B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 on ESSA Federal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D65E3-4DC1-71DF-605E-64AF37E11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We received award notifications on July 1, 2025 for Title I- A &amp; D. </a:t>
            </a:r>
          </a:p>
          <a:p>
            <a:pPr lvl="1"/>
            <a:r>
              <a:rPr lang="en-US"/>
              <a:t>DESE is working on calculating allocations</a:t>
            </a:r>
          </a:p>
          <a:p>
            <a:endParaRPr lang="en-US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/>
              <a:t>On June 30, 2025, all states received the following communication from the U.S. Department of Education: “Given the change in Administrations, the Department is reviewing the FY 2025 funding for II-A [Effective Educators, DESE grant fund code 140], III-A [English Learners, DESE grant fund codes 180 and 186], IV-A [Well-rounded Education, DESE grant fund code 309], grant program(s), and decisions have not yet been made concerning submissions and awards for this upcoming academic year. </a:t>
            </a:r>
            <a:r>
              <a:rPr lang="en-US" u="sng"/>
              <a:t>Accordingly, the Department will not be issuing Grant Award Notifications obligating funds for these programs on July 1 prior to completing that review. </a:t>
            </a:r>
          </a:p>
          <a:p>
            <a:endParaRPr lang="en-US"/>
          </a:p>
          <a:p>
            <a:r>
              <a:rPr lang="en-US"/>
              <a:t>An additional webinar will be held if and when funds are released.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6782C-97C9-6E45-A3F8-0986F710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00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2215C-BFD8-5049-8C86-A7DCAA96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Here to Help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F77C0A-F34B-2B3F-484B-7459BE442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i="1"/>
              <a:t>RASP Contact Information</a:t>
            </a:r>
            <a:endParaRPr lang="en-US" sz="2400"/>
          </a:p>
          <a:p>
            <a:r>
              <a:rPr lang="en-US" sz="2400"/>
              <a:t>Email: </a:t>
            </a:r>
            <a:r>
              <a:rPr lang="en-US" sz="2400">
                <a:hlinkClick r:id="rId2"/>
              </a:rPr>
              <a:t>federalgrantprograms@mass.gov</a:t>
            </a:r>
            <a:endParaRPr lang="en-US" sz="2400"/>
          </a:p>
          <a:p>
            <a:r>
              <a:rPr lang="en-US" sz="2400"/>
              <a:t>Website: </a:t>
            </a:r>
            <a:r>
              <a:rPr lang="en-US" sz="2400">
                <a:hlinkClick r:id="rId3"/>
              </a:rPr>
              <a:t>www.doe.mass.edu/federalgrants</a:t>
            </a:r>
            <a:r>
              <a:rPr lang="en-US" sz="2400"/>
              <a:t> </a:t>
            </a:r>
          </a:p>
          <a:p>
            <a:endParaRPr lang="en-US"/>
          </a:p>
        </p:txBody>
      </p:sp>
      <p:pic>
        <p:nvPicPr>
          <p:cNvPr id="4" name="Picture 3" descr="Federal Grants website with arrow pointing to liaison contact list.">
            <a:extLst>
              <a:ext uri="{FF2B5EF4-FFF2-40B4-BE49-F238E27FC236}">
                <a16:creationId xmlns:a16="http://schemas.microsoft.com/office/drawing/2014/main" id="{21080012-EF41-4111-B5BB-3A992F7BD922}"/>
              </a:ext>
            </a:extLst>
          </p:cNvPr>
          <p:cNvPicPr/>
          <p:nvPr/>
        </p:nvPicPr>
        <p:blipFill rotWithShape="1">
          <a:blip r:embed="rId4"/>
          <a:srcRect l="14529" t="46724" r="2458" b="5413"/>
          <a:stretch/>
        </p:blipFill>
        <p:spPr bwMode="auto">
          <a:xfrm>
            <a:off x="2743618" y="3429000"/>
            <a:ext cx="6957228" cy="3170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CE304D1-3DD3-44C9-A550-BB1A1DA25D69}"/>
              </a:ext>
            </a:extLst>
          </p:cNvPr>
          <p:cNvSpPr/>
          <p:nvPr/>
        </p:nvSpPr>
        <p:spPr>
          <a:xfrm>
            <a:off x="5440419" y="4414233"/>
            <a:ext cx="2286000" cy="902449"/>
          </a:xfrm>
          <a:prstGeom prst="rightArrow">
            <a:avLst>
              <a:gd name="adj1" fmla="val 528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Grant Liaison List by district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D4242-1D96-C555-EC0C-023A974F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09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2215C-BFD8-5049-8C86-A7DCAA96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Federal Grant Program RFPs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F77C0A-F34B-2B3F-484B-7459BE442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/>
              <a:t>The RFPs will be posted </a:t>
            </a:r>
            <a:r>
              <a:rPr lang="en-US"/>
              <a:t>under each fund code for FY26 </a:t>
            </a:r>
            <a:r>
              <a:rPr lang="en-US" sz="2800"/>
              <a:t>at </a:t>
            </a:r>
            <a:r>
              <a:rPr lang="en-US" sz="2800">
                <a:hlinkClick r:id="rId2"/>
              </a:rPr>
              <a:t>www.doe.mass.edu/grants</a:t>
            </a:r>
            <a:r>
              <a:rPr lang="en-US" sz="2800"/>
              <a:t>.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2800"/>
              <a:t>Districts will be notified when allocations are released and when the application is live in GEM$.</a:t>
            </a:r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 sz="2800"/>
              <a:t>The ESSA consolidated grant application is due in GEM$ by</a:t>
            </a:r>
          </a:p>
          <a:p>
            <a:pPr marL="0" indent="0" algn="ctr">
              <a:buNone/>
            </a:pPr>
            <a:r>
              <a:rPr lang="en-US"/>
              <a:t>September 9, 2025.</a:t>
            </a:r>
            <a:endParaRPr lang="en-US" sz="280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045D-091C-2A4D-93FB-341AB62F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62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2215C-BFD8-5049-8C86-A7DCAA96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FY26 Grant Assurances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131BB-397C-4158-A554-0FBBFFE58B12}"/>
              </a:ext>
            </a:extLst>
          </p:cNvPr>
          <p:cNvSpPr txBox="1"/>
          <p:nvPr/>
        </p:nvSpPr>
        <p:spPr>
          <a:xfrm>
            <a:off x="486608" y="2059394"/>
            <a:ext cx="54973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Review Grant Assurances document and upload signed signature page to GEM$ in your district’s LEA Document Library under FY26</a:t>
            </a:r>
          </a:p>
          <a:p>
            <a:pPr marL="0" indent="0">
              <a:buNone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Posted in the RFP and under General Resources for Federal Grant Programs at:</a:t>
            </a:r>
          </a:p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http://www.doe.mass.edu/federalgrants/resources/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 descr="FY26 Federal Grant Assurance">
            <a:extLst>
              <a:ext uri="{FF2B5EF4-FFF2-40B4-BE49-F238E27FC236}">
                <a16:creationId xmlns:a16="http://schemas.microsoft.com/office/drawing/2014/main" id="{768BE88E-86C3-D51C-7C59-DA4027707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568" y="424275"/>
            <a:ext cx="5117432" cy="60685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41E522-91E3-A57D-6464-4A86F4FE8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C78005-DBA4-66BB-C935-51BB5779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GEM$ Roles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64F702-4E9A-CDED-866E-7CA913315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latin typeface="Arial"/>
                <a:cs typeface="Arial"/>
              </a:rPr>
              <a:t>To be added to the system/a specific grant, please contact your district’s User Access Administrator (UAA) to assign you a GEM$ role (multiple people can have the same role)</a:t>
            </a:r>
          </a:p>
          <a:p>
            <a:pPr lvl="1">
              <a:lnSpc>
                <a:spcPct val="100000"/>
              </a:lnSpc>
            </a:pPr>
            <a:r>
              <a:rPr lang="en-US">
                <a:latin typeface="Arial"/>
                <a:cs typeface="Arial"/>
              </a:rPr>
              <a:t>To find your district’s UAA, use the left navigation menu to access the  “Address Book”</a:t>
            </a:r>
          </a:p>
          <a:p>
            <a:pPr>
              <a:lnSpc>
                <a:spcPct val="100000"/>
              </a:lnSpc>
            </a:pPr>
            <a:r>
              <a:rPr lang="en-US" sz="2800"/>
              <a:t>You will need the role of </a:t>
            </a:r>
            <a:r>
              <a:rPr lang="en-US" sz="2800" b="1"/>
              <a:t>ESSA Consolidated </a:t>
            </a:r>
            <a:r>
              <a:rPr lang="en-US" sz="2800" b="1" err="1"/>
              <a:t>Grantwriter</a:t>
            </a:r>
            <a:r>
              <a:rPr lang="en-US" sz="2800" b="1"/>
              <a:t> </a:t>
            </a:r>
            <a:r>
              <a:rPr lang="en-US" sz="2800"/>
              <a:t>in order to complete the ESSA application in GEM$</a:t>
            </a:r>
          </a:p>
          <a:p>
            <a:pPr>
              <a:lnSpc>
                <a:spcPct val="100000"/>
              </a:lnSpc>
            </a:pPr>
            <a:endParaRPr lang="en-US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A9CCF-5D86-0308-8DEB-59E0C42E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4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C78005-DBA4-66BB-C935-51BB5779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GEM$ Access – Workflow</a:t>
            </a:r>
            <a:endParaRPr lang="en-US"/>
          </a:p>
        </p:txBody>
      </p:sp>
      <p:pic>
        <p:nvPicPr>
          <p:cNvPr id="6" name="Picture 5" descr="GEM$ workflow for federal entitlement grants">
            <a:extLst>
              <a:ext uri="{FF2B5EF4-FFF2-40B4-BE49-F238E27FC236}">
                <a16:creationId xmlns:a16="http://schemas.microsoft.com/office/drawing/2014/main" id="{D4824883-98CE-4DFF-90ED-DB5B4C055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4030"/>
            <a:ext cx="6810375" cy="4276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34672-EA9F-46CA-A32E-29DBFECDEC1F}"/>
              </a:ext>
            </a:extLst>
          </p:cNvPr>
          <p:cNvSpPr txBox="1"/>
          <p:nvPr/>
        </p:nvSpPr>
        <p:spPr>
          <a:xfrm>
            <a:off x="7873466" y="2377440"/>
            <a:ext cx="363883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The start date of your ESSA grants will be the date of the LEA Fiscal Rep Approval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132EC-3D11-27F7-2A6E-ADE22935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82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E6B4C2-1DDB-6D90-5CE0-6C1BDB2E3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GEM$ Signoffs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B25D19-8945-E6F0-DFC5-F5AB031B0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>
                <a:effectLst/>
                <a:ea typeface="Times New Roman" panose="02020603050405020304" pitchFamily="18" charset="0"/>
              </a:rPr>
              <a:t>The Superintendent/Chief Executive role must be held and should be exercised by the actual organizational leader. </a:t>
            </a:r>
          </a:p>
          <a:p>
            <a:pPr lvl="1"/>
            <a:r>
              <a:rPr lang="en-US">
                <a:effectLst/>
                <a:ea typeface="Times New Roman" panose="02020603050405020304" pitchFamily="18" charset="0"/>
              </a:rPr>
              <a:t>The Superintendent/Chief Executive must approve funding applications in GEM$ unless unavailable to approve for a length of time that would unreasonably delay submission of the funding application.</a:t>
            </a:r>
            <a:endParaRPr lang="en-US">
              <a:effectLst/>
              <a:ea typeface="Aptos" panose="020B0004020202020204" pitchFamily="34" charset="0"/>
            </a:endParaRPr>
          </a:p>
          <a:p>
            <a:r>
              <a:rPr lang="en-US" sz="2800">
                <a:effectLst/>
                <a:ea typeface="Times New Roman" panose="02020603050405020304" pitchFamily="18" charset="0"/>
              </a:rPr>
              <a:t>All funding applications require at least 2 sets of eyes from an LEA – the Superintendent and at least one other (either the LEA Fiscal Representative or the LEA </a:t>
            </a:r>
            <a:r>
              <a:rPr lang="en-US" sz="2800" err="1">
                <a:effectLst/>
                <a:ea typeface="Times New Roman" panose="02020603050405020304" pitchFamily="18" charset="0"/>
              </a:rPr>
              <a:t>Grantwriter</a:t>
            </a:r>
            <a:r>
              <a:rPr lang="en-US" sz="2800">
                <a:effectLst/>
                <a:ea typeface="Times New Roman" panose="02020603050405020304" pitchFamily="18" charset="0"/>
              </a:rPr>
              <a:t>, or both). </a:t>
            </a:r>
            <a:endParaRPr lang="en-US" sz="2800">
              <a:effectLst/>
              <a:ea typeface="Aptos" panose="020B0004020202020204" pitchFamily="34" charset="0"/>
            </a:endParaRPr>
          </a:p>
          <a:p>
            <a:r>
              <a:rPr lang="en-US" sz="2800">
                <a:effectLst/>
                <a:ea typeface="Times New Roman" panose="02020603050405020304" pitchFamily="18" charset="0"/>
              </a:rPr>
              <a:t>In no case should a funding application be created/approved by the same person holding all three LEA roles. </a:t>
            </a:r>
          </a:p>
          <a:p>
            <a:pPr lvl="1"/>
            <a:r>
              <a:rPr lang="en-US" sz="2400" i="1">
                <a:effectLst/>
                <a:ea typeface="Times New Roman" panose="02020603050405020304" pitchFamily="18" charset="0"/>
              </a:rPr>
              <a:t>Note: The same person may be assigned all three roles in GEM$ (although this would be unusual) but cannot exercise all three roles on the same funding application. </a:t>
            </a:r>
            <a:endParaRPr lang="en-US" sz="2400"/>
          </a:p>
          <a:p>
            <a:pPr lvl="1"/>
            <a:endParaRPr lang="en-US">
              <a:effectLst/>
              <a:ea typeface="Aptos" panose="020B00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F8D4C-8762-BFA3-6532-580AF521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01A48-83E9-4CCC-962C-0C41F4AC44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18323"/>
      </p:ext>
    </p:extLst>
  </p:cSld>
  <p:clrMapOvr>
    <a:masterClrMapping/>
  </p:clrMapOvr>
</p:sld>
</file>

<file path=ppt/theme/theme1.xml><?xml version="1.0" encoding="utf-8"?>
<a:theme xmlns:a="http://schemas.openxmlformats.org/drawingml/2006/main" name="DESE PowerPoint Template 202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SE PowerPoint Template 2025  -  Read-Only" id="{1077AC76-9D17-4147-B4D5-6B0A3A1EFBEC}" vid="{7000EF46-3355-485A-AB36-B6D6399CD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cbf261-e971-4a38-83b4-d85e273e70b4">
      <Terms xmlns="http://schemas.microsoft.com/office/infopath/2007/PartnerControls"/>
    </lcf76f155ced4ddcb4097134ff3c332f>
    <TaxCatchAll xmlns="46f7fc10-315f-4884-8231-57a9c90b9c56" xsi:nil="true"/>
    <SharedWithUsers xmlns="46f7fc10-315f-4884-8231-57a9c90b9c56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9D2FCE26A5CF42B73DB707666E1E83" ma:contentTypeVersion="16" ma:contentTypeDescription="Create a new document." ma:contentTypeScope="" ma:versionID="0987dfbc8ad267364bbb798d26b4dead">
  <xsd:schema xmlns:xsd="http://www.w3.org/2001/XMLSchema" xmlns:xs="http://www.w3.org/2001/XMLSchema" xmlns:p="http://schemas.microsoft.com/office/2006/metadata/properties" xmlns:ns2="67cbf261-e971-4a38-83b4-d85e273e70b4" xmlns:ns3="46f7fc10-315f-4884-8231-57a9c90b9c56" targetNamespace="http://schemas.microsoft.com/office/2006/metadata/properties" ma:root="true" ma:fieldsID="5df0dd8d2e9224e40af4386b3e554a65" ns2:_="" ns3:_="">
    <xsd:import namespace="67cbf261-e971-4a38-83b4-d85e273e70b4"/>
    <xsd:import namespace="46f7fc10-315f-4884-8231-57a9c90b9c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bf261-e971-4a38-83b4-d85e273e70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7fc10-315f-4884-8231-57a9c90b9c5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9dfc3a5-e0cb-420d-bb1c-baaddc6e8637}" ma:internalName="TaxCatchAll" ma:showField="CatchAllData" ma:web="46f7fc10-315f-4884-8231-57a9c90b9c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AFB0D6-D7CB-4D28-9FF3-5A326D34977D}">
  <ds:schemaRefs>
    <ds:schemaRef ds:uri="46f7fc10-315f-4884-8231-57a9c90b9c56"/>
    <ds:schemaRef ds:uri="67cbf261-e971-4a38-83b4-d85e273e70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1D2871-DDC1-4204-A32C-74E4005A1A08}">
  <ds:schemaRefs>
    <ds:schemaRef ds:uri="46f7fc10-315f-4884-8231-57a9c90b9c56"/>
    <ds:schemaRef ds:uri="67cbf261-e971-4a38-83b4-d85e273e70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8B3404A-2652-4CF0-AC1F-B26A268655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DESE PowerPoint Template 2025</Template>
  <TotalTime>0</TotalTime>
  <Words>1278</Words>
  <Application>Microsoft Office PowerPoint</Application>
  <PresentationFormat>Widescreen</PresentationFormat>
  <Paragraphs>100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Segoe UI</vt:lpstr>
      <vt:lpstr>Times New Roman</vt:lpstr>
      <vt:lpstr>DESE PowerPoint Template 2025</vt:lpstr>
      <vt:lpstr>FY26 ESSA Consolidated Grant Application – Title I</vt:lpstr>
      <vt:lpstr>Welcome to the FY26 ESSA Consolidated Application Webinar!</vt:lpstr>
      <vt:lpstr>Update on ESSA Federal Funds</vt:lpstr>
      <vt:lpstr>Here to Help</vt:lpstr>
      <vt:lpstr>Federal Grant Program RFPs</vt:lpstr>
      <vt:lpstr>FY26 Grant Assurances</vt:lpstr>
      <vt:lpstr>GEM$ Roles</vt:lpstr>
      <vt:lpstr>GEM$ Access – Workflow</vt:lpstr>
      <vt:lpstr>GEM$ Signoffs </vt:lpstr>
      <vt:lpstr>LEA Requirements for GEM$ User Roles - Guidance and Forms</vt:lpstr>
      <vt:lpstr>GEM$ Resources – DESE Resources </vt:lpstr>
      <vt:lpstr>GEM$ Chart of Accounts</vt:lpstr>
      <vt:lpstr>GEM$ Chart of Accounts </vt:lpstr>
      <vt:lpstr>Start the Application</vt:lpstr>
      <vt:lpstr>Checklist – DESE Reviewers Comments</vt:lpstr>
      <vt:lpstr>Live Demo in GEM$</vt:lpstr>
      <vt:lpstr>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FY26 ESSA App Webinar (Title I)</dc:title>
  <dc:creator>Holforty, Colleen (DESE)</dc:creator>
  <cp:lastModifiedBy>Foodman, Julia (DESE)</cp:lastModifiedBy>
  <cp:revision>2</cp:revision>
  <dcterms:created xsi:type="dcterms:W3CDTF">2025-07-07T14:56:27Z</dcterms:created>
  <dcterms:modified xsi:type="dcterms:W3CDTF">2025-07-22T12:31:07Z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0x010100A59D2FCE26A5CF42B73DB707666E1E83</vt:lpwstr>
  </property>
  <property fmtid="{D5CDD505-2E9C-101B-9397-08002B2CF9AE}" pid="3" name="MediaServiceImageTags">
    <vt:lpwstr/>
  </property>
</Properties>
</file>