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9" r:id="rId4"/>
  </p:sldMasterIdLst>
  <p:notesMasterIdLst>
    <p:notesMasterId r:id="rId21"/>
  </p:notesMasterIdLst>
  <p:sldIdLst>
    <p:sldId id="258" r:id="rId5"/>
    <p:sldId id="257" r:id="rId6"/>
    <p:sldId id="274" r:id="rId7"/>
    <p:sldId id="275" r:id="rId8"/>
    <p:sldId id="290" r:id="rId9"/>
    <p:sldId id="276" r:id="rId10"/>
    <p:sldId id="285" r:id="rId11"/>
    <p:sldId id="279" r:id="rId12"/>
    <p:sldId id="280" r:id="rId13"/>
    <p:sldId id="277" r:id="rId14"/>
    <p:sldId id="286" r:id="rId15"/>
    <p:sldId id="278" r:id="rId16"/>
    <p:sldId id="287" r:id="rId17"/>
    <p:sldId id="288" r:id="rId18"/>
    <p:sldId id="289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6CD306-81AD-BC7D-16A2-05D9847175B0}" name="Woo, Lauren (DESE)" initials="W(" userId="S::lauren.woo@mass.gov::891b1bf9-83ca-4481-960c-a0625b521a43" providerId="AD"/>
  <p188:author id="{8C592D30-2790-C53A-65AD-E37E11204179}" name="Foley, Kinnon (DESE)" initials="F(" userId="S::kinnon.foley@mass.gov::4bff922e-d211-4dcd-970c-f57d358f4faf" providerId="AD"/>
  <p188:author id="{D16EBA6C-0005-4440-DFE7-4EF425A32B55}" name="McKinnon, Kristen A (DESE)" initials="MKA(" userId="S::Kristen.A.McKinnon@mass.gov::a3149160-31a6-4b9e-8e6a-c5092def73c9" providerId="AD"/>
  <p188:author id="{CAC69580-3B2D-9235-8236-D963DF048647}" name="O'Donnell, Robert F (DESE)" initials="O(" userId="S::robert.f.o'donnell@mass.gov::453dbc21-2b7e-4398-9aa5-8b164a640180" providerId="AD"/>
  <p188:author id="{56CA21B5-BDE8-F952-FB4B-7BE9A1507A6B}" name="Bhasin, Komal (DESE)" initials="B(" userId="S::komal.bhasin@mass.gov::3beaabff-1c4e-4597-a37a-5cd400a3bc69" providerId="AD"/>
  <p188:author id="{FD05E1BE-6FBF-6119-3F52-B30D788CC3C4}" name="Stronach, Anne Marie  (DESE)" initials="S(" userId="S::anne.marie.stronach@mass.gov::22e1ddf6-7028-4350-bb65-06ecb28656ac" providerId="AD"/>
  <p188:author id="{9B86C0EB-A401-6F61-8559-2F4079F917EC}" name="Fan-Chan, Shirley (DESE)" initials="F(" userId="S::shirley.fan-chan2@mass.gov::3fb56fa8-ed36-45d8-98e8-f357c3f12439" providerId="AD"/>
  <p188:author id="{5A3F0EF4-3C0D-73A3-27C7-E90D66090C92}" name="Woo, Lauren (DESE)" initials="LW" userId="S::Lauren.Woo@mass.gov::891b1bf9-83ca-4481-960c-a0625b521a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F103A6-05AA-0E21-576B-C3A0752E215B}" v="8" dt="2024-11-20T18:33:33.238"/>
    <p1510:client id="{CC2E89AA-E1FF-4370-89AC-89B1D5D257D7}" v="56" dt="2024-11-19T16:59:26.803"/>
    <p1510:client id="{F08B1F20-01BF-4647-A35B-4337CC299437}" v="56" dt="2024-11-19T19:25:25.1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3T17:43:25.8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1,'0'1087,"3"-986,19 124,34 98,-49-290,69 564,-66-501,7 42,6 0,66 215,-60-269,-14-46,16 69,-22-49,4 109,-16 62,0-65,3 1135,-3-1216,-3 0,-18 90,-50 158,-21 143,74-248,11-99,-1 385,13-316,-3-152,0-13,5 51,-3-72,1-1,0 0,0 0,1-1,0 1,0 0,1-1,0 0,1 0,5 8,36 44,56 56,-81-95,1-2,0 0,2-1,0-1,47 24,95 28,-28-13,-123-50,1 0,0-1,0-1,1 0,-1-1,18 0,100-3,-74-2,-13 3,-18-1,0 0,42-7,-63 6,-1 0,0-1,1 0,-1-1,0 1,0-1,0-1,-1 1,1-1,-1-1,0 1,0-1,0 0,6-8,-2 2,-1-1,-1 0,0-1,-1 0,0 0,-1 0,-1-1,0 0,-1 0,0 0,2-17,29-309,-21 177,-8 96,47-348,-47 386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3T17:43:36.76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1006 1,'-118'112,"-69"73,90-74,-209 182,229-233,-97 86,168-141,0 1,1 0,0 0,0 1,-6 11,3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3T17:43:22.5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2452 759,'-5'-7,"0"0,1 0,0 0,0 0,1-1,0 1,0-1,-1-8,-1 2,-1-11,1 1,0-1,0-27,-8-40,11 81,-1-1,0 2,-1-1,-1 0,1 1,-7-11,-2 3,1-1,-2 1,-1 1,0 1,-1 0,0 1,-2 1,0 0,0 1,-1 1,0 1,-1 1,-1 0,-29-8,-50-11,-168-27,143 33,21 7,1 4,-194 3,290 9,1 0,-1 0,1 1,-1 0,1 0,-1 0,1 1,0 0,0 0,0 0,0 1,0 0,0 0,1 1,-1 0,1 0,0 0,0 0,1 1,-1 0,1 0,-4 6,1 1,1-1,0 1,1 0,0 0,1 0,-3 18,-9 80,4-21,6-55,-9 44,-9 133,23 242,3-211,-5-186,-2 1,-18 78,7-48,6-2,4 1,7 98,-5 63,-14-67,-42 181,36-212,-7 183,29-291,-10 755,14-515,-2 2419,-35-2079,-28-100,30-198,12 384,22 815,-5-1378,-6-1,-48 239,-47 160,89-438,-2 130,16 107,3-215,-16 48,1-21,14 60,1-89,-15 132,11-231,-6 54,-38 152,41-205,0 1,1-1,-1 45,7 82,1-67,-2-84,0 57,14 104,-11-144,1 0,1-1,1 0,0 0,1 0,1-1,1 0,1 0,18 24,14 13,77 73,-98-108,1 0,1-1,1-2,0 0,2-2,35 16,-14-13,1-2,0-2,1-2,96 8,200-16,-325-3,9-1,0-1,31-6,-53 6,0 1,1-1,-1 0,0-1,-1 0,1 0,-1 0,1-1,-1 0,0 0,0-1,-1 1,9-10,3-10,-1-2,-2 0,0 0,-2-1,11-33,-4 11,76-252,-74 223,43-202,-3 11,3 45,60-252,-53 111,21-122,-25-3,-31-8,13-867,-32 854,-3-517,-16 712,2-1579,14 1356,0 76,12-544,-20 816,9-119,2-180,-16 310,-4-194,-14 134,6 98,-55-527,-22 67,-58-2,140 581,-14-64,16 61,-2 0,-1 1,-1-1,-16-33,13 40,0 0,-1 1,-2 1,1 0,-2 0,0 2,-1 0,-1 1,0 0,0 1,-2 2,1-1,-2 2,1 1,-1 0,-1 1,-33-7,-11-1,-1 4,-74-5,-137 10,267 8,0 0,0 1,0 0,0 0,0 1,1 0,-1 1,-9 5,-10 7,-31 23,-1 0,8-11,33-19,0 2,-27 18,42-25,-1 1,1 0,0 0,0 0,0 1,0-1,1 1,0 0,1 1,-1-1,-4 13,-2 17,1 1,-4 42,5-31,-29 146,-47 257,54-316,14-69,3 1,-7 93,4-20,4-47,-20 371,32 286,1-313,-20-17,13-333,-64 515,69-596,-131 645,92-482,-5 110,21 4,-2 24,-34 260,48-449,-9 165,23 548,1-757,23 131,1-95,-2-12,-17-34,-5-36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3T17:43:37.850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1,'5'1,"-1"0,1 0,-1 0,1 1,-1-1,0 1,1 0,-1 1,5 3,10 5,39 22,99 77,-70-46,129 94,-148-102,64 67,-118-110,1 0,1 0,18 9,6 6,-27-17,-2 0,1 0,13 18,-16-17,0-1,1-1,1 1,19 14,-5-6,-1 1,-1 1,37 43,-17-16,35 38,-59-67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17:3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4T20:20:3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24575,'6'0'0,"6"0"0,1 0-8191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81295-7498-45AC-957B-1DF512FA1656}" type="datetimeFigureOut"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0DCAB-1462-4B6B-AE34-869FD5A6323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4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3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650" r:id="rId2"/>
    <p:sldLayoutId id="2147483651" r:id="rId3"/>
    <p:sldLayoutId id="2147483742" r:id="rId4"/>
    <p:sldLayoutId id="2147483653" r:id="rId5"/>
    <p:sldLayoutId id="2147483744" r:id="rId6"/>
    <p:sldLayoutId id="2147483741" r:id="rId7"/>
    <p:sldLayoutId id="2147483656" r:id="rId8"/>
    <p:sldLayoutId id="214748374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customXml" Target="../ink/ink3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customXml" Target="../ink/ink2.xml"/><Relationship Id="rId9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mailto:robert.f.o'donnell@mass.gov" TargetMode="External"/><Relationship Id="rId7" Type="http://schemas.openxmlformats.org/officeDocument/2006/relationships/customXml" Target="../ink/ink5.xml"/><Relationship Id="rId2" Type="http://schemas.openxmlformats.org/officeDocument/2006/relationships/hyperlink" Target="mailto:kristen.a.mckinnon@mass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oe.mass.edu/csdp/New-Students/" TargetMode="External"/><Relationship Id="rId5" Type="http://schemas.openxmlformats.org/officeDocument/2006/relationships/hyperlink" Target="mailto:shirley.fan-chan2@mass.gov" TargetMode="External"/><Relationship Id="rId10" Type="http://schemas.openxmlformats.org/officeDocument/2006/relationships/image" Target="../media/image15.png"/><Relationship Id="rId4" Type="http://schemas.openxmlformats.org/officeDocument/2006/relationships/hyperlink" Target="mailto:anne.marie.stronach@mass.gov" TargetMode="External"/><Relationship Id="rId9" Type="http://schemas.openxmlformats.org/officeDocument/2006/relationships/customXml" Target="../ink/ink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ateway.edu.state.ma.us/edu/myportal/meo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infoservices/data/diradmi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EC45D-9357-82DC-9E48-4936B8576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190" y="973379"/>
            <a:ext cx="11261619" cy="350515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6000"/>
              <a:t>EXPANDED HOMELESS SHELTER</a:t>
            </a:r>
            <a:br>
              <a:rPr lang="en-US" sz="6000"/>
            </a:br>
            <a:r>
              <a:rPr lang="en-US" altLang="zh-CN" sz="6000"/>
              <a:t>DATA COLLECTION</a:t>
            </a:r>
            <a:br>
              <a:rPr lang="en-US" altLang="zh-CN" sz="6000"/>
            </a:br>
            <a:endParaRPr lang="en-US" sz="6000">
              <a:latin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4BE7A2-800D-96A5-FC55-869636D05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800" y="3768772"/>
            <a:ext cx="4223658" cy="5338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>
                <a:latin typeface="Arial"/>
                <a:cs typeface="Arial"/>
              </a:rPr>
              <a:t>NOVEMBER 2024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325052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B28454-D741-496C-A8E1-A4EF0B3FE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8040"/>
            <a:ext cx="10515600" cy="1042852"/>
          </a:xfrm>
        </p:spPr>
        <p:txBody>
          <a:bodyPr>
            <a:normAutofit fontScale="90000"/>
          </a:bodyPr>
          <a:lstStyle/>
          <a:p>
            <a:r>
              <a:rPr lang="en-US"/>
              <a:t>HOMELESS/FOSTER CARE APPLICATION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F89C59-032F-4E8F-9638-58EE1BB52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1" y="1917494"/>
            <a:ext cx="11157857" cy="376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50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AA7BDDF-2B6D-0DE0-F258-46B425392D22}"/>
                  </a:ext>
                </a:extLst>
              </p14:cNvPr>
              <p14:cNvContentPartPr/>
              <p14:nvPr/>
            </p14:nvContentPartPr>
            <p14:xfrm>
              <a:off x="8773354" y="3090754"/>
              <a:ext cx="586800" cy="2941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AA7BDDF-2B6D-0DE0-F258-46B425392D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19354" y="2982754"/>
                <a:ext cx="694440" cy="31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1ADB0BD-F780-A2A6-6FEF-766FF1366FEF}"/>
                  </a:ext>
                </a:extLst>
              </p14:cNvPr>
              <p14:cNvContentPartPr/>
              <p14:nvPr/>
            </p14:nvContentPartPr>
            <p14:xfrm>
              <a:off x="9761914" y="619714"/>
              <a:ext cx="362160" cy="351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1ADB0BD-F780-A2A6-6FEF-766FF1366F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07914" y="511603"/>
                <a:ext cx="469800" cy="567221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9B2574C3-E5BE-A5E1-E288-CEB31BDADD07}"/>
              </a:ext>
            </a:extLst>
          </p:cNvPr>
          <p:cNvGrpSpPr/>
          <p:nvPr/>
        </p:nvGrpSpPr>
        <p:grpSpPr>
          <a:xfrm>
            <a:off x="611738" y="274898"/>
            <a:ext cx="10738541" cy="5853896"/>
            <a:chOff x="611738" y="274898"/>
            <a:chExt cx="10738541" cy="585389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80C45ED-DC08-5407-05BC-93F104E14029}"/>
                </a:ext>
              </a:extLst>
            </p:cNvPr>
            <p:cNvGrpSpPr/>
            <p:nvPr/>
          </p:nvGrpSpPr>
          <p:grpSpPr>
            <a:xfrm>
              <a:off x="611738" y="274898"/>
              <a:ext cx="10738541" cy="5853896"/>
              <a:chOff x="579081" y="274898"/>
              <a:chExt cx="10738541" cy="5853896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4E6A39E-E209-34B3-062D-EA7EA3A541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9081" y="274898"/>
                <a:ext cx="10738541" cy="5853896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CA2D63-BBCA-41E8-BB85-7E82137D6007}"/>
                  </a:ext>
                </a:extLst>
              </p:cNvPr>
              <p:cNvSpPr txBox="1"/>
              <p:nvPr/>
            </p:nvSpPr>
            <p:spPr>
              <a:xfrm>
                <a:off x="671635" y="1244381"/>
                <a:ext cx="3613533" cy="4737253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20CE9A1-84CE-22C9-9932-3C6D768A8192}"/>
                    </a:ext>
                  </a:extLst>
                </p14:cNvPr>
                <p14:cNvContentPartPr/>
                <p14:nvPr/>
              </p14:nvContentPartPr>
              <p14:xfrm>
                <a:off x="8685874" y="608554"/>
                <a:ext cx="894600" cy="5520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20CE9A1-84CE-22C9-9932-3C6D768A819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31896" y="500554"/>
                  <a:ext cx="1002197" cy="57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40CE2F0-192B-F314-338C-694A8ACAC55C}"/>
                    </a:ext>
                  </a:extLst>
                </p14:cNvPr>
                <p14:cNvContentPartPr/>
                <p14:nvPr/>
              </p14:nvContentPartPr>
              <p14:xfrm>
                <a:off x="9753634" y="652474"/>
                <a:ext cx="470880" cy="386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40CE2F0-192B-F314-338C-694A8ACAC55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699634" y="544373"/>
                  <a:ext cx="578520" cy="60248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2288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D815EE-0856-4ABE-9E42-5A71F8E16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9" y="1807028"/>
            <a:ext cx="10515600" cy="39732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>
                <a:solidFill>
                  <a:srgbClr val="212529"/>
                </a:solidFill>
              </a:rPr>
              <a:t>Identify only eligible students (see slides 5 &amp; 6).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>
                <a:solidFill>
                  <a:srgbClr val="212529"/>
                </a:solidFill>
              </a:rPr>
              <a:t>Reimbursement is based on enrollment (days in membership) rather than attendance. 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>
                <a:solidFill>
                  <a:srgbClr val="212529"/>
                </a:solidFill>
              </a:rPr>
              <a:t>Please update student records to flag all eligible students by </a:t>
            </a:r>
            <a:r>
              <a:rPr lang="en-US" b="1">
                <a:solidFill>
                  <a:srgbClr val="212529"/>
                </a:solidFill>
              </a:rPr>
              <a:t>Friday, December 6, 2024</a:t>
            </a:r>
            <a:r>
              <a:rPr lang="en-US">
                <a:solidFill>
                  <a:srgbClr val="212529"/>
                </a:solidFill>
              </a:rPr>
              <a:t>.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818F50-8B53-48E1-936A-71253B4F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REMINDERS</a:t>
            </a:r>
          </a:p>
        </p:txBody>
      </p:sp>
    </p:spTree>
    <p:extLst>
      <p:ext uri="{BB962C8B-B14F-4D97-AF65-F5344CB8AC3E}">
        <p14:creationId xmlns:p14="http://schemas.microsoft.com/office/powerpoint/2010/main" val="1693224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D815EE-0856-4ABE-9E42-5A71F8E16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1730829"/>
            <a:ext cx="10515600" cy="461554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/>
              <a:t>For students affected by </a:t>
            </a:r>
            <a:r>
              <a:rPr lang="en-US" b="1"/>
              <a:t>state shelter consolidations</a:t>
            </a:r>
            <a:r>
              <a:rPr lang="en-US"/>
              <a:t> occurring between December 1, 2023 – June 30, 2024, and who are returning to their school of origin. </a:t>
            </a:r>
          </a:p>
          <a:p>
            <a:pPr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/>
              <a:t>Impacted districts submit </a:t>
            </a:r>
            <a:r>
              <a:rPr lang="en-US" b="1"/>
              <a:t>School of Origin Transportation Reimbursement Claim Forms </a:t>
            </a:r>
            <a:r>
              <a:rPr lang="en-US"/>
              <a:t>for</a:t>
            </a:r>
            <a:r>
              <a:rPr lang="en-US" sz="2800">
                <a:effectLst/>
                <a:ea typeface="Aptos" panose="020B0004020202020204" pitchFamily="34" charset="0"/>
              </a:rPr>
              <a:t> eligible transportation costs incurred: </a:t>
            </a:r>
            <a:endParaRPr lang="en-US"/>
          </a:p>
          <a:p>
            <a:pPr marL="514350" lvl="1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>
                <a:effectLst/>
                <a:ea typeface="Aptos" panose="020B0004020202020204" pitchFamily="34" charset="0"/>
              </a:rPr>
              <a:t>The first day of school 2024 – December 20, 2024 (submit by </a:t>
            </a:r>
            <a:r>
              <a:rPr lang="en-US" sz="2200">
                <a:ea typeface="Aptos" panose="020B0004020202020204" pitchFamily="34" charset="0"/>
              </a:rPr>
              <a:t>January 6, 2025</a:t>
            </a:r>
            <a:r>
              <a:rPr lang="en-US" sz="2200">
                <a:effectLst/>
                <a:ea typeface="Aptos" panose="020B0004020202020204" pitchFamily="34" charset="0"/>
              </a:rPr>
              <a:t>)</a:t>
            </a:r>
            <a:endParaRPr lang="en-US" sz="2200"/>
          </a:p>
          <a:p>
            <a:pPr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i="1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/>
              <a:t>All transportation costs for students experiencing homelessness returning to their SOO should be reported on districts’ EOYR.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818F50-8B53-48E1-936A-71253B4F7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031"/>
            <a:ext cx="10515600" cy="1042852"/>
          </a:xfrm>
        </p:spPr>
        <p:txBody>
          <a:bodyPr>
            <a:normAutofit fontScale="90000"/>
          </a:bodyPr>
          <a:lstStyle/>
          <a:p>
            <a:r>
              <a:rPr lang="en-US"/>
              <a:t>SCHOOL OF ORIGIN TRANSPORTATION - ACCELERATED REIMBURSEMENT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2660672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D815EE-0856-4ABE-9E42-5A71F8E16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3228"/>
            <a:ext cx="10515600" cy="44740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/>
              <a:t>All transportation costs </a:t>
            </a:r>
            <a:r>
              <a:rPr lang="en-US"/>
              <a:t>for students experiencing homelessness and returning to their SOO should be reported on districts’ EOYR submitted in the end of the school year.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/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The reimbursement a district receives through these accelerated payments in FY24 will be deducted from the total SOO transportation reimbursement for FY24 that is issued in FY25, subject to appropriation.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>
              <a:latin typeface="Calibri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</a:pPr>
            <a:endParaRPr lang="en-US">
              <a:latin typeface="Calibri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818F50-8B53-48E1-936A-71253B4F7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031"/>
            <a:ext cx="11157857" cy="1042852"/>
          </a:xfrm>
        </p:spPr>
        <p:txBody>
          <a:bodyPr>
            <a:normAutofit fontScale="90000"/>
          </a:bodyPr>
          <a:lstStyle/>
          <a:p>
            <a:r>
              <a:rPr lang="en-US"/>
              <a:t>SCHOOL OF ORIGIN TRANSPORTATION - ACCELERATED REIMBURSEMENT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1165469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D815EE-0856-4ABE-9E42-5A71F8E16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774371"/>
            <a:ext cx="10515600" cy="447402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b="1"/>
              <a:t>REMINDER: All students experiencing homelessness have a right to transportation, if needed, to return to their SOO.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b="1"/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/>
              <a:t>Transportation costs are shared by the SOO district and the district in which a student is residing.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/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/>
              <a:t>State funding, subject to appropriation, is available to reimburse these costs. 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/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/>
              <a:t>Reimbursement varies based on total amount appropriate and total costs reported and is paid in the following fiscal year following EOYR audits.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endParaRPr lang="en-US">
              <a:latin typeface="Calibri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818F50-8B53-48E1-936A-71253B4F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SCHOOL OF ORIGIN TRANSPORTATION – TRADITIONAL REIMBURSEMENT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1735276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C395FA-42C7-40B2-A3CB-D8EA124B3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Data Reporting Questions</a:t>
            </a:r>
          </a:p>
          <a:p>
            <a:pPr lvl="1"/>
            <a:r>
              <a:rPr lang="en-US">
                <a:hlinkClick r:id="rId2"/>
              </a:rPr>
              <a:t>Kristen McKinnon</a:t>
            </a:r>
            <a:r>
              <a:rPr lang="en-US"/>
              <a:t> or </a:t>
            </a:r>
            <a:r>
              <a:rPr lang="en-US">
                <a:hlinkClick r:id="rId3"/>
              </a:rPr>
              <a:t>Rob O’Donnell</a:t>
            </a:r>
            <a:endParaRPr lang="en-US"/>
          </a:p>
          <a:p>
            <a:endParaRPr lang="en-US"/>
          </a:p>
          <a:p>
            <a:r>
              <a:rPr lang="en-US"/>
              <a:t>Emergency Shelter Site Questions</a:t>
            </a:r>
          </a:p>
          <a:p>
            <a:pPr lvl="1"/>
            <a:r>
              <a:rPr lang="en-US">
                <a:hlinkClick r:id="rId4"/>
              </a:rPr>
              <a:t>Anne Marie Stronach</a:t>
            </a:r>
            <a:r>
              <a:rPr lang="en-US"/>
              <a:t> or </a:t>
            </a:r>
            <a:r>
              <a:rPr lang="en-US">
                <a:hlinkClick r:id="rId5"/>
              </a:rPr>
              <a:t>Shirley Fan-Chan</a:t>
            </a:r>
            <a:endParaRPr lang="en-US"/>
          </a:p>
          <a:p>
            <a:pPr lvl="1"/>
            <a:endParaRPr lang="en-US"/>
          </a:p>
          <a:p>
            <a:r>
              <a:rPr lang="en-US"/>
              <a:t>Website with resources:</a:t>
            </a:r>
          </a:p>
          <a:p>
            <a:pPr marL="457200" lvl="1" indent="0">
              <a:buNone/>
            </a:pPr>
            <a:r>
              <a:rPr lang="en-US">
                <a:hlinkClick r:id="rId6"/>
              </a:rPr>
              <a:t>https://www.doe.mass.edu/csdp/New-Students/</a:t>
            </a:r>
            <a:r>
              <a:rPr lang="en-US"/>
              <a:t>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D7A362-A710-4E92-99E8-9093178D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INFORMATION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F44CC1-1A39-432E-A43C-84AE4EBA2BCA}"/>
                  </a:ext>
                </a:extLst>
              </p14:cNvPr>
              <p14:cNvContentPartPr/>
              <p14:nvPr/>
            </p14:nvContentPartPr>
            <p14:xfrm>
              <a:off x="4746000" y="5257234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F44CC1-1A39-432E-A43C-84AE4EBA2BC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37000" y="52482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3D9D2D5-0C3F-4ABC-A699-452B00DB5883}"/>
                  </a:ext>
                </a:extLst>
              </p14:cNvPr>
              <p14:cNvContentPartPr/>
              <p14:nvPr/>
            </p14:nvContentPartPr>
            <p14:xfrm>
              <a:off x="4746000" y="5257234"/>
              <a:ext cx="111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3D9D2D5-0C3F-4ABC-A699-452B00DB588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37281" y="5248234"/>
                <a:ext cx="28249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723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CE0170-6FD6-3CC1-6A57-60C53C052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/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Data Collection Process for Supplemental Funding support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/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School of Origin Transportation Accelerated Reimbursement </a:t>
            </a:r>
            <a:r>
              <a:rPr lang="en-US" i="1"/>
              <a:t>(for consolidation communities only)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i="1"/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Contact Information &amp; Resources</a:t>
            </a:r>
          </a:p>
          <a:p>
            <a:pPr marL="0" indent="0">
              <a:buNone/>
            </a:pPr>
            <a:endParaRPr lang="en-US">
              <a:latin typeface="Calibri"/>
            </a:endParaRP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D496DD-0672-3E4E-D4CB-12C82D691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5606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29C2EA-0AB6-4815-90AB-26E904E29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latin typeface="Arial"/>
                <a:cs typeface="Arial"/>
              </a:rPr>
              <a:t>Statewide</a:t>
            </a:r>
          </a:p>
          <a:p>
            <a:pPr lvl="1"/>
            <a:r>
              <a:rPr lang="en-US" sz="3200" b="1">
                <a:latin typeface="Arial"/>
                <a:cs typeface="Arial"/>
              </a:rPr>
              <a:t>~7,500</a:t>
            </a:r>
            <a:r>
              <a:rPr lang="en-US" sz="3200">
                <a:latin typeface="Arial"/>
                <a:cs typeface="Arial"/>
              </a:rPr>
              <a:t> families </a:t>
            </a:r>
            <a:endParaRPr lang="en-US" sz="3200"/>
          </a:p>
          <a:p>
            <a:pPr lvl="2"/>
            <a:r>
              <a:rPr lang="en-US" sz="2800" b="1">
                <a:latin typeface="Arial"/>
                <a:cs typeface="Arial"/>
              </a:rPr>
              <a:t>~5,000+ </a:t>
            </a:r>
            <a:r>
              <a:rPr lang="en-US" sz="2800">
                <a:latin typeface="Arial"/>
                <a:cs typeface="Arial"/>
              </a:rPr>
              <a:t>school-aged children</a:t>
            </a:r>
          </a:p>
          <a:p>
            <a:r>
              <a:rPr lang="en-US" b="1"/>
              <a:t>Emergency Expansion Shelter Sites</a:t>
            </a:r>
          </a:p>
          <a:p>
            <a:pPr lvl="1"/>
            <a:r>
              <a:rPr lang="en-US" sz="3000" b="1">
                <a:latin typeface="Arial"/>
                <a:cs typeface="Arial"/>
              </a:rPr>
              <a:t>~80</a:t>
            </a:r>
            <a:r>
              <a:rPr lang="en-US" sz="3000">
                <a:latin typeface="Arial"/>
                <a:cs typeface="Arial"/>
              </a:rPr>
              <a:t> communities</a:t>
            </a:r>
          </a:p>
          <a:p>
            <a:r>
              <a:rPr lang="en-US" b="1">
                <a:latin typeface="Arial"/>
                <a:cs typeface="Arial"/>
              </a:rPr>
              <a:t>Temporary Respite Centers (TRCs)</a:t>
            </a:r>
          </a:p>
          <a:p>
            <a:pPr lvl="1"/>
            <a:r>
              <a:rPr lang="en-US" sz="3000">
                <a:latin typeface="Arial"/>
                <a:cs typeface="Arial"/>
              </a:rPr>
              <a:t>Families are being added to the waiting list</a:t>
            </a:r>
          </a:p>
          <a:p>
            <a:pPr marL="457200" lvl="1" indent="0">
              <a:buNone/>
            </a:pPr>
            <a:endParaRPr lang="en-US">
              <a:latin typeface="Arial"/>
              <a:cs typeface="Arial"/>
            </a:endParaRPr>
          </a:p>
          <a:p>
            <a:pPr lvl="1"/>
            <a:endParaRPr lang="en-US" b="1" i="1">
              <a:latin typeface="Arial"/>
              <a:cs typeface="Arial"/>
            </a:endParaRPr>
          </a:p>
          <a:p>
            <a:pPr lvl="1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F29145-A2EF-4932-8D63-63C70FCF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MASSACHUSETTS SHELTER SYSTEM</a:t>
            </a:r>
          </a:p>
        </p:txBody>
      </p:sp>
    </p:spTree>
    <p:extLst>
      <p:ext uri="{BB962C8B-B14F-4D97-AF65-F5344CB8AC3E}">
        <p14:creationId xmlns:p14="http://schemas.microsoft.com/office/powerpoint/2010/main" val="99146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29C2EA-0AB6-4815-90AB-26E904E29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96887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lvl="2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914400" lvl="2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600" dirty="0"/>
              <a:t>$104.89 per day per student enrolled in the district for all days in membership this school year</a:t>
            </a:r>
          </a:p>
          <a:p>
            <a:pPr marL="914400" lvl="2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600" dirty="0"/>
          </a:p>
          <a:p>
            <a:pPr marL="914400" lvl="2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600" dirty="0"/>
              <a:t>Equivalent to $18,000 annually, the state’s annual per pupil rate​</a:t>
            </a:r>
          </a:p>
          <a:p>
            <a:pPr marL="1257300" lvl="3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More than $40M paid to ~80 districts in 2023-2024</a:t>
            </a:r>
          </a:p>
          <a:p>
            <a:pPr marL="914400" lvl="3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2600" dirty="0"/>
          </a:p>
          <a:p>
            <a:pPr marL="914400" lvl="2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600" dirty="0"/>
              <a:t>Paid for students </a:t>
            </a:r>
            <a:r>
              <a:rPr lang="en-US" sz="2600" dirty="0">
                <a:effectLst/>
                <a:ea typeface="Calibri" panose="020F0502020204030204" pitchFamily="34" charset="0"/>
              </a:rPr>
              <a:t>who were </a:t>
            </a:r>
            <a:r>
              <a:rPr lang="en-US" sz="2600" b="1" dirty="0">
                <a:effectLst/>
                <a:ea typeface="Calibri" panose="020F0502020204030204" pitchFamily="34" charset="0"/>
              </a:rPr>
              <a:t>placed in an eligible shelter in your district </a:t>
            </a:r>
            <a:r>
              <a:rPr lang="en-US" sz="2600" dirty="0">
                <a:effectLst/>
                <a:ea typeface="Calibri" panose="020F0502020204030204" pitchFamily="34" charset="0"/>
              </a:rPr>
              <a:t>and</a:t>
            </a:r>
            <a:r>
              <a:rPr lang="en-US" sz="2600" b="1" dirty="0">
                <a:ea typeface="Calibri" panose="020F0502020204030204" pitchFamily="34" charset="0"/>
              </a:rPr>
              <a:t> </a:t>
            </a:r>
            <a:r>
              <a:rPr lang="en-US" sz="2600" b="1" dirty="0"/>
              <a:t>enrolled in your district</a:t>
            </a:r>
            <a:r>
              <a:rPr lang="en-US" sz="2600" dirty="0">
                <a:effectLst/>
                <a:ea typeface="Calibri" panose="020F0502020204030204" pitchFamily="34" charset="0"/>
              </a:rPr>
              <a:t> any time after October 1, 2023.</a:t>
            </a:r>
            <a:r>
              <a:rPr lang="en-US" sz="2600" dirty="0">
                <a:ea typeface="Calibri" panose="020F0502020204030204" pitchFamily="34" charset="0"/>
              </a:rPr>
              <a:t> </a:t>
            </a:r>
            <a:endParaRPr lang="en-US" sz="2600" dirty="0">
              <a:effectLst/>
              <a:ea typeface="Calibri" panose="020F0502020204030204" pitchFamily="34" charset="0"/>
            </a:endParaRPr>
          </a:p>
          <a:p>
            <a:pPr marL="914400" lvl="2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600" dirty="0">
              <a:ea typeface="Calibri" panose="020F0502020204030204" pitchFamily="34" charset="0"/>
            </a:endParaRPr>
          </a:p>
          <a:p>
            <a:pPr marL="914400" lvl="2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ea typeface="Calibri" panose="020F0502020204030204" pitchFamily="34" charset="0"/>
              </a:rPr>
              <a:t>Payments will be made for students based on total days in membership through December 6</a:t>
            </a:r>
            <a:r>
              <a:rPr lang="en-US" sz="2600" baseline="30000" dirty="0">
                <a:ea typeface="Calibri" panose="020F0502020204030204" pitchFamily="34" charset="0"/>
              </a:rPr>
              <a:t>th</a:t>
            </a:r>
            <a:endParaRPr lang="en-US" sz="2400" dirty="0">
              <a:latin typeface="Calibri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F29145-A2EF-4932-8D63-63C70FCF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STATE SUPPLEMENTAL FUNDING SUPPORT</a:t>
            </a:r>
          </a:p>
        </p:txBody>
      </p:sp>
    </p:spTree>
    <p:extLst>
      <p:ext uri="{BB962C8B-B14F-4D97-AF65-F5344CB8AC3E}">
        <p14:creationId xmlns:p14="http://schemas.microsoft.com/office/powerpoint/2010/main" val="171122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82FD1-95D8-30A7-16E7-B75A5E291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8FB136-F8AC-5D68-9038-F1214E5E6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96887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lvl="2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914400" lvl="2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600"/>
              <a:t>Funds must be deposited in a separate account, like a state grant, and made available to the school committee without further appropriation. </a:t>
            </a:r>
          </a:p>
          <a:p>
            <a:pPr marL="914400" lvl="2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600"/>
          </a:p>
          <a:p>
            <a:pPr marL="914400" lvl="2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600">
                <a:latin typeface="Arial"/>
                <a:cs typeface="Arial"/>
              </a:rPr>
              <a:t>Funds can be used to support instructional services and any other services that the district is providing to homeless students and their families. </a:t>
            </a:r>
          </a:p>
          <a:p>
            <a:pPr marL="914400" lvl="2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600"/>
          </a:p>
          <a:p>
            <a:pPr marL="914400" lvl="2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Funds will be prepopulated on Schedule 1 of the district's End of Year Financial Report (EOYR) as a DESE Administered State Grant (line 510).</a:t>
            </a:r>
          </a:p>
          <a:p>
            <a:pPr marL="914400" lvl="2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2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Expenditures should be reported in Schedules 3 and 20 under Other DESE Administered State Grants in the appropriate function code(s).</a:t>
            </a:r>
            <a:endParaRPr lang="en-US" sz="26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4AFA6B-75DF-2AC2-C078-509F681C5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STATE SUPPLEMENTAL FUNDING SUPPORT</a:t>
            </a:r>
          </a:p>
        </p:txBody>
      </p:sp>
    </p:spTree>
    <p:extLst>
      <p:ext uri="{BB962C8B-B14F-4D97-AF65-F5344CB8AC3E}">
        <p14:creationId xmlns:p14="http://schemas.microsoft.com/office/powerpoint/2010/main" val="3741441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F0D6C5-40D4-4561-9FA4-D8853BD56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7885" y="1695098"/>
            <a:ext cx="8948057" cy="447710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/>
              <a:t>Placed in an eligible emergency expansion shelter site or temporary respite center in your community </a:t>
            </a:r>
            <a:r>
              <a:rPr lang="en-US" sz="3200" b="1"/>
              <a:t>and </a:t>
            </a:r>
            <a:r>
              <a:rPr lang="en-US" sz="3200"/>
              <a:t>enrolled in your district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2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/>
              <a:t>Including students:</a:t>
            </a:r>
          </a:p>
          <a:p>
            <a:pPr lvl="1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/>
              <a:t>who have since moved to another shelter placement, and who continue to be enrolled in your district</a:t>
            </a:r>
          </a:p>
          <a:p>
            <a:pPr lvl="1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/>
              <a:t>who have moved to a consolidated emergency expansion shelter site and who enroll locally in your district</a:t>
            </a:r>
          </a:p>
          <a:p>
            <a:pPr lvl="1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/>
              <a:t>who have since secured permanent housing </a:t>
            </a:r>
            <a:r>
              <a:rPr lang="en-US" sz="2300"/>
              <a:t>(they are eligible under MKV to return to their SOO through the end of the school year)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3200">
              <a:latin typeface="Calibri"/>
              <a:cs typeface="Calibri"/>
            </a:endParaRPr>
          </a:p>
          <a:p>
            <a:pPr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3200">
              <a:latin typeface="Calibri"/>
              <a:cs typeface="Calibri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B28454-D741-496C-A8E1-A4EF0B3F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ELIGIBLE STUDENTS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50A19C-717A-E522-B9F6-CE96A5520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17" y="294695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21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F0D6C5-40D4-4561-9FA4-D8853BD56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7925" y="1967241"/>
            <a:ext cx="9744075" cy="405255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/>
              <a:t>Students experiencing homelessness who are </a:t>
            </a:r>
            <a:r>
              <a:rPr lang="en-US" sz="3200" b="1"/>
              <a:t>not eligible for these reimbursements</a:t>
            </a:r>
            <a:r>
              <a:rPr lang="en-US" sz="3200"/>
              <a:t> include students who are: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/>
              <a:t>Doubled up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/>
              <a:t>Placed in a traditional shelter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/>
              <a:t>Unsheltered (cars, parks, campgrounds, abandoned buildings, and substandard/inadequate housing)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/>
              <a:t>Hotels/motels (</a:t>
            </a:r>
            <a:r>
              <a:rPr lang="en-US" sz="3200" i="1"/>
              <a:t>that are not part of the state shelter system</a:t>
            </a:r>
            <a:r>
              <a:rPr lang="en-US" sz="3200"/>
              <a:t>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32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b="1" i="1"/>
              <a:t>*Do not check the “Emergency Shelter Expansion” check box for these students.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3200">
              <a:latin typeface="Calibri"/>
              <a:cs typeface="Calibri"/>
            </a:endParaRPr>
          </a:p>
          <a:p>
            <a:pPr lvl="1" indent="-4572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800">
              <a:latin typeface="Calibri"/>
              <a:cs typeface="Calibri"/>
            </a:endParaRPr>
          </a:p>
          <a:p>
            <a:pPr indent="-4572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3200">
              <a:latin typeface="Calibri"/>
              <a:cs typeface="Calibri"/>
            </a:endParaRPr>
          </a:p>
          <a:p>
            <a:pPr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3200">
              <a:latin typeface="Calibri"/>
              <a:cs typeface="Calibri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B28454-D741-496C-A8E1-A4EF0B3F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NON-ELIGIBLE STUDENTS</a:t>
            </a:r>
          </a:p>
        </p:txBody>
      </p:sp>
      <p:pic>
        <p:nvPicPr>
          <p:cNvPr id="2050" name="Picture 2" descr="Round Cross Mark Symbol with Transparent Background 17178222 PNG">
            <a:extLst>
              <a:ext uri="{FF2B5EF4-FFF2-40B4-BE49-F238E27FC236}">
                <a16:creationId xmlns:a16="http://schemas.microsoft.com/office/drawing/2014/main" id="{3FEE5187-90FA-9B37-CE0F-9878E2311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1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818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F0D6C5-40D4-4561-9FA4-D8853BD56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972"/>
            <a:ext cx="10515600" cy="487090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b="1" dirty="0"/>
              <a:t>By December 6, for eligible students</a:t>
            </a:r>
            <a:r>
              <a:rPr lang="en-US" sz="3200" dirty="0"/>
              <a:t>:</a:t>
            </a:r>
          </a:p>
          <a:p>
            <a:pPr marL="971550" lvl="1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In your </a:t>
            </a:r>
            <a:r>
              <a:rPr lang="en-US" sz="2800" b="1" dirty="0"/>
              <a:t>student information management system (SIS) </a:t>
            </a:r>
            <a:r>
              <a:rPr lang="en-US" sz="2800" dirty="0"/>
              <a:t>flag eligible students as homeless, and indicate their current dwelling arrangement</a:t>
            </a:r>
          </a:p>
          <a:p>
            <a:pPr marL="971550" lvl="1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Once SIF has run, all students flagged as homeless will appear in DESE’s Homeless and Foster Care Application on the </a:t>
            </a:r>
            <a:r>
              <a:rPr lang="en-US" sz="2800" dirty="0">
                <a:hlinkClick r:id="rId2"/>
              </a:rPr>
              <a:t>Security Portal</a:t>
            </a:r>
            <a:endParaRPr lang="en-US" sz="2800" dirty="0"/>
          </a:p>
          <a:p>
            <a:pPr marL="971550" lvl="1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In the </a:t>
            </a:r>
            <a:r>
              <a:rPr lang="en-US" sz="2800" b="1" dirty="0"/>
              <a:t>Homeless and Foster Care Application</a:t>
            </a:r>
            <a:r>
              <a:rPr lang="en-US" sz="2800" dirty="0"/>
              <a:t>, check the “Emergency Shelter Expansion” checkbox</a:t>
            </a:r>
          </a:p>
          <a:p>
            <a:pPr marL="971550" lvl="1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en-US" sz="2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b="1" dirty="0"/>
              <a:t>On December 9</a:t>
            </a:r>
            <a:r>
              <a:rPr lang="en-US" sz="3200" b="1" baseline="30000" dirty="0"/>
              <a:t>th</a:t>
            </a:r>
            <a:r>
              <a:rPr lang="en-US" sz="3200" b="1" dirty="0"/>
              <a:t>,</a:t>
            </a:r>
            <a:r>
              <a:rPr lang="en-US" sz="3200" dirty="0"/>
              <a:t> DESE will pull days in membership for students with the “Emergency Shelter Expansion” flag from data transmitted through SIF.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This is not a certified data file so we may follow up with you for additional information, as needed.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B28454-D741-496C-A8E1-A4EF0B3FE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19" y="256269"/>
            <a:ext cx="11450781" cy="104285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DECEMBER 2024 DATA COLLECTION PROCESS</a:t>
            </a:r>
          </a:p>
        </p:txBody>
      </p:sp>
    </p:spTree>
    <p:extLst>
      <p:ext uri="{BB962C8B-B14F-4D97-AF65-F5344CB8AC3E}">
        <p14:creationId xmlns:p14="http://schemas.microsoft.com/office/powerpoint/2010/main" val="3400067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39E89B-DAAE-42BC-8434-06950844B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385" y="1869270"/>
            <a:ext cx="10515600" cy="4052559"/>
          </a:xfrm>
        </p:spPr>
        <p:txBody>
          <a:bodyPr>
            <a:normAutofit/>
          </a:bodyPr>
          <a:lstStyle/>
          <a:p>
            <a:endParaRPr lang="en-US" sz="2800" b="0" i="0">
              <a:solidFill>
                <a:srgbClr val="212529"/>
              </a:solidFill>
              <a:effectLst/>
              <a:latin typeface="+mn-lt"/>
            </a:endParaRPr>
          </a:p>
          <a:p>
            <a:pPr marL="0" indent="0" algn="l">
              <a:buNone/>
            </a:pPr>
            <a:r>
              <a:rPr lang="en-US" sz="2800" b="0" i="0">
                <a:solidFill>
                  <a:srgbClr val="212529"/>
                </a:solidFill>
                <a:effectLst/>
              </a:rPr>
              <a:t>You must be assigned the Homeless and Foster Care Student Application by your school district's Directory Administrator. See </a:t>
            </a:r>
            <a:r>
              <a:rPr lang="en-US" sz="2800" b="0" i="0" u="none" strike="noStrike">
                <a:solidFill>
                  <a:srgbClr val="0060C7"/>
                </a:solidFill>
                <a:effectLst/>
                <a:hlinkClick r:id="rId2"/>
              </a:rPr>
              <a:t>Directory Administrator page</a:t>
            </a:r>
            <a:r>
              <a:rPr lang="en-US" sz="2800" b="0" i="0">
                <a:solidFill>
                  <a:srgbClr val="212529"/>
                </a:solidFill>
                <a:effectLst/>
              </a:rPr>
              <a:t> for further information.</a:t>
            </a:r>
          </a:p>
          <a:p>
            <a:pPr marL="0" indent="0" algn="l">
              <a:buNone/>
            </a:pPr>
            <a:endParaRPr lang="en-US" sz="2800" b="0" i="0">
              <a:solidFill>
                <a:srgbClr val="212529"/>
              </a:solidFill>
              <a:effectLst/>
            </a:endParaRPr>
          </a:p>
          <a:p>
            <a:pPr marL="0" indent="0" algn="l">
              <a:buNone/>
            </a:pPr>
            <a:r>
              <a:rPr lang="en-US" sz="2800" b="0" i="0">
                <a:solidFill>
                  <a:srgbClr val="212529"/>
                </a:solidFill>
                <a:effectLst/>
              </a:rPr>
              <a:t>Once you are assigned the role, Homeless and Foster Care Students will appear on your application list.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B28454-D741-496C-A8E1-A4EF0B3FE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385" y="197031"/>
            <a:ext cx="11027229" cy="1042852"/>
          </a:xfrm>
        </p:spPr>
        <p:txBody>
          <a:bodyPr>
            <a:normAutofit fontScale="90000"/>
          </a:bodyPr>
          <a:lstStyle/>
          <a:p>
            <a:r>
              <a:rPr lang="en-US"/>
              <a:t>ACCESSING THE HOMELESS/FOSTER CARE APPLICATION</a:t>
            </a:r>
          </a:p>
        </p:txBody>
      </p:sp>
    </p:spTree>
    <p:extLst>
      <p:ext uri="{BB962C8B-B14F-4D97-AF65-F5344CB8AC3E}">
        <p14:creationId xmlns:p14="http://schemas.microsoft.com/office/powerpoint/2010/main" val="1216130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52e1ca-4780-478c-9e15-43ff0784ab0a">
      <Terms xmlns="http://schemas.microsoft.com/office/infopath/2007/PartnerControls"/>
    </lcf76f155ced4ddcb4097134ff3c332f>
    <TaxCatchAll xmlns="fdcd57df-05e8-4749-9cc8-5afe3dcd00a5" xsi:nil="true"/>
    <SharedWithUsers xmlns="fdcd57df-05e8-4749-9cc8-5afe3dcd00a5">
      <UserInfo>
        <DisplayName>O'Donnell, Robert F (DESE)</DisplayName>
        <AccountId>123</AccountId>
        <AccountType/>
      </UserInfo>
      <UserInfo>
        <DisplayName>Sullivan, John J (DESE)</DisplayName>
        <AccountId>125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C61782F326748B4350C16576B1264" ma:contentTypeVersion="16" ma:contentTypeDescription="Create a new document." ma:contentTypeScope="" ma:versionID="d504e92ee7e8e90a23795344fdc4fc66">
  <xsd:schema xmlns:xsd="http://www.w3.org/2001/XMLSchema" xmlns:xs="http://www.w3.org/2001/XMLSchema" xmlns:p="http://schemas.microsoft.com/office/2006/metadata/properties" xmlns:ns2="5e52e1ca-4780-478c-9e15-43ff0784ab0a" xmlns:ns3="fdcd57df-05e8-4749-9cc8-5afe3dcd00a5" targetNamespace="http://schemas.microsoft.com/office/2006/metadata/properties" ma:root="true" ma:fieldsID="316e794b9c22dd502ded858ba4b1cae2" ns2:_="" ns3:_="">
    <xsd:import namespace="5e52e1ca-4780-478c-9e15-43ff0784ab0a"/>
    <xsd:import namespace="fdcd57df-05e8-4749-9cc8-5afe3dcd0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2e1ca-4780-478c-9e15-43ff0784ab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d57df-05e8-4749-9cc8-5afe3dcd00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79585c6-1993-4430-a732-e7d5034e44b4}" ma:internalName="TaxCatchAll" ma:showField="CatchAllData" ma:web="fdcd57df-05e8-4749-9cc8-5afe3dcd00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72B0F2-237B-4A00-AE7D-696FEAC7A178}">
  <ds:schemaRefs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  <ds:schemaRef ds:uri="5e52e1ca-4780-478c-9e15-43ff0784ab0a"/>
    <ds:schemaRef ds:uri="http://schemas.microsoft.com/office/2006/metadata/properties"/>
    <ds:schemaRef ds:uri="http://purl.org/dc/elements/1.1/"/>
    <ds:schemaRef ds:uri="http://schemas.microsoft.com/office/2006/documentManagement/types"/>
    <ds:schemaRef ds:uri="fdcd57df-05e8-4749-9cc8-5afe3dcd00a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2AEEEC9-50DF-434A-B342-1AC5F365F9FD}">
  <ds:schemaRefs>
    <ds:schemaRef ds:uri="5e52e1ca-4780-478c-9e15-43ff0784ab0a"/>
    <ds:schemaRef ds:uri="fdcd57df-05e8-4749-9cc8-5afe3dcd00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B03D22C-63FE-4833-B929-A02D1D8C826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913</Words>
  <Application>Microsoft Office PowerPoint</Application>
  <PresentationFormat>Widescreen</PresentationFormat>
  <Paragraphs>108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Calibri</vt:lpstr>
      <vt:lpstr>Wingdings</vt:lpstr>
      <vt:lpstr>Office Theme</vt:lpstr>
      <vt:lpstr>EXPANDED HOMELESS SHELTER DATA COLLECTION </vt:lpstr>
      <vt:lpstr>AGENDA</vt:lpstr>
      <vt:lpstr>MASSACHUSETTS SHELTER SYSTEM</vt:lpstr>
      <vt:lpstr>STATE SUPPLEMENTAL FUNDING SUPPORT</vt:lpstr>
      <vt:lpstr>STATE SUPPLEMENTAL FUNDING SUPPORT</vt:lpstr>
      <vt:lpstr>ELIGIBLE STUDENTS</vt:lpstr>
      <vt:lpstr>NON-ELIGIBLE STUDENTS</vt:lpstr>
      <vt:lpstr>DECEMBER 2024 DATA COLLECTION PROCESS</vt:lpstr>
      <vt:lpstr>ACCESSING THE HOMELESS/FOSTER CARE APPLICATION</vt:lpstr>
      <vt:lpstr>HOMELESS/FOSTER CARE APPLICATION</vt:lpstr>
      <vt:lpstr>PowerPoint Presentation</vt:lpstr>
      <vt:lpstr>IMPORTANT REMINDERS</vt:lpstr>
      <vt:lpstr>SCHOOL OF ORIGIN TRANSPORTATION - ACCELERATED REIMBURSEMENT</vt:lpstr>
      <vt:lpstr>SCHOOL OF ORIGIN TRANSPORTATION - ACCELERATED REIMBURSEMENT</vt:lpstr>
      <vt:lpstr>SCHOOL OF ORIGIN TRANSPORTATION – TRADITIONAL REIMBURSEMENT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Fan-Chan, Shirley (DESE)</dc:creator>
  <cp:lastModifiedBy>McKinnon, Kristen A (DESE)</cp:lastModifiedBy>
  <cp:revision>1</cp:revision>
  <dcterms:created xsi:type="dcterms:W3CDTF">2023-09-25T15:29:39Z</dcterms:created>
  <dcterms:modified xsi:type="dcterms:W3CDTF">2024-12-02T14:31:20Z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0x010100089C61782F326748B4350C16576B1264</vt:lpwstr>
  </property>
  <property fmtid="{D5CDD505-2E9C-101B-9397-08002B2CF9AE}" pid="3" name="MediaServiceImageTags">
    <vt:lpwstr/>
  </property>
</Properties>
</file>