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omments/modernComment_114_284909C1.xml" ContentType="application/vnd.ms-powerpoint.comments+xml"/>
  <Override PartName="/ppt/comments/modernComment_112_764D5144.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1" r:id="rId9"/>
    <p:sldId id="262" r:id="rId10"/>
    <p:sldId id="263" r:id="rId11"/>
    <p:sldId id="282" r:id="rId12"/>
    <p:sldId id="264" r:id="rId13"/>
    <p:sldId id="267" r:id="rId14"/>
    <p:sldId id="268" r:id="rId15"/>
    <p:sldId id="276" r:id="rId16"/>
    <p:sldId id="277" r:id="rId17"/>
    <p:sldId id="275" r:id="rId18"/>
    <p:sldId id="269" r:id="rId19"/>
    <p:sldId id="270" r:id="rId20"/>
    <p:sldId id="271" r:id="rId21"/>
    <p:sldId id="274" r:id="rId22"/>
    <p:sldId id="280" r:id="rId23"/>
    <p:sldId id="265"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A16B94F-2857-47E2-B60E-996AF3185510}">
          <p14:sldIdLst>
            <p14:sldId id="256"/>
            <p14:sldId id="257"/>
            <p14:sldId id="258"/>
            <p14:sldId id="259"/>
            <p14:sldId id="261"/>
            <p14:sldId id="262"/>
            <p14:sldId id="263"/>
            <p14:sldId id="282"/>
            <p14:sldId id="264"/>
            <p14:sldId id="267"/>
            <p14:sldId id="268"/>
            <p14:sldId id="276"/>
            <p14:sldId id="277"/>
            <p14:sldId id="275"/>
            <p14:sldId id="269"/>
            <p14:sldId id="270"/>
            <p14:sldId id="271"/>
            <p14:sldId id="274"/>
            <p14:sldId id="280"/>
            <p14:sldId id="265"/>
            <p14:sldId id="28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35AF0D-C88F-DA02-7455-3D6A66FFDC33}" name="Fitzgerald, Patrick G. (DESE)" initials="F(" userId="S::patrick.g.fitzgerald2@mass.gov::53b36a70-9b83-456d-ba86-31a4afdf464c" providerId="AD"/>
  <p188:author id="{9A037535-26A1-89C7-44BD-8F324DEA7ACA}" name="Cross, Kathleen (DESE)" initials="CK" userId="S::kathleen.cross@mass.gov::ca1cc86f-2abe-4b62-b160-f85ea6808276" providerId="AD"/>
  <p188:author id="{22712A3F-1540-D235-82F3-23CB00B92550}" name="Rounds-Bloom, Eleanor (DESE)" initials="RE" userId="S::eleanor.rounds@mass.gov::ae3cae55-aabd-4d2f-9bc9-45b61ff330c5" providerId="AD"/>
  <p188:author id="{504AA7CF-E1C1-AE1F-93EC-E036FC8AF6DC}" name="Rounds-Bloom, Eleanor (DESE)" initials="ER" userId="S::Eleanor.Rounds@mass.gov::ae3cae55-aabd-4d2f-9bc9-45b61ff330c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738670-1562-4186-8130-9D21CF58DB99}" v="1" dt="2025-08-07T20:24:59.5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omments/modernComment_112_764D5144.xml><?xml version="1.0" encoding="utf-8"?>
<p188:cmLst xmlns:a="http://schemas.openxmlformats.org/drawingml/2006/main" xmlns:r="http://schemas.openxmlformats.org/officeDocument/2006/relationships" xmlns:p188="http://schemas.microsoft.com/office/powerpoint/2018/8/main">
  <p188:cm id="{5ABAFC30-D24A-48D2-BFAD-23151DF91408}" authorId="{5935AF0D-C88F-DA02-7455-3D6A66FFDC33}" status="resolved" created="2025-07-28T12:27:07.621" complete="100000">
    <ac:txMkLst xmlns:ac="http://schemas.microsoft.com/office/drawing/2013/main/command">
      <pc:docMk xmlns:pc="http://schemas.microsoft.com/office/powerpoint/2013/main/command"/>
      <pc:sldMk xmlns:pc="http://schemas.microsoft.com/office/powerpoint/2013/main/command" cId="1984778564" sldId="274"/>
      <ac:spMk id="3" creationId="{14AEC285-20D9-1E75-FE4D-23910A4FA680}"/>
      <ac:txMk cp="216">
        <ac:context len="218" hash="3750947038"/>
      </ac:txMk>
    </ac:txMkLst>
    <p188:pos x="8123464" y="3837214"/>
    <p188:replyLst>
      <p188:reply id="{A465194A-5AB3-47BF-8A50-A5DB0CC63AC7}" authorId="{9A037535-26A1-89C7-44BD-8F324DEA7ACA}" created="2025-07-28T13:17:20.607">
        <p188:txBody>
          <a:bodyPr/>
          <a:lstStyle/>
          <a:p>
            <a:r>
              <a:rPr lang="en-US"/>
              <a:t>This is not the case yet.  I had to put budget tags back to the old configuration because LINQ was not able to reconnect the validation for Equitable Services after I moved the tag in time for our release.  If it is fixed later, I think I will be able to implement, but will let you know.</a:t>
            </a:r>
          </a:p>
        </p188:txBody>
      </p188:reply>
    </p188:replyLst>
    <p188:txBody>
      <a:bodyPr/>
      <a:lstStyle/>
      <a:p>
        <a:r>
          <a:rPr lang="en-US"/>
          <a:t>[@Cross, Kathleen (DESE)] please confirm this was or was not done this year. I do not see that it was. </a:t>
        </a:r>
      </a:p>
    </p188:txBody>
  </p188:cm>
</p188:cmLst>
</file>

<file path=ppt/comments/modernComment_114_284909C1.xml><?xml version="1.0" encoding="utf-8"?>
<p188:cmLst xmlns:a="http://schemas.openxmlformats.org/drawingml/2006/main" xmlns:r="http://schemas.openxmlformats.org/officeDocument/2006/relationships" xmlns:p188="http://schemas.microsoft.com/office/powerpoint/2018/8/main">
  <p188:cm id="{63D30F8C-97AA-4DF5-97C4-78D20996FB48}" authorId="{5935AF0D-C88F-DA02-7455-3D6A66FFDC33}" created="2025-07-28T12:08:38.914">
    <ac:txMkLst xmlns:ac="http://schemas.microsoft.com/office/drawing/2013/main/command">
      <pc:docMk xmlns:pc="http://schemas.microsoft.com/office/powerpoint/2013/main/command"/>
      <pc:sldMk xmlns:pc="http://schemas.microsoft.com/office/powerpoint/2013/main/command" cId="675875265" sldId="276"/>
      <ac:spMk id="3" creationId="{90028D3F-021A-20D8-AB20-459DC66D2044}"/>
      <ac:txMk cp="25" len="15">
        <ac:context len="278" hash="756067279"/>
      </ac:txMk>
    </ac:txMkLst>
    <p188:pos x="6368142" y="299357"/>
    <p188:replyLst>
      <p188:reply id="{92B5A1E9-16DD-4A58-BB64-89A46A9CA7A5}" authorId="{22712A3F-1540-D235-82F3-23CB00B92550}" created="2025-07-28T15:10:57.072">
        <p188:txBody>
          <a:bodyPr/>
          <a:lstStyle/>
          <a:p>
            <a:r>
              <a:rPr lang="en-US"/>
              <a:t>Good catch.  I corrected it.</a:t>
            </a:r>
          </a:p>
        </p188:txBody>
      </p188:reply>
    </p188:replyLst>
    <p188:txBody>
      <a:bodyPr/>
      <a:lstStyle/>
      <a:p>
        <a:r>
          <a:rPr lang="en-US"/>
          <a:t>Need to confirm these are posted on by July 30th. </a:t>
        </a:r>
      </a:p>
    </p188:txBody>
    <p188:extLst>
      <p:ext xmlns:p="http://schemas.openxmlformats.org/presentationml/2006/main" uri="{57CB4572-C831-44C2-8A1C-0ADB6CCDFE69}">
        <p223:reactions xmlns:p223="http://schemas.microsoft.com/office/powerpoint/2022/03/main">
          <p223:rxn type="👍">
            <p223:instance time="2025-07-28T15:10:47.963" authorId="{22712A3F-1540-D235-82F3-23CB00B92550}"/>
          </p223:rxn>
        </p223:reactions>
      </p:ext>
    </p188:extLst>
  </p188:cm>
</p188:cmLst>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Lst>
          </p:cNvPr>
          <p:cNvSpPr>
            <a:spLocks noGrp="1"/>
          </p:cNvSpPr>
          <p:nvPr>
            <p:ph type="sldNum" sz="quarter" idx="12"/>
          </p:nvPr>
        </p:nvSpPr>
        <p:spPr/>
        <p:txBody>
          <a:bodyPr/>
          <a:lstStyle/>
          <a:p>
            <a:fld id="{7A1A4BC1-EF8B-4A2F-A8CB-5742723C3984}" type="slidenum">
              <a:rPr lang="en-US" smtClean="0"/>
              <a:t>‹#›</a:t>
            </a:fld>
            <a:endParaRPr lang="en-US"/>
          </a:p>
        </p:txBody>
      </p:sp>
    </p:spTree>
    <p:extLst>
      <p:ext uri="{BB962C8B-B14F-4D97-AF65-F5344CB8AC3E}">
        <p14:creationId xmlns:p14="http://schemas.microsoft.com/office/powerpoint/2010/main" val="3076396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7A1A4BC1-EF8B-4A2F-A8CB-5742723C3984}" type="slidenum">
              <a:rPr lang="en-US" smtClean="0"/>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r>
              <a:rPr lang="en-US"/>
              <a:t>Click icon to add media</a:t>
            </a:r>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2078370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7A1A4BC1-EF8B-4A2F-A8CB-5742723C3984}" type="slidenum">
              <a:rPr lang="en-US" smtClean="0"/>
              <a:t>‹#›</a:t>
            </a:fld>
            <a:endParaRPr lang="en-US"/>
          </a:p>
        </p:txBody>
      </p:sp>
    </p:spTree>
    <p:extLst>
      <p:ext uri="{BB962C8B-B14F-4D97-AF65-F5344CB8AC3E}">
        <p14:creationId xmlns:p14="http://schemas.microsoft.com/office/powerpoint/2010/main" val="88437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lvl1pPr>
              <a:defRPr>
                <a:solidFill>
                  <a:srgbClr val="F3F3F3"/>
                </a:solidFill>
              </a:defRPr>
            </a:lvl1pPr>
          </a:lstStyle>
          <a:p>
            <a:fld id="{7A1A4BC1-EF8B-4A2F-A8CB-5742723C3984}" type="slidenum">
              <a:rPr lang="en-US" smtClean="0"/>
              <a:t>‹#›</a:t>
            </a:fld>
            <a:endParaRPr lang="en-US"/>
          </a:p>
        </p:txBody>
      </p:sp>
    </p:spTree>
    <p:extLst>
      <p:ext uri="{BB962C8B-B14F-4D97-AF65-F5344CB8AC3E}">
        <p14:creationId xmlns:p14="http://schemas.microsoft.com/office/powerpoint/2010/main" val="3271369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7A1A4BC1-EF8B-4A2F-A8CB-5742723C3984}" type="slidenum">
              <a:rPr lang="en-US" smtClean="0"/>
              <a:t>‹#›</a:t>
            </a:fld>
            <a:endParaRPr lang="en-US"/>
          </a:p>
        </p:txBody>
      </p:sp>
    </p:spTree>
    <p:extLst>
      <p:ext uri="{BB962C8B-B14F-4D97-AF65-F5344CB8AC3E}">
        <p14:creationId xmlns:p14="http://schemas.microsoft.com/office/powerpoint/2010/main" val="561873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7A1A4BC1-EF8B-4A2F-A8CB-5742723C3984}" type="slidenum">
              <a:rPr lang="en-US" smtClean="0"/>
              <a:t>‹#›</a:t>
            </a:fld>
            <a:endParaRPr lang="en-US"/>
          </a:p>
        </p:txBody>
      </p:sp>
    </p:spTree>
    <p:extLst>
      <p:ext uri="{BB962C8B-B14F-4D97-AF65-F5344CB8AC3E}">
        <p14:creationId xmlns:p14="http://schemas.microsoft.com/office/powerpoint/2010/main" val="389736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hart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7A1A4BC1-EF8B-4A2F-A8CB-5742723C3984}"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r>
              <a:rPr lang="en-US"/>
              <a:t>Click icon to add chart</a:t>
            </a:r>
          </a:p>
        </p:txBody>
      </p:sp>
    </p:spTree>
    <p:extLst>
      <p:ext uri="{BB962C8B-B14F-4D97-AF65-F5344CB8AC3E}">
        <p14:creationId xmlns:p14="http://schemas.microsoft.com/office/powerpoint/2010/main" val="964678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7A1A4BC1-EF8B-4A2F-A8CB-5742723C3984}" type="slidenum">
              <a:rPr lang="en-US" smtClean="0"/>
              <a:t>‹#›</a:t>
            </a:fld>
            <a:endParaRPr lang="en-US"/>
          </a:p>
        </p:txBody>
      </p:sp>
    </p:spTree>
    <p:extLst>
      <p:ext uri="{BB962C8B-B14F-4D97-AF65-F5344CB8AC3E}">
        <p14:creationId xmlns:p14="http://schemas.microsoft.com/office/powerpoint/2010/main" val="1103560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7A1A4BC1-EF8B-4A2F-A8CB-5742723C3984}" type="slidenum">
              <a:rPr lang="en-US" smtClean="0"/>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r>
              <a:rPr lang="en-US"/>
              <a:t>Click icon to add chart</a:t>
            </a:r>
          </a:p>
        </p:txBody>
      </p:sp>
    </p:spTree>
    <p:extLst>
      <p:ext uri="{BB962C8B-B14F-4D97-AF65-F5344CB8AC3E}">
        <p14:creationId xmlns:p14="http://schemas.microsoft.com/office/powerpoint/2010/main" val="1196201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7A1A4BC1-EF8B-4A2F-A8CB-5742723C3984}" type="slidenum">
              <a:rPr lang="en-US" smtClean="0"/>
              <a:t>‹#›</a:t>
            </a:fld>
            <a:endParaRPr lang="en-US"/>
          </a:p>
        </p:txBody>
      </p:sp>
    </p:spTree>
    <p:extLst>
      <p:ext uri="{BB962C8B-B14F-4D97-AF65-F5344CB8AC3E}">
        <p14:creationId xmlns:p14="http://schemas.microsoft.com/office/powerpoint/2010/main" val="225535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7A1A4BC1-EF8B-4A2F-A8CB-5742723C3984}" type="slidenum">
              <a:rPr lang="en-US" smtClean="0"/>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r>
              <a:rPr lang="en-US"/>
              <a:t>Click icon to add chart</a:t>
            </a:r>
          </a:p>
        </p:txBody>
      </p:sp>
    </p:spTree>
    <p:extLst>
      <p:ext uri="{BB962C8B-B14F-4D97-AF65-F5344CB8AC3E}">
        <p14:creationId xmlns:p14="http://schemas.microsoft.com/office/powerpoint/2010/main" val="259148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7A1A4BC1-EF8B-4A2F-A8CB-5742723C3984}" type="slidenum">
              <a:rPr lang="en-US" smtClean="0"/>
              <a:t>‹#›</a:t>
            </a:fld>
            <a:endParaRPr lang="en-US"/>
          </a:p>
        </p:txBody>
      </p:sp>
    </p:spTree>
    <p:extLst>
      <p:ext uri="{BB962C8B-B14F-4D97-AF65-F5344CB8AC3E}">
        <p14:creationId xmlns:p14="http://schemas.microsoft.com/office/powerpoint/2010/main" val="233236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7A1A4BC1-EF8B-4A2F-A8CB-5742723C3984}" type="slidenum">
              <a:rPr lang="en-US" smtClean="0"/>
              <a:t>‹#›</a:t>
            </a:fld>
            <a:endParaRPr lang="en-US"/>
          </a:p>
        </p:txBody>
      </p:sp>
    </p:spTree>
    <p:extLst>
      <p:ext uri="{BB962C8B-B14F-4D97-AF65-F5344CB8AC3E}">
        <p14:creationId xmlns:p14="http://schemas.microsoft.com/office/powerpoint/2010/main" val="34020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lvl1pPr>
              <a:defRPr>
                <a:solidFill>
                  <a:schemeClr val="bg1"/>
                </a:solidFill>
              </a:defRPr>
            </a:lvl1pPr>
          </a:lstStyle>
          <a:p>
            <a:fld id="{7A1A4BC1-EF8B-4A2F-A8CB-5742723C3984}" type="slidenum">
              <a:rPr lang="en-US" smtClean="0"/>
              <a:t>‹#›</a:t>
            </a:fld>
            <a:endParaRPr lang="en-US"/>
          </a:p>
        </p:txBody>
      </p:sp>
    </p:spTree>
    <p:extLst>
      <p:ext uri="{BB962C8B-B14F-4D97-AF65-F5344CB8AC3E}">
        <p14:creationId xmlns:p14="http://schemas.microsoft.com/office/powerpoint/2010/main" val="2884542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Lst>
          </p:cNvPr>
          <p:cNvSpPr>
            <a:spLocks noGrp="1"/>
          </p:cNvSpPr>
          <p:nvPr>
            <p:ph type="sldNum" sz="quarter" idx="12"/>
          </p:nvPr>
        </p:nvSpPr>
        <p:spPr/>
        <p:txBody>
          <a:bodyPr/>
          <a:lstStyle/>
          <a:p>
            <a:fld id="{7A1A4BC1-EF8B-4A2F-A8CB-5742723C3984}" type="slidenum">
              <a:rPr lang="en-US" smtClean="0"/>
              <a:t>‹#›</a:t>
            </a:fld>
            <a:endParaRPr lang="en-US"/>
          </a:p>
        </p:txBody>
      </p:sp>
    </p:spTree>
    <p:extLst>
      <p:ext uri="{BB962C8B-B14F-4D97-AF65-F5344CB8AC3E}">
        <p14:creationId xmlns:p14="http://schemas.microsoft.com/office/powerpoint/2010/main" val="1980330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Lst>
          </p:cNvPr>
          <p:cNvSpPr>
            <a:spLocks noGrp="1"/>
          </p:cNvSpPr>
          <p:nvPr>
            <p:ph type="sldNum" sz="quarter" idx="12"/>
          </p:nvPr>
        </p:nvSpPr>
        <p:spPr/>
        <p:txBody>
          <a:bodyPr/>
          <a:lstStyle/>
          <a:p>
            <a:fld id="{7A1A4BC1-EF8B-4A2F-A8CB-5742723C3984}" type="slidenum">
              <a:rPr lang="en-US" smtClean="0"/>
              <a:t>‹#›</a:t>
            </a:fld>
            <a:endParaRPr lang="en-US"/>
          </a:p>
        </p:txBody>
      </p:sp>
    </p:spTree>
    <p:extLst>
      <p:ext uri="{BB962C8B-B14F-4D97-AF65-F5344CB8AC3E}">
        <p14:creationId xmlns:p14="http://schemas.microsoft.com/office/powerpoint/2010/main" val="2568964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6" name="Picture 5" descr="Shape&#10;&#10;AI-generated content may be incorrect.">
            <a:extLst>
              <a:ext uri="{FF2B5EF4-FFF2-40B4-BE49-F238E27FC236}">
                <a16:creationId xmlns:a16="http://schemas.microsoft.com/office/drawing/2014/main" id="{A6104FB5-1528-7DE1-824E-7AD7C56D3D94}"/>
              </a:ext>
            </a:extLst>
          </p:cNvPr>
          <p:cNvPicPr>
            <a:picLocks noChangeAspect="1"/>
          </p:cNvPicPr>
          <p:nvPr/>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7A1A4BC1-EF8B-4A2F-A8CB-5742723C3984}" type="slidenum">
              <a:rPr lang="en-US" smtClean="0"/>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r>
              <a:rPr lang="en-US"/>
              <a:t>Click icon to add picture</a:t>
            </a:r>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996010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7A1A4BC1-EF8B-4A2F-A8CB-5742723C3984}" type="slidenum">
              <a:rPr lang="en-US" smtClean="0"/>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r>
              <a:rPr lang="en-US"/>
              <a:t>Click icon to add picture</a:t>
            </a:r>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1804484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7A1A4BC1-EF8B-4A2F-A8CB-5742723C3984}" type="slidenum">
              <a:rPr lang="en-US" smtClean="0"/>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r>
              <a:rPr lang="en-US"/>
              <a:t>Click icon to add media</a:t>
            </a:r>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4226237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shape&#10;&#10;AI-generated content may be incorrect.">
            <a:extLst>
              <a:ext uri="{FF2B5EF4-FFF2-40B4-BE49-F238E27FC236}">
                <a16:creationId xmlns:a16="http://schemas.microsoft.com/office/drawing/2014/main" id="{51D4DCB4-D71E-80F2-CD14-980FA57C2A14}"/>
              </a:ext>
            </a:extLst>
          </p:cNvPr>
          <p:cNvPicPr>
            <a:picLocks noChangeAspect="1"/>
          </p:cNvPicPr>
          <p:nvPr/>
        </p:nvPicPr>
        <p:blipFill>
          <a:blip r:embed="rId21"/>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7A1A4BC1-EF8B-4A2F-A8CB-5742723C3984}" type="slidenum">
              <a:rPr lang="en-US" smtClean="0"/>
              <a:t>‹#›</a:t>
            </a:fld>
            <a:endParaRPr lang="en-US"/>
          </a:p>
        </p:txBody>
      </p:sp>
    </p:spTree>
    <p:extLst>
      <p:ext uri="{BB962C8B-B14F-4D97-AF65-F5344CB8AC3E}">
        <p14:creationId xmlns:p14="http://schemas.microsoft.com/office/powerpoint/2010/main" val="978876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doe.mass.edu/grants" TargetMode="External"/><Relationship Id="rId2" Type="http://schemas.microsoft.com/office/2018/10/relationships/comments" Target="../comments/modernComment_114_284909C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doe.mass.edu/federalgrants/resources/grant-assurances.docx"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doe.mass.edu/specialeducation/policy/dese/advisories/conditions/"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microsoft.com/office/2018/10/relationships/comments" Target="../comments/modernComment_112_764D514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hyperlink" Target="https://mass.egrantsmanagement.com/"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www.doe.mass.edu/federalgrants/idea/guidance.html" TargetMode="External"/><Relationship Id="rId3" Type="http://schemas.openxmlformats.org/officeDocument/2006/relationships/hyperlink" Target="https://www.doe.mass.edu/federalgrants/idea/resources/qrg-262.docx" TargetMode="External"/><Relationship Id="rId7" Type="http://schemas.openxmlformats.org/officeDocument/2006/relationships/hyperlink" Target="https://www.doe.mass.edu/specialeducation/reporting/sig-dispro/cceis-qrg.pdf" TargetMode="External"/><Relationship Id="rId2" Type="http://schemas.openxmlformats.org/officeDocument/2006/relationships/hyperlink" Target="https://www.doe.mass.edu/federalgrants/idea/resources/qrg-240.docx" TargetMode="External"/><Relationship Id="rId1" Type="http://schemas.openxmlformats.org/officeDocument/2006/relationships/slideLayout" Target="../slideLayouts/slideLayout3.xml"/><Relationship Id="rId6" Type="http://schemas.openxmlformats.org/officeDocument/2006/relationships/hyperlink" Target="https://www.doe.mass.edu/federalgrants/idea/resources/allowablecosts.docx" TargetMode="External"/><Relationship Id="rId5" Type="http://schemas.openxmlformats.org/officeDocument/2006/relationships/hyperlink" Target="https://www.doe.mass.edu/federalgrants/idea/resources/qrg-equitable-services.docx" TargetMode="External"/><Relationship Id="rId4" Type="http://schemas.openxmlformats.org/officeDocument/2006/relationships/hyperlink" Target="https://www.doe.mass.edu/federalgrants/idea/resources/qrg-proportionate-share.doc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federalgrantprograms@mass.gov" TargetMode="External"/><Relationship Id="rId2" Type="http://schemas.openxmlformats.org/officeDocument/2006/relationships/hyperlink" Target="https://www.doe.mass.edu/federalgrants/liaisons.xlsx"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federalgrantprograms@mass.gov"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specialeducation@mass.gov" TargetMode="External"/><Relationship Id="rId2" Type="http://schemas.openxmlformats.org/officeDocument/2006/relationships/hyperlink" Target="mailto:edgrants@mass.gov"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s://urldefense.com/v3/__https:/mass.us14.list-manage.com/track/click?u=d8f37d1a90dacd97f207f0b4a&amp;id=503f761c8d&amp;e=1149a29808__;!!CPANwP4y!RftFpBbzG8nff0CvRm10oqOmb4TVddhE8msTpewj0BoJqg_-sKCbxT2dIqjCORkTd81PBrPR0j75NKbVxUWM55CXziy-Z_lkxZuZEw$" TargetMode="External"/><Relationship Id="rId3" Type="http://schemas.openxmlformats.org/officeDocument/2006/relationships/hyperlink" Target="https://urldefense.com/v3/__https:/mass.us14.list-manage.com/track/click?u=d8f37d1a90dacd97f207f0b4a&amp;id=72e6421674&amp;e=1149a29808__;!!CPANwP4y!RftFpBbzG8nff0CvRm10oqOmb4TVddhE8msTpewj0BoJqg_-sKCbxT2dIqjCORkTd81PBrPR0j75NKbVxUWM55CXziy-Z_lYKF3Dag$" TargetMode="External"/><Relationship Id="rId7" Type="http://schemas.openxmlformats.org/officeDocument/2006/relationships/hyperlink" Target="https://urldefense.com/v3/__https:/mass.us14.list-manage.com/track/click?u=d8f37d1a90dacd97f207f0b4a&amp;id=46abbab1cc&amp;e=1149a29808__;!!CPANwP4y!RftFpBbzG8nff0CvRm10oqOmb4TVddhE8msTpewj0BoJqg_-sKCbxT2dIqjCORkTd81PBrPR0j75NKbVxUWM55CXziy-Z_khpyiQiA$" TargetMode="External"/><Relationship Id="rId2" Type="http://schemas.openxmlformats.org/officeDocument/2006/relationships/hyperlink" Target="https://urldefense.com/v3/__https:/mass.us14.list-manage.com/track/click?u=d8f37d1a90dacd97f207f0b4a&amp;id=9a22d486ae&amp;e=1149a29808__;!!CPANwP4y!RftFpBbzG8nff0CvRm10oqOmb4TVddhE8msTpewj0BoJqg_-sKCbxT2dIqjCORkTd81PBrPR0j75NKbVxUWM55CXziy-Z_kr9WDGsw$" TargetMode="External"/><Relationship Id="rId1" Type="http://schemas.openxmlformats.org/officeDocument/2006/relationships/slideLayout" Target="../slideLayouts/slideLayout3.xml"/><Relationship Id="rId6" Type="http://schemas.openxmlformats.org/officeDocument/2006/relationships/hyperlink" Target="https://urldefense.com/v3/__https:/mass.us14.list-manage.com/track/click?u=d8f37d1a90dacd97f207f0b4a&amp;id=07cd58a64e&amp;e=1149a29808__;!!CPANwP4y!RftFpBbzG8nff0CvRm10oqOmb4TVddhE8msTpewj0BoJqg_-sKCbxT2dIqjCORkTd81PBrPR0j75NKbVxUWM55CXziy-Z_nor7DJpg$" TargetMode="External"/><Relationship Id="rId5" Type="http://schemas.openxmlformats.org/officeDocument/2006/relationships/hyperlink" Target="https://urldefense.com/v3/__https:/mass.us14.list-manage.com/track/click?u=d8f37d1a90dacd97f207f0b4a&amp;id=39e88a5c13&amp;e=1149a29808__;!!CPANwP4y!RftFpBbzG8nff0CvRm10oqOmb4TVddhE8msTpewj0BoJqg_-sKCbxT2dIqjCORkTd81PBrPR0j75NKbVxUWM55CXziy-Z_mc_FItOA$" TargetMode="External"/><Relationship Id="rId4" Type="http://schemas.openxmlformats.org/officeDocument/2006/relationships/hyperlink" Target="https://urldefense.com/v3/__https:/mass.us14.list-manage.com/track/click?u=d8f37d1a90dacd97f207f0b4a&amp;id=d87f267186&amp;e=1149a29808__;!!CPANwP4y!RftFpBbzG8nff0CvRm10oqOmb4TVddhE8msTpewj0BoJqg_-sKCbxT2dIqjCORkTd81PBrPR0j75NKbVxUWM55CXziy-Z_nonbFO8w$" TargetMode="External"/><Relationship Id="rId9" Type="http://schemas.openxmlformats.org/officeDocument/2006/relationships/hyperlink" Target="https://urldefense.com/v3/__https:/mass.us14.list-manage.com/track/click?u=d8f37d1a90dacd97f207f0b4a&amp;id=0ccf8e08f0&amp;e=1149a29808__;!!CPANwP4y!RftFpBbzG8nff0CvRm10oqOmb4TVddhE8msTpewj0BoJqg_-sKCbxT2dIqjCORkTd81PBrPR0j75NKbVxUWM55CXziy-Z_mvm2bL3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38A19-E55B-535F-D694-FD295931C4A1}"/>
              </a:ext>
            </a:extLst>
          </p:cNvPr>
          <p:cNvSpPr>
            <a:spLocks noGrp="1"/>
          </p:cNvSpPr>
          <p:nvPr>
            <p:ph type="ctrTitle"/>
          </p:nvPr>
        </p:nvSpPr>
        <p:spPr/>
        <p:txBody>
          <a:bodyPr>
            <a:normAutofit fontScale="90000"/>
          </a:bodyPr>
          <a:lstStyle/>
          <a:p>
            <a:r>
              <a:rPr lang="en-US"/>
              <a:t>FY26 0240/0262 IDEA Application Webinar	</a:t>
            </a:r>
          </a:p>
        </p:txBody>
      </p:sp>
      <p:sp>
        <p:nvSpPr>
          <p:cNvPr id="3" name="Subtitle 2">
            <a:extLst>
              <a:ext uri="{FF2B5EF4-FFF2-40B4-BE49-F238E27FC236}">
                <a16:creationId xmlns:a16="http://schemas.microsoft.com/office/drawing/2014/main" id="{733E3C3F-7EBC-EE6B-2B5C-76594BA16ED4}"/>
              </a:ext>
            </a:extLst>
          </p:cNvPr>
          <p:cNvSpPr>
            <a:spLocks noGrp="1"/>
          </p:cNvSpPr>
          <p:nvPr>
            <p:ph type="subTitle" idx="1"/>
          </p:nvPr>
        </p:nvSpPr>
        <p:spPr/>
        <p:txBody>
          <a:bodyPr/>
          <a:lstStyle/>
          <a:p>
            <a:r>
              <a:rPr lang="en-US"/>
              <a:t>July 30, 2025</a:t>
            </a:r>
          </a:p>
        </p:txBody>
      </p:sp>
    </p:spTree>
    <p:extLst>
      <p:ext uri="{BB962C8B-B14F-4D97-AF65-F5344CB8AC3E}">
        <p14:creationId xmlns:p14="http://schemas.microsoft.com/office/powerpoint/2010/main" val="3028240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73C0E-F24A-A028-14BB-0F488C76D08E}"/>
              </a:ext>
            </a:extLst>
          </p:cNvPr>
          <p:cNvSpPr>
            <a:spLocks noGrp="1"/>
          </p:cNvSpPr>
          <p:nvPr>
            <p:ph type="title"/>
          </p:nvPr>
        </p:nvSpPr>
        <p:spPr/>
        <p:txBody>
          <a:bodyPr/>
          <a:lstStyle/>
          <a:p>
            <a:r>
              <a:rPr lang="en-US"/>
              <a:t>GEM$ Reminders: Chart of Accounts</a:t>
            </a:r>
          </a:p>
        </p:txBody>
      </p:sp>
      <p:sp>
        <p:nvSpPr>
          <p:cNvPr id="3" name="Content Placeholder 2">
            <a:extLst>
              <a:ext uri="{FF2B5EF4-FFF2-40B4-BE49-F238E27FC236}">
                <a16:creationId xmlns:a16="http://schemas.microsoft.com/office/drawing/2014/main" id="{21C9C81E-6F01-060C-E507-5865FC6E9463}"/>
              </a:ext>
            </a:extLst>
          </p:cNvPr>
          <p:cNvSpPr>
            <a:spLocks noGrp="1"/>
          </p:cNvSpPr>
          <p:nvPr>
            <p:ph idx="1"/>
          </p:nvPr>
        </p:nvSpPr>
        <p:spPr/>
        <p:txBody>
          <a:bodyPr numCol="2"/>
          <a:lstStyle/>
          <a:p>
            <a:r>
              <a:rPr lang="en-US"/>
              <a:t>GEM$ includes dropdown menus for object codes and function codes (organized by function categories).</a:t>
            </a:r>
          </a:p>
          <a:p>
            <a:r>
              <a:rPr lang="en-US"/>
              <a:t>These are designed to align with your </a:t>
            </a:r>
            <a:r>
              <a:rPr lang="en-US">
                <a:solidFill>
                  <a:schemeClr val="accent1"/>
                </a:solidFill>
              </a:rPr>
              <a:t>local</a:t>
            </a:r>
            <a:r>
              <a:rPr lang="en-US"/>
              <a:t> accounting systems to streamline grant budgeting and facility EOYR reporting.</a:t>
            </a:r>
          </a:p>
        </p:txBody>
      </p:sp>
      <p:pic>
        <p:nvPicPr>
          <p:cNvPr id="4" name="Picture 7" descr="description of object codes and function categories">
            <a:extLst>
              <a:ext uri="{FF2B5EF4-FFF2-40B4-BE49-F238E27FC236}">
                <a16:creationId xmlns:a16="http://schemas.microsoft.com/office/drawing/2014/main" id="{55B047E7-0AB4-5AE4-FEB6-762F1B2514CE}"/>
              </a:ext>
            </a:extLst>
          </p:cNvPr>
          <p:cNvPicPr>
            <a:picLocks noChangeAspect="1"/>
          </p:cNvPicPr>
          <p:nvPr/>
        </p:nvPicPr>
        <p:blipFill>
          <a:blip r:embed="rId2"/>
          <a:stretch>
            <a:fillRect/>
          </a:stretch>
        </p:blipFill>
        <p:spPr>
          <a:xfrm>
            <a:off x="6112682" y="1709491"/>
            <a:ext cx="5757188" cy="3352366"/>
          </a:xfrm>
          <a:prstGeom prst="rect">
            <a:avLst/>
          </a:prstGeom>
        </p:spPr>
      </p:pic>
      <p:sp>
        <p:nvSpPr>
          <p:cNvPr id="5" name="Arrow: Right 4">
            <a:extLst>
              <a:ext uri="{FF2B5EF4-FFF2-40B4-BE49-F238E27FC236}">
                <a16:creationId xmlns:a16="http://schemas.microsoft.com/office/drawing/2014/main" id="{BED916AC-3AC4-7615-E10D-BE3EAF2DA765}"/>
              </a:ext>
            </a:extLst>
          </p:cNvPr>
          <p:cNvSpPr/>
          <p:nvPr/>
        </p:nvSpPr>
        <p:spPr>
          <a:xfrm>
            <a:off x="8164286" y="2873829"/>
            <a:ext cx="979714" cy="55517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6072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B59CF-9BA3-D9AE-75B4-CBCA6DD2A861}"/>
              </a:ext>
            </a:extLst>
          </p:cNvPr>
          <p:cNvSpPr>
            <a:spLocks noGrp="1"/>
          </p:cNvSpPr>
          <p:nvPr>
            <p:ph type="title"/>
          </p:nvPr>
        </p:nvSpPr>
        <p:spPr/>
        <p:txBody>
          <a:bodyPr/>
          <a:lstStyle/>
          <a:p>
            <a:r>
              <a:rPr lang="en-US"/>
              <a:t>GEM$ Reminders: Resources</a:t>
            </a:r>
          </a:p>
        </p:txBody>
      </p:sp>
      <p:pic>
        <p:nvPicPr>
          <p:cNvPr id="4" name="Picture 6" descr="DESE recourses on GEM$">
            <a:extLst>
              <a:ext uri="{FF2B5EF4-FFF2-40B4-BE49-F238E27FC236}">
                <a16:creationId xmlns:a16="http://schemas.microsoft.com/office/drawing/2014/main" id="{BF4A9016-EF7F-64F4-8AF2-D9A73656843D}"/>
              </a:ext>
            </a:extLst>
          </p:cNvPr>
          <p:cNvPicPr>
            <a:picLocks noGrp="1" noChangeAspect="1"/>
          </p:cNvPicPr>
          <p:nvPr>
            <p:ph idx="1"/>
          </p:nvPr>
        </p:nvPicPr>
        <p:blipFill>
          <a:blip r:embed="rId2"/>
          <a:stretch>
            <a:fillRect/>
          </a:stretch>
        </p:blipFill>
        <p:spPr>
          <a:xfrm>
            <a:off x="2187595" y="1590675"/>
            <a:ext cx="7861260" cy="4414838"/>
          </a:xfrm>
          <a:prstGeom prst="rect">
            <a:avLst/>
          </a:prstGeom>
        </p:spPr>
      </p:pic>
    </p:spTree>
    <p:extLst>
      <p:ext uri="{BB962C8B-B14F-4D97-AF65-F5344CB8AC3E}">
        <p14:creationId xmlns:p14="http://schemas.microsoft.com/office/powerpoint/2010/main" val="785001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AC4F8-A63A-436B-E575-940823781FFD}"/>
              </a:ext>
            </a:extLst>
          </p:cNvPr>
          <p:cNvSpPr>
            <a:spLocks noGrp="1"/>
          </p:cNvSpPr>
          <p:nvPr>
            <p:ph type="title"/>
          </p:nvPr>
        </p:nvSpPr>
        <p:spPr/>
        <p:txBody>
          <a:bodyPr>
            <a:normAutofit fontScale="90000"/>
          </a:bodyPr>
          <a:lstStyle/>
          <a:p>
            <a:r>
              <a:rPr lang="en-US">
                <a:latin typeface="Arial"/>
                <a:cs typeface="Arial"/>
              </a:rPr>
              <a:t>Request For Proposal (RFP) and Due Date</a:t>
            </a:r>
          </a:p>
        </p:txBody>
      </p:sp>
      <p:sp>
        <p:nvSpPr>
          <p:cNvPr id="3" name="Content Placeholder 2">
            <a:extLst>
              <a:ext uri="{FF2B5EF4-FFF2-40B4-BE49-F238E27FC236}">
                <a16:creationId xmlns:a16="http://schemas.microsoft.com/office/drawing/2014/main" id="{90028D3F-021A-20D8-AB20-459DC66D2044}"/>
              </a:ext>
            </a:extLst>
          </p:cNvPr>
          <p:cNvSpPr>
            <a:spLocks noGrp="1"/>
          </p:cNvSpPr>
          <p:nvPr>
            <p:ph idx="1"/>
          </p:nvPr>
        </p:nvSpPr>
        <p:spPr/>
        <p:txBody>
          <a:bodyPr vert="horz" lIns="91440" tIns="45720" rIns="91440" bIns="45720" rtlCol="0" anchor="t">
            <a:normAutofit/>
          </a:bodyPr>
          <a:lstStyle/>
          <a:p>
            <a:pPr marL="0" indent="0" algn="ctr">
              <a:buNone/>
            </a:pPr>
            <a:r>
              <a:rPr lang="en-US" dirty="0">
                <a:latin typeface="Arial"/>
                <a:cs typeface="Arial"/>
              </a:rPr>
              <a:t>The RFPs and allocations will be posted under each fund code for FY26 at </a:t>
            </a:r>
            <a:r>
              <a:rPr lang="en-US" dirty="0">
                <a:latin typeface="Arial"/>
                <a:cs typeface="Arial"/>
                <a:hlinkClick r:id="rId3"/>
              </a:rPr>
              <a:t>www.doe.mass.edu/grants</a:t>
            </a:r>
            <a:endParaRPr lang="en-US">
              <a:latin typeface="Arial"/>
              <a:cs typeface="Arial"/>
            </a:endParaRPr>
          </a:p>
          <a:p>
            <a:pPr marL="0" indent="0" algn="ctr">
              <a:buNone/>
            </a:pPr>
            <a:endParaRPr lang="en-US" dirty="0"/>
          </a:p>
          <a:p>
            <a:pPr algn="ctr">
              <a:buNone/>
            </a:pPr>
            <a:r>
              <a:rPr lang="en-US">
                <a:latin typeface="Arial"/>
                <a:cs typeface="Arial"/>
              </a:rPr>
              <a:t>Districts will be notified when allocations are released and when the application is live in GEM$.</a:t>
            </a:r>
            <a:endParaRPr lang="en-US">
              <a:solidFill>
                <a:srgbClr val="000000"/>
              </a:solidFill>
              <a:latin typeface="Arial"/>
              <a:cs typeface="Arial"/>
            </a:endParaRPr>
          </a:p>
          <a:p>
            <a:pPr marL="0" indent="0" algn="ctr">
              <a:buNone/>
            </a:pPr>
            <a:endParaRPr lang="en-US" dirty="0"/>
          </a:p>
          <a:p>
            <a:pPr marL="0" indent="0" algn="ctr">
              <a:buNone/>
            </a:pPr>
            <a:r>
              <a:rPr lang="en-US" dirty="0">
                <a:latin typeface="Arial"/>
                <a:cs typeface="Arial"/>
              </a:rPr>
              <a:t>The IDEA Consolidated grant application is due in GEM$ by </a:t>
            </a:r>
            <a:endParaRPr lang="en-US" dirty="0"/>
          </a:p>
          <a:p>
            <a:pPr marL="0" indent="0" algn="ctr">
              <a:buNone/>
            </a:pPr>
            <a:r>
              <a:rPr lang="en-US" b="1" u="sng" dirty="0">
                <a:latin typeface="Arial"/>
                <a:cs typeface="Arial"/>
              </a:rPr>
              <a:t>September 30, 2025.</a:t>
            </a:r>
            <a:endParaRPr lang="en-US" dirty="0"/>
          </a:p>
          <a:p>
            <a:endParaRPr lang="en-US"/>
          </a:p>
        </p:txBody>
      </p:sp>
    </p:spTree>
    <p:extLst>
      <p:ext uri="{BB962C8B-B14F-4D97-AF65-F5344CB8AC3E}">
        <p14:creationId xmlns:p14="http://schemas.microsoft.com/office/powerpoint/2010/main" val="675875265"/>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A4D4-2989-4711-D245-00E29351ED9E}"/>
              </a:ext>
            </a:extLst>
          </p:cNvPr>
          <p:cNvSpPr>
            <a:spLocks noGrp="1"/>
          </p:cNvSpPr>
          <p:nvPr>
            <p:ph type="title"/>
          </p:nvPr>
        </p:nvSpPr>
        <p:spPr/>
        <p:txBody>
          <a:bodyPr/>
          <a:lstStyle/>
          <a:p>
            <a:r>
              <a:rPr lang="en-US"/>
              <a:t>Federal Grant Assurances</a:t>
            </a:r>
          </a:p>
        </p:txBody>
      </p:sp>
      <p:sp>
        <p:nvSpPr>
          <p:cNvPr id="3" name="Content Placeholder 2">
            <a:extLst>
              <a:ext uri="{FF2B5EF4-FFF2-40B4-BE49-F238E27FC236}">
                <a16:creationId xmlns:a16="http://schemas.microsoft.com/office/drawing/2014/main" id="{61D56C66-1828-8D4D-B63B-D4D1659917D3}"/>
              </a:ext>
            </a:extLst>
          </p:cNvPr>
          <p:cNvSpPr>
            <a:spLocks noGrp="1"/>
          </p:cNvSpPr>
          <p:nvPr>
            <p:ph idx="1"/>
          </p:nvPr>
        </p:nvSpPr>
        <p:spPr/>
        <p:txBody>
          <a:bodyPr/>
          <a:lstStyle/>
          <a:p>
            <a:r>
              <a:rPr lang="en-US"/>
              <a:t> The FY26 Federal Grant Assurances Signature Page (Page 1 only) must be completed and signed by the Superintendent/Executive Director and </a:t>
            </a:r>
            <a:r>
              <a:rPr lang="en-US" b="1"/>
              <a:t>uploaded in GEM$ in the LEA Document Library under Assurances, in folder Federal Entitlement Grant Assurances.</a:t>
            </a:r>
            <a:r>
              <a:rPr lang="en-US"/>
              <a:t> </a:t>
            </a:r>
          </a:p>
          <a:p>
            <a:r>
              <a:rPr lang="en-US"/>
              <a:t>We cannot approve any federal entitlement grants without a signed, properly dated and uploaded Federal Grant Assurance signature page.</a:t>
            </a:r>
          </a:p>
          <a:p>
            <a:endParaRPr lang="en-US"/>
          </a:p>
          <a:p>
            <a:pPr algn="ctr"/>
            <a:r>
              <a:rPr lang="en-US">
                <a:hlinkClick r:id="rId2"/>
              </a:rPr>
              <a:t>https://www.doe.mass.edu/federalgrants/resources/grant-assurances.docx</a:t>
            </a:r>
            <a:endParaRPr lang="en-US"/>
          </a:p>
        </p:txBody>
      </p:sp>
    </p:spTree>
    <p:extLst>
      <p:ext uri="{BB962C8B-B14F-4D97-AF65-F5344CB8AC3E}">
        <p14:creationId xmlns:p14="http://schemas.microsoft.com/office/powerpoint/2010/main" val="19812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443A-0957-AC7D-3A58-F806E357F7EB}"/>
              </a:ext>
            </a:extLst>
          </p:cNvPr>
          <p:cNvSpPr>
            <a:spLocks noGrp="1"/>
          </p:cNvSpPr>
          <p:nvPr>
            <p:ph type="title"/>
          </p:nvPr>
        </p:nvSpPr>
        <p:spPr/>
        <p:txBody>
          <a:bodyPr/>
          <a:lstStyle/>
          <a:p>
            <a:r>
              <a:rPr lang="en-US"/>
              <a:t>Conditions of Assistance</a:t>
            </a:r>
          </a:p>
        </p:txBody>
      </p:sp>
      <p:sp>
        <p:nvSpPr>
          <p:cNvPr id="3" name="Content Placeholder 2">
            <a:extLst>
              <a:ext uri="{FF2B5EF4-FFF2-40B4-BE49-F238E27FC236}">
                <a16:creationId xmlns:a16="http://schemas.microsoft.com/office/drawing/2014/main" id="{2A3D455B-6EF7-B104-DD3B-E86B62300F62}"/>
              </a:ext>
            </a:extLst>
          </p:cNvPr>
          <p:cNvSpPr>
            <a:spLocks noGrp="1"/>
          </p:cNvSpPr>
          <p:nvPr>
            <p:ph idx="1"/>
          </p:nvPr>
        </p:nvSpPr>
        <p:spPr/>
        <p:txBody>
          <a:bodyPr/>
          <a:lstStyle/>
          <a:p>
            <a:r>
              <a:rPr lang="en-US">
                <a:hlinkClick r:id="rId2"/>
              </a:rPr>
              <a:t>Special Education Conditions of Assistance: IDEA Part B Funding Certifications - Special Education</a:t>
            </a:r>
            <a:endParaRPr lang="en-US"/>
          </a:p>
          <a:p>
            <a:endParaRPr lang="en-US"/>
          </a:p>
          <a:p>
            <a:endParaRPr lang="en-US"/>
          </a:p>
        </p:txBody>
      </p:sp>
      <p:pic>
        <p:nvPicPr>
          <p:cNvPr id="5" name="Picture 4">
            <a:extLst>
              <a:ext uri="{FF2B5EF4-FFF2-40B4-BE49-F238E27FC236}">
                <a16:creationId xmlns:a16="http://schemas.microsoft.com/office/drawing/2014/main" id="{80CF2831-920F-88E8-2FC2-2CCCE71D2AA5}"/>
              </a:ext>
            </a:extLst>
          </p:cNvPr>
          <p:cNvPicPr>
            <a:picLocks noChangeAspect="1"/>
          </p:cNvPicPr>
          <p:nvPr/>
        </p:nvPicPr>
        <p:blipFill>
          <a:blip r:embed="rId3"/>
          <a:stretch>
            <a:fillRect/>
          </a:stretch>
        </p:blipFill>
        <p:spPr>
          <a:xfrm>
            <a:off x="2572594" y="2966983"/>
            <a:ext cx="7046812" cy="1365531"/>
          </a:xfrm>
          <a:prstGeom prst="rect">
            <a:avLst/>
          </a:prstGeom>
        </p:spPr>
      </p:pic>
    </p:spTree>
    <p:extLst>
      <p:ext uri="{BB962C8B-B14F-4D97-AF65-F5344CB8AC3E}">
        <p14:creationId xmlns:p14="http://schemas.microsoft.com/office/powerpoint/2010/main" val="1065176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8B82F-A5F3-54A4-2C06-F5555B5196E6}"/>
              </a:ext>
            </a:extLst>
          </p:cNvPr>
          <p:cNvSpPr>
            <a:spLocks noGrp="1"/>
          </p:cNvSpPr>
          <p:nvPr>
            <p:ph type="title"/>
          </p:nvPr>
        </p:nvSpPr>
        <p:spPr/>
        <p:txBody>
          <a:bodyPr/>
          <a:lstStyle/>
          <a:p>
            <a:r>
              <a:rPr lang="en-US"/>
              <a:t>Remember!</a:t>
            </a:r>
          </a:p>
        </p:txBody>
      </p:sp>
      <p:sp>
        <p:nvSpPr>
          <p:cNvPr id="3" name="Content Placeholder 2">
            <a:extLst>
              <a:ext uri="{FF2B5EF4-FFF2-40B4-BE49-F238E27FC236}">
                <a16:creationId xmlns:a16="http://schemas.microsoft.com/office/drawing/2014/main" id="{A3B5F61E-7B0B-138B-AA28-9C82A46F408C}"/>
              </a:ext>
            </a:extLst>
          </p:cNvPr>
          <p:cNvSpPr>
            <a:spLocks noGrp="1"/>
          </p:cNvSpPr>
          <p:nvPr>
            <p:ph idx="1"/>
          </p:nvPr>
        </p:nvSpPr>
        <p:spPr/>
        <p:txBody>
          <a:bodyPr vert="horz" lIns="91440" tIns="45720" rIns="91440" bIns="45720" rtlCol="0" anchor="t">
            <a:normAutofit/>
          </a:bodyPr>
          <a:lstStyle/>
          <a:p>
            <a:r>
              <a:rPr lang="en-US" dirty="0">
                <a:latin typeface="Arial"/>
                <a:cs typeface="Arial"/>
              </a:rPr>
              <a:t>Before you can begin, you must change the status of the application:</a:t>
            </a:r>
          </a:p>
          <a:p>
            <a:endParaRPr lang="en-US"/>
          </a:p>
          <a:p>
            <a:endParaRPr lang="en-US"/>
          </a:p>
          <a:p>
            <a:endParaRPr lang="en-US"/>
          </a:p>
          <a:p>
            <a:r>
              <a:rPr lang="en-US" dirty="0">
                <a:latin typeface="Arial"/>
                <a:cs typeface="Arial"/>
              </a:rPr>
              <a:t>Once you have completed the application (in order to move along in workflow):</a:t>
            </a:r>
          </a:p>
          <a:p>
            <a:endParaRPr lang="en-US"/>
          </a:p>
        </p:txBody>
      </p:sp>
      <p:pic>
        <p:nvPicPr>
          <p:cNvPr id="4" name="Picture 3" descr="how to change the application status">
            <a:extLst>
              <a:ext uri="{FF2B5EF4-FFF2-40B4-BE49-F238E27FC236}">
                <a16:creationId xmlns:a16="http://schemas.microsoft.com/office/drawing/2014/main" id="{6D419B50-B61B-3410-CA3D-F787D6F5AC48}"/>
              </a:ext>
            </a:extLst>
          </p:cNvPr>
          <p:cNvPicPr>
            <a:picLocks noChangeAspect="1"/>
          </p:cNvPicPr>
          <p:nvPr/>
        </p:nvPicPr>
        <p:blipFill>
          <a:blip r:embed="rId2"/>
          <a:stretch>
            <a:fillRect/>
          </a:stretch>
        </p:blipFill>
        <p:spPr>
          <a:xfrm>
            <a:off x="3853067" y="2247826"/>
            <a:ext cx="3155823" cy="989834"/>
          </a:xfrm>
          <a:prstGeom prst="rect">
            <a:avLst/>
          </a:prstGeom>
        </p:spPr>
      </p:pic>
      <p:pic>
        <p:nvPicPr>
          <p:cNvPr id="5" name="Picture 4" descr="how to change application status after it is completed">
            <a:extLst>
              <a:ext uri="{FF2B5EF4-FFF2-40B4-BE49-F238E27FC236}">
                <a16:creationId xmlns:a16="http://schemas.microsoft.com/office/drawing/2014/main" id="{32AF7BB5-6BD6-8568-1A1F-A711334F1DC1}"/>
              </a:ext>
            </a:extLst>
          </p:cNvPr>
          <p:cNvPicPr>
            <a:picLocks noChangeAspect="1"/>
          </p:cNvPicPr>
          <p:nvPr/>
        </p:nvPicPr>
        <p:blipFill>
          <a:blip r:embed="rId3"/>
          <a:stretch>
            <a:fillRect/>
          </a:stretch>
        </p:blipFill>
        <p:spPr>
          <a:xfrm>
            <a:off x="4190417" y="4607860"/>
            <a:ext cx="2952750" cy="838200"/>
          </a:xfrm>
          <a:prstGeom prst="rect">
            <a:avLst/>
          </a:prstGeom>
        </p:spPr>
      </p:pic>
    </p:spTree>
    <p:extLst>
      <p:ext uri="{BB962C8B-B14F-4D97-AF65-F5344CB8AC3E}">
        <p14:creationId xmlns:p14="http://schemas.microsoft.com/office/powerpoint/2010/main" val="275414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21C5B-3E59-4433-22D6-6428655E9690}"/>
              </a:ext>
            </a:extLst>
          </p:cNvPr>
          <p:cNvSpPr>
            <a:spLocks noGrp="1"/>
          </p:cNvSpPr>
          <p:nvPr>
            <p:ph type="title"/>
          </p:nvPr>
        </p:nvSpPr>
        <p:spPr/>
        <p:txBody>
          <a:bodyPr>
            <a:normAutofit fontScale="90000"/>
          </a:bodyPr>
          <a:lstStyle/>
          <a:p>
            <a:r>
              <a:rPr lang="en-US"/>
              <a:t>FY26 IDEA (0240/0262) Application Sections</a:t>
            </a:r>
          </a:p>
        </p:txBody>
      </p:sp>
      <p:pic>
        <p:nvPicPr>
          <p:cNvPr id="7" name="Content Placeholder 6">
            <a:extLst>
              <a:ext uri="{FF2B5EF4-FFF2-40B4-BE49-F238E27FC236}">
                <a16:creationId xmlns:a16="http://schemas.microsoft.com/office/drawing/2014/main" id="{77654D08-021C-DEEA-FC74-C29841905A4B}"/>
              </a:ext>
            </a:extLst>
          </p:cNvPr>
          <p:cNvPicPr>
            <a:picLocks noGrp="1" noChangeAspect="1"/>
          </p:cNvPicPr>
          <p:nvPr>
            <p:ph idx="1"/>
          </p:nvPr>
        </p:nvPicPr>
        <p:blipFill>
          <a:blip r:embed="rId2"/>
          <a:stretch>
            <a:fillRect/>
          </a:stretch>
        </p:blipFill>
        <p:spPr>
          <a:xfrm>
            <a:off x="3801008" y="1441575"/>
            <a:ext cx="3764150" cy="5271942"/>
          </a:xfrm>
          <a:prstGeom prst="rect">
            <a:avLst/>
          </a:prstGeom>
        </p:spPr>
      </p:pic>
    </p:spTree>
    <p:extLst>
      <p:ext uri="{BB962C8B-B14F-4D97-AF65-F5344CB8AC3E}">
        <p14:creationId xmlns:p14="http://schemas.microsoft.com/office/powerpoint/2010/main" val="632692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96A8-B0EE-00A5-266F-DE808C0C0D5C}"/>
              </a:ext>
            </a:extLst>
          </p:cNvPr>
          <p:cNvSpPr>
            <a:spLocks noGrp="1"/>
          </p:cNvSpPr>
          <p:nvPr>
            <p:ph type="title"/>
          </p:nvPr>
        </p:nvSpPr>
        <p:spPr/>
        <p:txBody>
          <a:bodyPr>
            <a:normAutofit fontScale="90000"/>
          </a:bodyPr>
          <a:lstStyle/>
          <a:p>
            <a:r>
              <a:rPr lang="en-US"/>
              <a:t>Checklist and DESE Reviewer Comments</a:t>
            </a:r>
          </a:p>
        </p:txBody>
      </p:sp>
      <p:sp>
        <p:nvSpPr>
          <p:cNvPr id="3" name="Content Placeholder 2">
            <a:extLst>
              <a:ext uri="{FF2B5EF4-FFF2-40B4-BE49-F238E27FC236}">
                <a16:creationId xmlns:a16="http://schemas.microsoft.com/office/drawing/2014/main" id="{8ED25F02-DEFC-FD51-28D3-3A31CF24F169}"/>
              </a:ext>
            </a:extLst>
          </p:cNvPr>
          <p:cNvSpPr>
            <a:spLocks noGrp="1"/>
          </p:cNvSpPr>
          <p:nvPr>
            <p:ph idx="1"/>
          </p:nvPr>
        </p:nvSpPr>
        <p:spPr/>
        <p:txBody>
          <a:bodyPr/>
          <a:lstStyle/>
          <a:p>
            <a:pPr marL="285750" indent="-285750"/>
            <a:r>
              <a:rPr lang="en-US"/>
              <a:t>Check the Checklist and Reviewer Comments located at the top of the grant’s section page for your Federal Grant and SEPP Liaison's comments when your grant application has been returned to you.</a:t>
            </a:r>
          </a:p>
          <a:p>
            <a:pPr marL="285750" indent="-285750"/>
            <a:r>
              <a:rPr lang="en-US"/>
              <a:t>Make sure all comments have been addressed </a:t>
            </a:r>
            <a:r>
              <a:rPr lang="en-US" u="sng"/>
              <a:t>before</a:t>
            </a:r>
            <a:r>
              <a:rPr lang="en-US"/>
              <a:t> re-submitting the grant back to DESE. </a:t>
            </a:r>
          </a:p>
          <a:p>
            <a:endParaRPr lang="en-US"/>
          </a:p>
        </p:txBody>
      </p:sp>
      <p:pic>
        <p:nvPicPr>
          <p:cNvPr id="4" name="Picture 3">
            <a:extLst>
              <a:ext uri="{FF2B5EF4-FFF2-40B4-BE49-F238E27FC236}">
                <a16:creationId xmlns:a16="http://schemas.microsoft.com/office/drawing/2014/main" id="{508776F0-7112-51C5-8146-CECDB6BB56EC}"/>
              </a:ext>
            </a:extLst>
          </p:cNvPr>
          <p:cNvPicPr>
            <a:picLocks noChangeAspect="1"/>
          </p:cNvPicPr>
          <p:nvPr/>
        </p:nvPicPr>
        <p:blipFill>
          <a:blip r:embed="rId2"/>
          <a:stretch>
            <a:fillRect/>
          </a:stretch>
        </p:blipFill>
        <p:spPr>
          <a:xfrm>
            <a:off x="588718" y="3812244"/>
            <a:ext cx="10421792" cy="2193702"/>
          </a:xfrm>
          <a:prstGeom prst="rect">
            <a:avLst/>
          </a:prstGeom>
        </p:spPr>
      </p:pic>
      <p:sp>
        <p:nvSpPr>
          <p:cNvPr id="8" name="Oval 7" descr="Red circle around checklist and reviewers comment section of the application.">
            <a:extLst>
              <a:ext uri="{FF2B5EF4-FFF2-40B4-BE49-F238E27FC236}">
                <a16:creationId xmlns:a16="http://schemas.microsoft.com/office/drawing/2014/main" id="{BE3124FE-CB94-0F68-8CEF-AC680641546E}"/>
              </a:ext>
            </a:extLst>
          </p:cNvPr>
          <p:cNvSpPr/>
          <p:nvPr/>
        </p:nvSpPr>
        <p:spPr>
          <a:xfrm>
            <a:off x="271556" y="4378952"/>
            <a:ext cx="4952245" cy="88779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102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AC785-D6C8-926F-CBD0-5810BBBE9A19}"/>
              </a:ext>
            </a:extLst>
          </p:cNvPr>
          <p:cNvSpPr>
            <a:spLocks noGrp="1"/>
          </p:cNvSpPr>
          <p:nvPr>
            <p:ph type="title"/>
          </p:nvPr>
        </p:nvSpPr>
        <p:spPr/>
        <p:txBody>
          <a:bodyPr/>
          <a:lstStyle/>
          <a:p>
            <a:r>
              <a:rPr lang="en-US"/>
              <a:t>Changes for FY26</a:t>
            </a:r>
          </a:p>
        </p:txBody>
      </p:sp>
      <p:sp>
        <p:nvSpPr>
          <p:cNvPr id="3" name="Content Placeholder 2">
            <a:extLst>
              <a:ext uri="{FF2B5EF4-FFF2-40B4-BE49-F238E27FC236}">
                <a16:creationId xmlns:a16="http://schemas.microsoft.com/office/drawing/2014/main" id="{14AEC285-20D9-1E75-FE4D-23910A4FA680}"/>
              </a:ext>
            </a:extLst>
          </p:cNvPr>
          <p:cNvSpPr>
            <a:spLocks noGrp="1"/>
          </p:cNvSpPr>
          <p:nvPr>
            <p:ph idx="1"/>
          </p:nvPr>
        </p:nvSpPr>
        <p:spPr/>
        <p:txBody>
          <a:bodyPr vert="horz" lIns="91440" tIns="45720" rIns="91440" bIns="45720" rtlCol="0" anchor="t">
            <a:normAutofit/>
          </a:bodyPr>
          <a:lstStyle/>
          <a:p>
            <a:r>
              <a:rPr lang="en-US">
                <a:latin typeface="Arial"/>
                <a:cs typeface="Arial"/>
              </a:rPr>
              <a:t>Equitable Services Carryover</a:t>
            </a:r>
          </a:p>
          <a:p>
            <a:pPr lvl="1"/>
            <a:r>
              <a:rPr lang="en-US">
                <a:latin typeface="Arial"/>
                <a:cs typeface="Arial"/>
              </a:rPr>
              <a:t>No longer in the IDEA Consolidated Application</a:t>
            </a:r>
          </a:p>
          <a:p>
            <a:pPr lvl="1"/>
            <a:r>
              <a:rPr lang="en-US">
                <a:latin typeface="Arial"/>
                <a:cs typeface="Arial"/>
              </a:rPr>
              <a:t>FY2026 Application Supplement / IDEA Equitable Services Carryover and Monitoring</a:t>
            </a:r>
            <a:endParaRPr lang="en-US"/>
          </a:p>
          <a:p>
            <a:endParaRPr lang="en-US" sz="2600">
              <a:latin typeface="Arial"/>
              <a:cs typeface="Arial"/>
            </a:endParaRPr>
          </a:p>
          <a:p>
            <a:endParaRPr lang="en-US" sz="2600">
              <a:latin typeface="Arial"/>
              <a:cs typeface="Arial"/>
            </a:endParaRPr>
          </a:p>
          <a:p>
            <a:endParaRPr lang="en-US" sz="2600">
              <a:latin typeface="Arial"/>
              <a:cs typeface="Arial"/>
            </a:endParaRPr>
          </a:p>
          <a:p>
            <a:r>
              <a:rPr lang="en-US" sz="2600">
                <a:latin typeface="Arial"/>
                <a:cs typeface="Arial"/>
              </a:rPr>
              <a:t>Making Money Matter (M3) Action Plan Template Coherence</a:t>
            </a:r>
            <a:endParaRPr lang="en-US" sz="1000" b="1">
              <a:latin typeface="Arial"/>
              <a:cs typeface="Arial"/>
            </a:endParaRPr>
          </a:p>
          <a:p>
            <a:pPr marL="0" indent="0">
              <a:buNone/>
            </a:pPr>
            <a:endParaRPr lang="en-US" sz="2600">
              <a:latin typeface="Arial"/>
              <a:cs typeface="Arial"/>
            </a:endParaRPr>
          </a:p>
          <a:p>
            <a:pPr lvl="2"/>
            <a:endParaRPr lang="en-US">
              <a:latin typeface="Arial"/>
              <a:cs typeface="Arial"/>
            </a:endParaRPr>
          </a:p>
        </p:txBody>
      </p:sp>
      <p:pic>
        <p:nvPicPr>
          <p:cNvPr id="4" name="Picture 3" descr="Graphical user interface, text, application&#10;&#10;AI-generated content may be incorrect.">
            <a:extLst>
              <a:ext uri="{FF2B5EF4-FFF2-40B4-BE49-F238E27FC236}">
                <a16:creationId xmlns:a16="http://schemas.microsoft.com/office/drawing/2014/main" id="{78C299B6-4ADC-1E4C-2BF2-61C444FC5C2E}"/>
              </a:ext>
            </a:extLst>
          </p:cNvPr>
          <p:cNvPicPr>
            <a:picLocks noChangeAspect="1"/>
          </p:cNvPicPr>
          <p:nvPr/>
        </p:nvPicPr>
        <p:blipFill>
          <a:blip r:embed="rId3"/>
          <a:stretch>
            <a:fillRect/>
          </a:stretch>
        </p:blipFill>
        <p:spPr>
          <a:xfrm>
            <a:off x="3519487" y="2804431"/>
            <a:ext cx="3814083" cy="1684565"/>
          </a:xfrm>
          <a:prstGeom prst="rect">
            <a:avLst/>
          </a:prstGeom>
        </p:spPr>
      </p:pic>
    </p:spTree>
    <p:extLst>
      <p:ext uri="{BB962C8B-B14F-4D97-AF65-F5344CB8AC3E}">
        <p14:creationId xmlns:p14="http://schemas.microsoft.com/office/powerpoint/2010/main" val="1984778564"/>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8A5456-59C8-7661-80D6-B876C2AE3F1C}"/>
              </a:ext>
            </a:extLst>
          </p:cNvPr>
          <p:cNvSpPr>
            <a:spLocks noGrp="1"/>
          </p:cNvSpPr>
          <p:nvPr>
            <p:ph type="title" idx="4294967295"/>
          </p:nvPr>
        </p:nvSpPr>
        <p:spPr>
          <a:xfrm>
            <a:off x="2970213" y="2743200"/>
            <a:ext cx="7032625" cy="10969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0"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rPr>
              <a:t>Live Demo in GEM$</a:t>
            </a:r>
          </a:p>
        </p:txBody>
      </p:sp>
      <p:sp>
        <p:nvSpPr>
          <p:cNvPr id="2" name="Slide Number Placeholder 1">
            <a:extLst>
              <a:ext uri="{FF2B5EF4-FFF2-40B4-BE49-F238E27FC236}">
                <a16:creationId xmlns:a16="http://schemas.microsoft.com/office/drawing/2014/main" id="{D5B16B29-92FB-507F-3E89-0DC6BC9853D1}"/>
              </a:ext>
            </a:extLst>
          </p:cNvPr>
          <p:cNvSpPr>
            <a:spLocks noGrp="1"/>
          </p:cNvSpPr>
          <p:nvPr>
            <p:ph type="sldNum" sz="quarter" idx="12"/>
          </p:nvPr>
        </p:nvSpPr>
        <p:spPr/>
        <p:txBody>
          <a:bodyPr/>
          <a:lstStyle/>
          <a:p>
            <a:fld id="{2E001A48-83E9-4CCC-962C-0C41F4AC440B}" type="slidenum">
              <a:rPr lang="en-US" smtClean="0"/>
              <a:t>19</a:t>
            </a:fld>
            <a:endParaRPr lang="en-US"/>
          </a:p>
        </p:txBody>
      </p:sp>
    </p:spTree>
    <p:extLst>
      <p:ext uri="{BB962C8B-B14F-4D97-AF65-F5344CB8AC3E}">
        <p14:creationId xmlns:p14="http://schemas.microsoft.com/office/powerpoint/2010/main" val="2836040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6B582-C24D-94A8-FC6D-30894740002C}"/>
              </a:ext>
            </a:extLst>
          </p:cNvPr>
          <p:cNvSpPr>
            <a:spLocks noGrp="1"/>
          </p:cNvSpPr>
          <p:nvPr>
            <p:ph type="title"/>
          </p:nvPr>
        </p:nvSpPr>
        <p:spPr/>
        <p:txBody>
          <a:bodyPr/>
          <a:lstStyle/>
          <a:p>
            <a:r>
              <a:rPr lang="en-US"/>
              <a:t>Housekeeping</a:t>
            </a:r>
          </a:p>
        </p:txBody>
      </p:sp>
      <p:sp>
        <p:nvSpPr>
          <p:cNvPr id="3" name="Content Placeholder 2">
            <a:extLst>
              <a:ext uri="{FF2B5EF4-FFF2-40B4-BE49-F238E27FC236}">
                <a16:creationId xmlns:a16="http://schemas.microsoft.com/office/drawing/2014/main" id="{189D62F7-9D1C-00E0-56AB-99BDDFD112EE}"/>
              </a:ext>
            </a:extLst>
          </p:cNvPr>
          <p:cNvSpPr>
            <a:spLocks noGrp="1"/>
          </p:cNvSpPr>
          <p:nvPr>
            <p:ph idx="1"/>
          </p:nvPr>
        </p:nvSpPr>
        <p:spPr/>
        <p:txBody>
          <a:bodyPr/>
          <a:lstStyle/>
          <a:p>
            <a:pPr marL="742950" marR="0" lvl="1" indent="-285750" algn="l" defTabSz="914400" rtl="0" eaLnBrk="1" fontAlgn="auto" latinLnBrk="0" hangingPunct="1">
              <a:lnSpc>
                <a:spcPct val="100000"/>
              </a:lnSpc>
              <a:spcBef>
                <a:spcPts val="500"/>
              </a:spcBef>
              <a:spcAft>
                <a:spcPts val="0"/>
              </a:spcAft>
              <a:buClrTx/>
              <a:buSzTx/>
              <a:buFont typeface="Arial"/>
              <a:buChar char="•"/>
              <a:tabLst/>
              <a:defRPr/>
            </a:pPr>
            <a:r>
              <a:rPr kumimoji="0" lang="en-US" sz="3600" b="0" i="0" u="none" strike="noStrike" kern="1200" cap="none" spc="0" normalizeH="0" baseline="0" noProof="0">
                <a:ln>
                  <a:noFill/>
                </a:ln>
                <a:solidFill>
                  <a:schemeClr val="accent1"/>
                </a:solidFill>
                <a:effectLst/>
                <a:uLnTx/>
                <a:uFillTx/>
              </a:rPr>
              <a:t>To preserve bandwidth, your video and microphone are turned off.</a:t>
            </a:r>
            <a:endParaRPr kumimoji="0" lang="en-US" sz="3600" b="0" i="0" u="none" strike="noStrike" kern="1200" cap="none" spc="0" normalizeH="0" baseline="0" noProof="0">
              <a:ln>
                <a:noFill/>
              </a:ln>
              <a:solidFill>
                <a:schemeClr val="accent1"/>
              </a:solidFill>
              <a:effectLst/>
              <a:uLnTx/>
              <a:uFillTx/>
              <a:ea typeface="Calibri" panose="020F0502020204030204"/>
            </a:endParaRPr>
          </a:p>
          <a:p>
            <a:pPr marL="742950" marR="0" lvl="1" indent="-285750" algn="l" defTabSz="914400" rtl="0" eaLnBrk="1" fontAlgn="auto" latinLnBrk="0" hangingPunct="1">
              <a:lnSpc>
                <a:spcPct val="100000"/>
              </a:lnSpc>
              <a:spcBef>
                <a:spcPts val="500"/>
              </a:spcBef>
              <a:spcAft>
                <a:spcPts val="0"/>
              </a:spcAft>
              <a:buClrTx/>
              <a:buSzTx/>
              <a:buFont typeface="Arial"/>
              <a:buChar char="•"/>
              <a:tabLst/>
              <a:defRPr/>
            </a:pPr>
            <a:r>
              <a:rPr kumimoji="0" lang="en-US" sz="3600" b="0" i="0" u="none" strike="noStrike" kern="1200" cap="none" spc="0" normalizeH="0" baseline="0" noProof="0">
                <a:ln>
                  <a:noFill/>
                </a:ln>
                <a:solidFill>
                  <a:schemeClr val="accent1"/>
                </a:solidFill>
                <a:effectLst/>
                <a:uLnTx/>
                <a:uFillTx/>
              </a:rPr>
              <a:t>Use the Q&amp;A feature at the bottom of the screen to ask questions.</a:t>
            </a:r>
            <a:endParaRPr kumimoji="0" lang="en-US" sz="3600" b="0" i="0" u="none" strike="noStrike" kern="1200" cap="none" spc="0" normalizeH="0" baseline="0" noProof="0">
              <a:ln>
                <a:noFill/>
              </a:ln>
              <a:solidFill>
                <a:schemeClr val="accent1"/>
              </a:solidFill>
              <a:effectLst/>
              <a:uLnTx/>
              <a:uFillTx/>
              <a:ea typeface="Calibri" panose="020F0502020204030204"/>
            </a:endParaRPr>
          </a:p>
          <a:p>
            <a:pPr marL="742950" marR="0" lvl="1" indent="-285750" algn="l" defTabSz="914400" rtl="0" eaLnBrk="1" fontAlgn="auto" latinLnBrk="0" hangingPunct="1">
              <a:lnSpc>
                <a:spcPct val="100000"/>
              </a:lnSpc>
              <a:spcBef>
                <a:spcPts val="500"/>
              </a:spcBef>
              <a:spcAft>
                <a:spcPts val="0"/>
              </a:spcAft>
              <a:buClrTx/>
              <a:buSzTx/>
              <a:buFont typeface="Arial"/>
              <a:buChar char="•"/>
              <a:tabLst/>
              <a:defRPr/>
            </a:pPr>
            <a:r>
              <a:rPr kumimoji="0" lang="en-US" sz="3600" b="0" i="0" u="none" strike="noStrike" kern="1200" cap="none" spc="0" normalizeH="0" baseline="0" noProof="0">
                <a:ln>
                  <a:noFill/>
                </a:ln>
                <a:solidFill>
                  <a:schemeClr val="accent1"/>
                </a:solidFill>
                <a:effectLst/>
                <a:uLnTx/>
                <a:uFillTx/>
              </a:rPr>
              <a:t>This session is being recorded. The slides will be posted on the GEM$ homepage following the webinar: </a:t>
            </a:r>
            <a:r>
              <a:rPr kumimoji="0" lang="en-US" sz="3600" b="0" i="0" u="none" strike="noStrike" kern="1200" cap="none" spc="0" normalizeH="0" baseline="0" noProof="0">
                <a:ln>
                  <a:noFill/>
                </a:ln>
                <a:solidFill>
                  <a:prstClr val="black"/>
                </a:solidFill>
                <a:effectLst/>
                <a:uLnTx/>
                <a:uFillTx/>
                <a:hlinkClick r:id="rId2"/>
              </a:rPr>
              <a:t>https://mass.egrantsmanagement.com/</a:t>
            </a:r>
            <a:r>
              <a:rPr kumimoji="0" lang="en-US" sz="3600" b="0" i="0" u="none" strike="noStrike" kern="1200" cap="none" spc="0" normalizeH="0" baseline="0" noProof="0">
                <a:ln>
                  <a:noFill/>
                </a:ln>
                <a:solidFill>
                  <a:prstClr val="black"/>
                </a:solidFill>
                <a:effectLst/>
                <a:uLnTx/>
                <a:uFillTx/>
              </a:rPr>
              <a:t> </a:t>
            </a:r>
          </a:p>
          <a:p>
            <a:endParaRPr lang="en-US"/>
          </a:p>
        </p:txBody>
      </p:sp>
    </p:spTree>
    <p:extLst>
      <p:ext uri="{BB962C8B-B14F-4D97-AF65-F5344CB8AC3E}">
        <p14:creationId xmlns:p14="http://schemas.microsoft.com/office/powerpoint/2010/main" val="334089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537D8-3179-88DD-1A77-0AB020E5AAE4}"/>
              </a:ext>
            </a:extLst>
          </p:cNvPr>
          <p:cNvSpPr>
            <a:spLocks noGrp="1"/>
          </p:cNvSpPr>
          <p:nvPr>
            <p:ph type="title"/>
          </p:nvPr>
        </p:nvSpPr>
        <p:spPr/>
        <p:txBody>
          <a:bodyPr/>
          <a:lstStyle/>
          <a:p>
            <a:r>
              <a:rPr lang="en-US"/>
              <a:t>Resources</a:t>
            </a:r>
          </a:p>
        </p:txBody>
      </p:sp>
      <p:sp>
        <p:nvSpPr>
          <p:cNvPr id="3" name="Content Placeholder 2">
            <a:extLst>
              <a:ext uri="{FF2B5EF4-FFF2-40B4-BE49-F238E27FC236}">
                <a16:creationId xmlns:a16="http://schemas.microsoft.com/office/drawing/2014/main" id="{3099DC36-3D4D-6251-B3C6-CC955FD6B845}"/>
              </a:ext>
            </a:extLst>
          </p:cNvPr>
          <p:cNvSpPr>
            <a:spLocks noGrp="1"/>
          </p:cNvSpPr>
          <p:nvPr>
            <p:ph idx="1"/>
          </p:nvPr>
        </p:nvSpPr>
        <p:spPr/>
        <p:txBody>
          <a:bodyPr>
            <a:normAutofit/>
          </a:bodyPr>
          <a:lstStyle/>
          <a:p>
            <a:r>
              <a:rPr lang="en-US" dirty="0"/>
              <a:t>Quick Reference Guides (QRG): allowable v. unallowable costs</a:t>
            </a:r>
          </a:p>
          <a:p>
            <a:pPr lvl="1"/>
            <a:r>
              <a:rPr lang="en-US" dirty="0">
                <a:hlinkClick r:id="rId2"/>
              </a:rPr>
              <a:t>IDEA 0240 main grant</a:t>
            </a:r>
            <a:endParaRPr lang="en-US" sz="2000" dirty="0"/>
          </a:p>
          <a:p>
            <a:pPr lvl="1"/>
            <a:r>
              <a:rPr lang="en-US" dirty="0">
                <a:hlinkClick r:id="rId3"/>
              </a:rPr>
              <a:t>IDEA Early Childhood 0262 grant</a:t>
            </a:r>
            <a:endParaRPr lang="en-US" dirty="0"/>
          </a:p>
          <a:p>
            <a:r>
              <a:rPr lang="en-US" dirty="0">
                <a:hlinkClick r:id="rId4"/>
              </a:rPr>
              <a:t>QRG: Proportionate Share</a:t>
            </a:r>
            <a:endParaRPr lang="en-US" dirty="0"/>
          </a:p>
          <a:p>
            <a:r>
              <a:rPr lang="en-US" dirty="0">
                <a:hlinkClick r:id="rId5"/>
              </a:rPr>
              <a:t>QRG: Allowable Costs for Equitable Services</a:t>
            </a:r>
            <a:endParaRPr lang="en-US" dirty="0"/>
          </a:p>
          <a:p>
            <a:r>
              <a:rPr lang="en-US" dirty="0">
                <a:hlinkClick r:id="rId6"/>
              </a:rPr>
              <a:t>Special Education Entitlement Allowable Costs Document</a:t>
            </a:r>
            <a:endParaRPr lang="en-US" dirty="0"/>
          </a:p>
          <a:p>
            <a:r>
              <a:rPr lang="en-US" u="sng">
                <a:hlinkClick r:id="rId7"/>
              </a:rPr>
              <a:t>Comprehensive </a:t>
            </a:r>
            <a:r>
              <a:rPr lang="en-US" u="sng" dirty="0">
                <a:hlinkClick r:id="rId7"/>
              </a:rPr>
              <a:t>Coordinated Early Intervening Services (CCEIS) A Quick Reference Guide</a:t>
            </a:r>
            <a:endParaRPr lang="en-US" dirty="0"/>
          </a:p>
          <a:p>
            <a:r>
              <a:rPr lang="en-US" dirty="0">
                <a:hlinkClick r:id="rId8"/>
              </a:rPr>
              <a:t>Guidance to IDEA by Topic - IDEA - Federal Grant Programs (mass.edu)</a:t>
            </a:r>
            <a:endParaRPr lang="en-US" dirty="0"/>
          </a:p>
          <a:p>
            <a:endParaRPr lang="en-US" dirty="0"/>
          </a:p>
        </p:txBody>
      </p:sp>
    </p:spTree>
    <p:extLst>
      <p:ext uri="{BB962C8B-B14F-4D97-AF65-F5344CB8AC3E}">
        <p14:creationId xmlns:p14="http://schemas.microsoft.com/office/powerpoint/2010/main" val="3452610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Questions?</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normAutofit/>
          </a:bodyPr>
          <a:lstStyle/>
          <a:p>
            <a:pPr marL="0" indent="0">
              <a:buNone/>
            </a:pPr>
            <a:endParaRPr lang="en-US" sz="3200"/>
          </a:p>
          <a:p>
            <a:pPr marL="0" indent="0" algn="ctr">
              <a:buNone/>
            </a:pPr>
            <a:r>
              <a:rPr lang="en-US" sz="3200"/>
              <a:t>Contact your Federal Grants Liaison</a:t>
            </a:r>
          </a:p>
          <a:p>
            <a:pPr marL="0" indent="0" algn="ctr">
              <a:buNone/>
            </a:pPr>
            <a:r>
              <a:rPr lang="en-US" sz="3200">
                <a:hlinkClick r:id="rId2"/>
              </a:rPr>
              <a:t>https://www.doe.mass.edu/federalgrants/liaisons.xlsx</a:t>
            </a:r>
            <a:r>
              <a:rPr lang="en-US" sz="3200"/>
              <a:t> </a:t>
            </a:r>
          </a:p>
          <a:p>
            <a:pPr marL="0" indent="0" algn="ctr">
              <a:buNone/>
            </a:pPr>
            <a:r>
              <a:rPr lang="en-US" sz="3200"/>
              <a:t>Or</a:t>
            </a:r>
          </a:p>
          <a:p>
            <a:pPr marL="0" indent="0" algn="ctr">
              <a:buNone/>
            </a:pPr>
            <a:r>
              <a:rPr lang="en-US" sz="3200">
                <a:hlinkClick r:id="rId3"/>
              </a:rPr>
              <a:t>federalgrantprograms@mass.gov</a:t>
            </a:r>
            <a:r>
              <a:rPr lang="en-US" sz="3200"/>
              <a:t> </a:t>
            </a:r>
          </a:p>
        </p:txBody>
      </p:sp>
      <p:sp>
        <p:nvSpPr>
          <p:cNvPr id="4" name="Slide Number Placeholder 3">
            <a:extLst>
              <a:ext uri="{FF2B5EF4-FFF2-40B4-BE49-F238E27FC236}">
                <a16:creationId xmlns:a16="http://schemas.microsoft.com/office/drawing/2014/main" id="{541824F8-4632-2624-1BB2-3DF6BA4B81F9}"/>
              </a:ext>
            </a:extLst>
          </p:cNvPr>
          <p:cNvSpPr>
            <a:spLocks noGrp="1"/>
          </p:cNvSpPr>
          <p:nvPr>
            <p:ph type="sldNum" sz="quarter" idx="12"/>
          </p:nvPr>
        </p:nvSpPr>
        <p:spPr/>
        <p:txBody>
          <a:bodyPr/>
          <a:lstStyle/>
          <a:p>
            <a:fld id="{2E001A48-83E9-4CCC-962C-0C41F4AC440B}" type="slidenum">
              <a:rPr lang="en-US" smtClean="0"/>
              <a:t>21</a:t>
            </a:fld>
            <a:endParaRPr lang="en-US"/>
          </a:p>
        </p:txBody>
      </p:sp>
    </p:spTree>
    <p:extLst>
      <p:ext uri="{BB962C8B-B14F-4D97-AF65-F5344CB8AC3E}">
        <p14:creationId xmlns:p14="http://schemas.microsoft.com/office/powerpoint/2010/main" val="2811276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436CF-4A19-C30D-2F1B-CC9720F8DBCB}"/>
              </a:ext>
            </a:extLst>
          </p:cNvPr>
          <p:cNvSpPr>
            <a:spLocks noGrp="1"/>
          </p:cNvSpPr>
          <p:nvPr>
            <p:ph type="title"/>
          </p:nvPr>
        </p:nvSpPr>
        <p:spPr/>
        <p:txBody>
          <a:bodyPr/>
          <a:lstStyle/>
          <a:p>
            <a:r>
              <a:rPr lang="en-US"/>
              <a:t>Federal Grants Contact Information </a:t>
            </a:r>
          </a:p>
        </p:txBody>
      </p:sp>
      <p:sp>
        <p:nvSpPr>
          <p:cNvPr id="8" name="Content Placeholder 7">
            <a:extLst>
              <a:ext uri="{FF2B5EF4-FFF2-40B4-BE49-F238E27FC236}">
                <a16:creationId xmlns:a16="http://schemas.microsoft.com/office/drawing/2014/main" id="{DC0C6760-ED30-8651-5E83-17C6B1C2EB6B}"/>
              </a:ext>
            </a:extLst>
          </p:cNvPr>
          <p:cNvSpPr>
            <a:spLocks noGrp="1"/>
          </p:cNvSpPr>
          <p:nvPr>
            <p:ph idx="1"/>
          </p:nvPr>
        </p:nvSpPr>
        <p:spPr/>
        <p:txBody>
          <a:bodyPr vert="horz" lIns="91440" tIns="45720" rIns="91440" bIns="45720" rtlCol="0" anchor="t">
            <a:normAutofit/>
          </a:bodyPr>
          <a:lstStyle/>
          <a:p>
            <a:r>
              <a:rPr lang="en-US" sz="2400" dirty="0">
                <a:solidFill>
                  <a:schemeClr val="accent1"/>
                </a:solidFill>
                <a:latin typeface="Arial"/>
                <a:cs typeface="Arial"/>
              </a:rPr>
              <a:t>Email: </a:t>
            </a:r>
            <a:r>
              <a:rPr lang="en-US" sz="2400" dirty="0">
                <a:solidFill>
                  <a:schemeClr val="accent1"/>
                </a:solidFill>
                <a:latin typeface="Arial"/>
                <a:cs typeface="Arial"/>
                <a:hlinkClick r:id="rId2">
                  <a:extLst>
                    <a:ext uri="{A12FA001-AC4F-418D-AE19-62706E023703}">
                      <ahyp:hlinkClr xmlns:ahyp="http://schemas.microsoft.com/office/drawing/2018/hyperlinkcolor" val="tx"/>
                    </a:ext>
                  </a:extLst>
                </a:hlinkClick>
              </a:rPr>
              <a:t>federalgrantprograms@mass.gov</a:t>
            </a:r>
            <a:endParaRPr lang="en-US" sz="2400">
              <a:solidFill>
                <a:schemeClr val="accent1"/>
              </a:solidFill>
              <a:latin typeface="Arial"/>
              <a:cs typeface="Arial"/>
            </a:endParaRPr>
          </a:p>
          <a:p>
            <a:r>
              <a:rPr lang="en-US" sz="2400" dirty="0">
                <a:solidFill>
                  <a:schemeClr val="accent1"/>
                </a:solidFill>
                <a:latin typeface="Arial"/>
                <a:cs typeface="Arial"/>
              </a:rPr>
              <a:t>Phone: 781-338-6230</a:t>
            </a:r>
          </a:p>
          <a:p>
            <a:r>
              <a:rPr lang="en-US" sz="2400" b="1" dirty="0">
                <a:solidFill>
                  <a:schemeClr val="accent1"/>
                </a:solidFill>
                <a:latin typeface="Arial"/>
                <a:cs typeface="Arial"/>
              </a:rPr>
              <a:t>Examples of questions that can be directly addressed</a:t>
            </a:r>
            <a:r>
              <a:rPr lang="en-US" sz="2400" dirty="0">
                <a:solidFill>
                  <a:schemeClr val="accent1"/>
                </a:solidFill>
                <a:latin typeface="Arial"/>
                <a:cs typeface="Arial"/>
              </a:rPr>
              <a:t> </a:t>
            </a:r>
            <a:r>
              <a:rPr lang="en-US" sz="2400" b="1" dirty="0">
                <a:solidFill>
                  <a:schemeClr val="accent1"/>
                </a:solidFill>
                <a:latin typeface="Arial"/>
                <a:cs typeface="Arial"/>
              </a:rPr>
              <a:t>by the Federal Grants team:</a:t>
            </a:r>
            <a:r>
              <a:rPr lang="en-US" sz="2400" dirty="0">
                <a:solidFill>
                  <a:schemeClr val="accent1"/>
                </a:solidFill>
                <a:latin typeface="Arial"/>
                <a:cs typeface="Arial"/>
              </a:rPr>
              <a:t> </a:t>
            </a:r>
          </a:p>
          <a:p>
            <a:pPr marL="742950" lvl="1" indent="-285750">
              <a:buFont typeface="Arial"/>
              <a:buChar char="•"/>
            </a:pPr>
            <a:r>
              <a:rPr lang="en-US" sz="2000" dirty="0">
                <a:solidFill>
                  <a:schemeClr val="accent1"/>
                </a:solidFill>
                <a:latin typeface="Arial"/>
                <a:cs typeface="Arial"/>
              </a:rPr>
              <a:t>Is this an allowable IDEA grant cost? </a:t>
            </a:r>
          </a:p>
          <a:p>
            <a:pPr marL="742950" lvl="1" indent="-285750">
              <a:buFont typeface="Arial"/>
              <a:buChar char="•"/>
            </a:pPr>
            <a:r>
              <a:rPr lang="en-US" sz="2000" dirty="0">
                <a:solidFill>
                  <a:schemeClr val="accent1"/>
                </a:solidFill>
                <a:latin typeface="Arial"/>
                <a:cs typeface="Arial"/>
              </a:rPr>
              <a:t>Can I make a revision or change to my budget?</a:t>
            </a:r>
          </a:p>
          <a:p>
            <a:pPr marL="742950" lvl="1" indent="-285750">
              <a:buFont typeface="Arial"/>
              <a:buChar char="•"/>
            </a:pPr>
            <a:r>
              <a:rPr lang="en-US" sz="2000" dirty="0">
                <a:solidFill>
                  <a:schemeClr val="accent1"/>
                </a:solidFill>
                <a:latin typeface="Arial"/>
                <a:cs typeface="Arial"/>
              </a:rPr>
              <a:t>I can’t find my allocation.</a:t>
            </a:r>
          </a:p>
          <a:p>
            <a:pPr marL="742950" lvl="1" indent="-285750">
              <a:buFont typeface="Arial"/>
              <a:buChar char="•"/>
            </a:pPr>
            <a:r>
              <a:rPr lang="en-US" sz="2000" dirty="0">
                <a:solidFill>
                  <a:schemeClr val="accent1"/>
                </a:solidFill>
                <a:latin typeface="Arial"/>
                <a:cs typeface="Arial"/>
              </a:rPr>
              <a:t>When will the IDEA Allocation/RFPs be posted? </a:t>
            </a:r>
          </a:p>
          <a:p>
            <a:endParaRPr lang="en-US">
              <a:latin typeface="Segoe UI"/>
              <a:cs typeface="Segoe UI"/>
            </a:endParaRPr>
          </a:p>
        </p:txBody>
      </p:sp>
      <p:pic>
        <p:nvPicPr>
          <p:cNvPr id="9" name="Picture 12" descr="Location on Federal grants website of the liaison list">
            <a:extLst>
              <a:ext uri="{FF2B5EF4-FFF2-40B4-BE49-F238E27FC236}">
                <a16:creationId xmlns:a16="http://schemas.microsoft.com/office/drawing/2014/main" id="{260B64A0-9E70-0D66-584B-8A0DB78DC69C}"/>
              </a:ext>
            </a:extLst>
          </p:cNvPr>
          <p:cNvPicPr>
            <a:picLocks noChangeAspect="1"/>
          </p:cNvPicPr>
          <p:nvPr/>
        </p:nvPicPr>
        <p:blipFill>
          <a:blip r:embed="rId3"/>
          <a:stretch>
            <a:fillRect/>
          </a:stretch>
        </p:blipFill>
        <p:spPr>
          <a:xfrm>
            <a:off x="6657784" y="3186377"/>
            <a:ext cx="5246752" cy="1987394"/>
          </a:xfrm>
          <a:prstGeom prst="rect">
            <a:avLst/>
          </a:prstGeom>
        </p:spPr>
      </p:pic>
      <p:sp>
        <p:nvSpPr>
          <p:cNvPr id="10" name="Arrow: Right 9" descr="arrow indicating where the list of federal grants liaisons can be ">
            <a:extLst>
              <a:ext uri="{FF2B5EF4-FFF2-40B4-BE49-F238E27FC236}">
                <a16:creationId xmlns:a16="http://schemas.microsoft.com/office/drawing/2014/main" id="{26434CFC-BC41-7B8B-E3D1-6E5A9A9AF562}"/>
              </a:ext>
            </a:extLst>
          </p:cNvPr>
          <p:cNvSpPr/>
          <p:nvPr/>
        </p:nvSpPr>
        <p:spPr>
          <a:xfrm>
            <a:off x="9281160" y="3928521"/>
            <a:ext cx="987552" cy="2377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357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9C722-D333-BCCC-6CE7-F4BA04FD29DA}"/>
              </a:ext>
            </a:extLst>
          </p:cNvPr>
          <p:cNvSpPr>
            <a:spLocks noGrp="1"/>
          </p:cNvSpPr>
          <p:nvPr>
            <p:ph type="title"/>
          </p:nvPr>
        </p:nvSpPr>
        <p:spPr/>
        <p:txBody>
          <a:bodyPr>
            <a:normAutofit fontScale="90000"/>
          </a:bodyPr>
          <a:lstStyle/>
          <a:p>
            <a:r>
              <a:rPr lang="en-US"/>
              <a:t>Grants Management &amp; SEPP Contact Information </a:t>
            </a:r>
          </a:p>
        </p:txBody>
      </p:sp>
      <p:sp>
        <p:nvSpPr>
          <p:cNvPr id="3" name="Content Placeholder 2">
            <a:extLst>
              <a:ext uri="{FF2B5EF4-FFF2-40B4-BE49-F238E27FC236}">
                <a16:creationId xmlns:a16="http://schemas.microsoft.com/office/drawing/2014/main" id="{15422BB5-2541-E7AC-5B8D-D1A55C8C6DB0}"/>
              </a:ext>
            </a:extLst>
          </p:cNvPr>
          <p:cNvSpPr>
            <a:spLocks noGrp="1"/>
          </p:cNvSpPr>
          <p:nvPr>
            <p:ph idx="1"/>
          </p:nvPr>
        </p:nvSpPr>
        <p:spPr>
          <a:xfrm>
            <a:off x="301336" y="1591254"/>
            <a:ext cx="11762508" cy="2203506"/>
          </a:xfrm>
        </p:spPr>
        <p:txBody>
          <a:bodyPr>
            <a:normAutofit/>
          </a:bodyPr>
          <a:lstStyle/>
          <a:p>
            <a:pPr marL="0" indent="0">
              <a:buNone/>
            </a:pPr>
            <a:r>
              <a:rPr lang="en-US" b="1">
                <a:solidFill>
                  <a:schemeClr val="accent1"/>
                </a:solidFill>
              </a:rPr>
              <a:t>Grants Management</a:t>
            </a:r>
          </a:p>
          <a:p>
            <a:pPr marL="0" indent="0">
              <a:buNone/>
            </a:pPr>
            <a:r>
              <a:rPr lang="en-US" sz="2400">
                <a:solidFill>
                  <a:schemeClr val="accent1"/>
                </a:solidFill>
                <a:hlinkClick r:id="rId2">
                  <a:extLst>
                    <a:ext uri="{A12FA001-AC4F-418D-AE19-62706E023703}">
                      <ahyp:hlinkClr xmlns:ahyp="http://schemas.microsoft.com/office/drawing/2018/hyperlinkcolor" val="tx"/>
                    </a:ext>
                  </a:extLst>
                </a:hlinkClick>
              </a:rPr>
              <a:t>edgrants@mass.gov</a:t>
            </a:r>
            <a:r>
              <a:rPr lang="en-US" sz="2400">
                <a:solidFill>
                  <a:schemeClr val="accent1"/>
                </a:solidFill>
              </a:rPr>
              <a:t>	</a:t>
            </a:r>
          </a:p>
          <a:p>
            <a:pPr marL="0" indent="0">
              <a:buNone/>
            </a:pPr>
            <a:r>
              <a:rPr lang="en-US" sz="2400">
                <a:solidFill>
                  <a:schemeClr val="accent1"/>
                </a:solidFill>
              </a:rPr>
              <a:t>Examples of questions that can be directly addressed by GM team:</a:t>
            </a:r>
          </a:p>
          <a:p>
            <a:pPr lvl="1"/>
            <a:r>
              <a:rPr lang="en-US">
                <a:solidFill>
                  <a:schemeClr val="accent1"/>
                </a:solidFill>
                <a:ea typeface="+mn-lt"/>
              </a:rPr>
              <a:t>How do I request a reimbursement?</a:t>
            </a:r>
          </a:p>
          <a:p>
            <a:pPr lvl="1"/>
            <a:r>
              <a:rPr lang="en-US">
                <a:solidFill>
                  <a:schemeClr val="accent1"/>
                </a:solidFill>
                <a:ea typeface="+mn-lt"/>
              </a:rPr>
              <a:t>How do I submit a final report?</a:t>
            </a:r>
          </a:p>
          <a:p>
            <a:pPr marL="285750" indent="-285750">
              <a:buFont typeface="Arial"/>
              <a:buChar char="•"/>
            </a:pPr>
            <a:endParaRPr lang="en-US" sz="1600" b="1">
              <a:latin typeface="Segoe UI Semibold"/>
              <a:ea typeface="+mn-lt"/>
              <a:cs typeface="+mn-lt"/>
            </a:endParaRPr>
          </a:p>
        </p:txBody>
      </p:sp>
      <p:sp>
        <p:nvSpPr>
          <p:cNvPr id="6" name="Content Placeholder 5">
            <a:extLst>
              <a:ext uri="{FF2B5EF4-FFF2-40B4-BE49-F238E27FC236}">
                <a16:creationId xmlns:a16="http://schemas.microsoft.com/office/drawing/2014/main" id="{7AEE23EE-D984-A837-D224-C0687B6C9830}"/>
              </a:ext>
            </a:extLst>
          </p:cNvPr>
          <p:cNvSpPr>
            <a:spLocks noGrp="1"/>
          </p:cNvSpPr>
          <p:nvPr>
            <p:ph sz="quarter" idx="4294967295"/>
          </p:nvPr>
        </p:nvSpPr>
        <p:spPr>
          <a:xfrm>
            <a:off x="301336" y="3794761"/>
            <a:ext cx="11890665" cy="2480628"/>
          </a:xfrm>
        </p:spPr>
        <p:txBody>
          <a:bodyPr vert="horz" lIns="91440" tIns="45720" rIns="91440" bIns="45720" rtlCol="0" anchor="t">
            <a:normAutofit lnSpcReduction="10000"/>
          </a:bodyPr>
          <a:lstStyle/>
          <a:p>
            <a:pPr marL="0" indent="0">
              <a:buNone/>
            </a:pPr>
            <a:r>
              <a:rPr lang="en-US" b="1" dirty="0">
                <a:solidFill>
                  <a:schemeClr val="accent1"/>
                </a:solidFill>
                <a:latin typeface="Arial"/>
                <a:cs typeface="Arial"/>
              </a:rPr>
              <a:t>Special Education Planning and Policy</a:t>
            </a:r>
          </a:p>
          <a:p>
            <a:pPr marL="0" indent="0">
              <a:buNone/>
            </a:pPr>
            <a:r>
              <a:rPr lang="en-US" dirty="0">
                <a:solidFill>
                  <a:schemeClr val="accent1"/>
                </a:solidFill>
                <a:latin typeface="Arial"/>
                <a:cs typeface="Arial"/>
                <a:hlinkClick r:id="rId3">
                  <a:extLst>
                    <a:ext uri="{A12FA001-AC4F-418D-AE19-62706E023703}">
                      <ahyp:hlinkClr xmlns:ahyp="http://schemas.microsoft.com/office/drawing/2018/hyperlinkcolor" val="tx"/>
                    </a:ext>
                  </a:extLst>
                </a:hlinkClick>
              </a:rPr>
              <a:t>IDEAfiscal@mass.gov</a:t>
            </a:r>
            <a:endParaRPr lang="en-US" dirty="0">
              <a:solidFill>
                <a:schemeClr val="accent1"/>
              </a:solidFill>
              <a:latin typeface="Arial"/>
              <a:cs typeface="Arial"/>
            </a:endParaRPr>
          </a:p>
          <a:p>
            <a:pPr marL="0" indent="0">
              <a:buNone/>
            </a:pPr>
            <a:r>
              <a:rPr lang="en-US" dirty="0">
                <a:solidFill>
                  <a:schemeClr val="accent1"/>
                </a:solidFill>
                <a:latin typeface="Arial"/>
                <a:cs typeface="Arial"/>
              </a:rPr>
              <a:t>Examples of questions that can be directly addressed by the SEPP team: </a:t>
            </a:r>
          </a:p>
          <a:p>
            <a:pPr lvl="1"/>
            <a:r>
              <a:rPr lang="en-US" dirty="0">
                <a:solidFill>
                  <a:schemeClr val="accent1"/>
                </a:solidFill>
                <a:latin typeface="Arial"/>
                <a:cs typeface="Arial"/>
              </a:rPr>
              <a:t>How do I know which private schools to contact for equitable services?</a:t>
            </a:r>
          </a:p>
          <a:p>
            <a:pPr lvl="1"/>
            <a:r>
              <a:rPr lang="en-US" dirty="0">
                <a:solidFill>
                  <a:schemeClr val="accent1"/>
                </a:solidFill>
                <a:latin typeface="Arial"/>
                <a:cs typeface="Arial"/>
              </a:rPr>
              <a:t>What information should be included in the GEPA statements?</a:t>
            </a:r>
          </a:p>
          <a:p>
            <a:pPr lvl="1"/>
            <a:r>
              <a:rPr lang="en-US" dirty="0">
                <a:solidFill>
                  <a:schemeClr val="accent1"/>
                </a:solidFill>
                <a:latin typeface="Arial"/>
                <a:cs typeface="Arial"/>
              </a:rPr>
              <a:t>CCEIS/M3</a:t>
            </a:r>
          </a:p>
          <a:p>
            <a:pPr marL="457200" lvl="1" indent="0">
              <a:buNone/>
            </a:pPr>
            <a:endParaRPr lang="en-US" dirty="0">
              <a:solidFill>
                <a:schemeClr val="accent1"/>
              </a:solidFill>
            </a:endParaRPr>
          </a:p>
          <a:p>
            <a:endParaRPr lang="en-US" dirty="0"/>
          </a:p>
        </p:txBody>
      </p:sp>
    </p:spTree>
    <p:extLst>
      <p:ext uri="{BB962C8B-B14F-4D97-AF65-F5344CB8AC3E}">
        <p14:creationId xmlns:p14="http://schemas.microsoft.com/office/powerpoint/2010/main" val="62791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AD624-0536-7ACE-8C24-760863350D4A}"/>
              </a:ext>
            </a:extLst>
          </p:cNvPr>
          <p:cNvSpPr>
            <a:spLocks noGrp="1"/>
          </p:cNvSpPr>
          <p:nvPr>
            <p:ph type="title"/>
          </p:nvPr>
        </p:nvSpPr>
        <p:spPr/>
        <p:txBody>
          <a:bodyPr/>
          <a:lstStyle/>
          <a:p>
            <a:r>
              <a:rPr lang="en-US"/>
              <a:t>GEM$ Reminders: Roles</a:t>
            </a:r>
          </a:p>
        </p:txBody>
      </p:sp>
      <p:sp>
        <p:nvSpPr>
          <p:cNvPr id="3" name="Content Placeholder 2">
            <a:extLst>
              <a:ext uri="{FF2B5EF4-FFF2-40B4-BE49-F238E27FC236}">
                <a16:creationId xmlns:a16="http://schemas.microsoft.com/office/drawing/2014/main" id="{BEDCB479-E964-F61B-04B3-54598EDB64E8}"/>
              </a:ext>
            </a:extLst>
          </p:cNvPr>
          <p:cNvSpPr>
            <a:spLocks noGrp="1"/>
          </p:cNvSpPr>
          <p:nvPr>
            <p:ph idx="1"/>
          </p:nvPr>
        </p:nvSpPr>
        <p:spPr/>
        <p:txBody>
          <a:bodyPr>
            <a:normAutofit/>
          </a:bodyPr>
          <a:lstStyle/>
          <a:p>
            <a:r>
              <a:rPr lang="en-US"/>
              <a:t>You will need to be assigned the role of IDEA Consolidated Grantwriter in order to complete the IDEA application in GEM$.</a:t>
            </a:r>
          </a:p>
          <a:p>
            <a:r>
              <a:rPr lang="en-US"/>
              <a:t>To be added to the system/a specific grant, please contact your district’s User Access Administrator (UAA) to assign you a GEM$ role (multiple people can have the same role).</a:t>
            </a:r>
          </a:p>
          <a:p>
            <a:r>
              <a:rPr lang="en-US"/>
              <a:t>To find your district’s UAA, use the left navigation menu to access the  “Address Book”</a:t>
            </a:r>
          </a:p>
          <a:p>
            <a:endParaRPr lang="en-US"/>
          </a:p>
        </p:txBody>
      </p:sp>
    </p:spTree>
    <p:extLst>
      <p:ext uri="{BB962C8B-B14F-4D97-AF65-F5344CB8AC3E}">
        <p14:creationId xmlns:p14="http://schemas.microsoft.com/office/powerpoint/2010/main" val="2012741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A549B-8152-391D-2833-6233DE242B3F}"/>
              </a:ext>
            </a:extLst>
          </p:cNvPr>
          <p:cNvSpPr>
            <a:spLocks noGrp="1"/>
          </p:cNvSpPr>
          <p:nvPr>
            <p:ph type="title"/>
          </p:nvPr>
        </p:nvSpPr>
        <p:spPr/>
        <p:txBody>
          <a:bodyPr/>
          <a:lstStyle/>
          <a:p>
            <a:r>
              <a:rPr lang="en-US"/>
              <a:t>GEM$ Reminders: Workflow</a:t>
            </a:r>
          </a:p>
        </p:txBody>
      </p:sp>
      <p:pic>
        <p:nvPicPr>
          <p:cNvPr id="4" name="Content Placeholder 3">
            <a:extLst>
              <a:ext uri="{FF2B5EF4-FFF2-40B4-BE49-F238E27FC236}">
                <a16:creationId xmlns:a16="http://schemas.microsoft.com/office/drawing/2014/main" id="{949612BF-0FFC-6E78-03B0-9B03EDE984C9}"/>
              </a:ext>
            </a:extLst>
          </p:cNvPr>
          <p:cNvPicPr>
            <a:picLocks noGrp="1" noChangeAspect="1"/>
          </p:cNvPicPr>
          <p:nvPr>
            <p:ph idx="1"/>
          </p:nvPr>
        </p:nvPicPr>
        <p:blipFill>
          <a:blip r:embed="rId2"/>
          <a:stretch>
            <a:fillRect/>
          </a:stretch>
        </p:blipFill>
        <p:spPr>
          <a:xfrm>
            <a:off x="765366" y="1696307"/>
            <a:ext cx="6810375" cy="4276725"/>
          </a:xfrm>
          <a:prstGeom prst="rect">
            <a:avLst/>
          </a:prstGeom>
        </p:spPr>
      </p:pic>
      <p:sp>
        <p:nvSpPr>
          <p:cNvPr id="7" name="TextBox 6">
            <a:extLst>
              <a:ext uri="{FF2B5EF4-FFF2-40B4-BE49-F238E27FC236}">
                <a16:creationId xmlns:a16="http://schemas.microsoft.com/office/drawing/2014/main" id="{768D3FC9-5FD7-3CF8-6015-CDB542CEBE3B}"/>
              </a:ext>
            </a:extLst>
          </p:cNvPr>
          <p:cNvSpPr txBox="1"/>
          <p:nvPr/>
        </p:nvSpPr>
        <p:spPr>
          <a:xfrm>
            <a:off x="7909560" y="2873828"/>
            <a:ext cx="4119154" cy="1569660"/>
          </a:xfrm>
          <a:prstGeom prst="rect">
            <a:avLst/>
          </a:prstGeom>
          <a:noFill/>
        </p:spPr>
        <p:txBody>
          <a:bodyPr wrap="square">
            <a:spAutoFit/>
          </a:bodyPr>
          <a:lstStyle/>
          <a:p>
            <a:pPr algn="ctr"/>
            <a:r>
              <a:rPr lang="en-US" sz="2400">
                <a:solidFill>
                  <a:schemeClr val="accent1"/>
                </a:solidFill>
                <a:latin typeface="Arial" panose="020B0604020202020204" pitchFamily="34" charset="0"/>
                <a:cs typeface="Arial" panose="020B0604020202020204" pitchFamily="34" charset="0"/>
              </a:rPr>
              <a:t>The start date of your IDEA grants will be the date of LEA Fiscal Rep Approval.</a:t>
            </a:r>
          </a:p>
          <a:p>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5506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8B37B-35A7-824E-F316-E87B0F42BDDC}"/>
              </a:ext>
            </a:extLst>
          </p:cNvPr>
          <p:cNvSpPr>
            <a:spLocks noGrp="1"/>
          </p:cNvSpPr>
          <p:nvPr>
            <p:ph type="title"/>
          </p:nvPr>
        </p:nvSpPr>
        <p:spPr/>
        <p:txBody>
          <a:bodyPr/>
          <a:lstStyle/>
          <a:p>
            <a:r>
              <a:rPr lang="en-US"/>
              <a:t>GEM$ Reminders: Sign-offs</a:t>
            </a:r>
          </a:p>
        </p:txBody>
      </p:sp>
      <p:sp>
        <p:nvSpPr>
          <p:cNvPr id="3" name="Content Placeholder 2">
            <a:extLst>
              <a:ext uri="{FF2B5EF4-FFF2-40B4-BE49-F238E27FC236}">
                <a16:creationId xmlns:a16="http://schemas.microsoft.com/office/drawing/2014/main" id="{708B9CBA-002C-A646-7B60-F658B2930C90}"/>
              </a:ext>
            </a:extLst>
          </p:cNvPr>
          <p:cNvSpPr>
            <a:spLocks noGrp="1"/>
          </p:cNvSpPr>
          <p:nvPr>
            <p:ph idx="1"/>
          </p:nvPr>
        </p:nvSpPr>
        <p:spPr/>
        <p:txBody>
          <a:bodyPr>
            <a:normAutofit fontScale="92500"/>
          </a:bodyPr>
          <a:lstStyle/>
          <a:p>
            <a:r>
              <a:rPr lang="en-US">
                <a:ea typeface="Times New Roman" panose="02020603050405020304" pitchFamily="18" charset="0"/>
              </a:rPr>
              <a:t>The Superintendent/Chief Executive role must be held and should be exercised by the actual organizational leader. </a:t>
            </a:r>
          </a:p>
          <a:p>
            <a:pPr lvl="1"/>
            <a:r>
              <a:rPr lang="en-US">
                <a:ea typeface="Times New Roman" panose="02020603050405020304" pitchFamily="18" charset="0"/>
              </a:rPr>
              <a:t>The Superintendent/Chief Executive must approve funding applications in GEM$ unless unavailable to approve for a length of time that would unreasonably delay submission.</a:t>
            </a:r>
            <a:endParaRPr lang="en-US">
              <a:ea typeface="Aptos" panose="020B0004020202020204" pitchFamily="34" charset="0"/>
            </a:endParaRPr>
          </a:p>
          <a:p>
            <a:r>
              <a:rPr lang="en-US">
                <a:ea typeface="Times New Roman" panose="02020603050405020304" pitchFamily="18" charset="0"/>
              </a:rPr>
              <a:t>All funding applications require at least 2 sets of eyes from an LEA – the Superintendent and at least one other (either the LEA Fiscal Representative or the LEA </a:t>
            </a:r>
            <a:r>
              <a:rPr lang="en-US" err="1">
                <a:ea typeface="Times New Roman" panose="02020603050405020304" pitchFamily="18" charset="0"/>
              </a:rPr>
              <a:t>Grantwriter</a:t>
            </a:r>
            <a:r>
              <a:rPr lang="en-US">
                <a:ea typeface="Times New Roman" panose="02020603050405020304" pitchFamily="18" charset="0"/>
              </a:rPr>
              <a:t>, or both). </a:t>
            </a:r>
            <a:endParaRPr lang="en-US">
              <a:ea typeface="Aptos" panose="020B0004020202020204" pitchFamily="34" charset="0"/>
            </a:endParaRPr>
          </a:p>
          <a:p>
            <a:r>
              <a:rPr lang="en-US">
                <a:ea typeface="Times New Roman" panose="02020603050405020304" pitchFamily="18" charset="0"/>
              </a:rPr>
              <a:t>In no case should a funding application be created/approved by the same person holding all three LEA roles. </a:t>
            </a:r>
          </a:p>
          <a:p>
            <a:pPr lvl="1"/>
            <a:r>
              <a:rPr lang="en-US" i="1">
                <a:ea typeface="Times New Roman" panose="02020603050405020304" pitchFamily="18" charset="0"/>
              </a:rPr>
              <a:t>Note: The same person may be assigned all three roles in GEM$ (although this would be unusual) but cannot exercise all three roles on the same funding application. </a:t>
            </a:r>
            <a:endParaRPr lang="en-US"/>
          </a:p>
          <a:p>
            <a:endParaRPr lang="en-US"/>
          </a:p>
        </p:txBody>
      </p:sp>
    </p:spTree>
    <p:extLst>
      <p:ext uri="{BB962C8B-B14F-4D97-AF65-F5344CB8AC3E}">
        <p14:creationId xmlns:p14="http://schemas.microsoft.com/office/powerpoint/2010/main" val="3936578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044A20-11CE-F40E-9331-13753864C34A}"/>
              </a:ext>
            </a:extLst>
          </p:cNvPr>
          <p:cNvSpPr>
            <a:spLocks noGrp="1"/>
          </p:cNvSpPr>
          <p:nvPr>
            <p:ph type="title"/>
          </p:nvPr>
        </p:nvSpPr>
        <p:spPr>
          <a:xfrm>
            <a:off x="173178" y="308699"/>
            <a:ext cx="11768886" cy="861002"/>
          </a:xfrm>
        </p:spPr>
        <p:txBody>
          <a:bodyPr>
            <a:noAutofit/>
          </a:bodyPr>
          <a:lstStyle/>
          <a:p>
            <a:pPr marL="0" marR="0">
              <a:lnSpc>
                <a:spcPct val="150000"/>
              </a:lnSpc>
              <a:spcBef>
                <a:spcPts val="0"/>
              </a:spcBef>
              <a:spcAft>
                <a:spcPts val="0"/>
              </a:spcAft>
            </a:pPr>
            <a:r>
              <a:rPr lang="en-US" sz="3000">
                <a:effectLst/>
                <a:ea typeface="Times New Roman" panose="02020603050405020304" pitchFamily="18" charset="0"/>
              </a:rPr>
              <a:t>LEA Requirements for GEM$ User Roles - Guidance and Forms</a:t>
            </a:r>
            <a:endParaRPr lang="en-US" sz="3000">
              <a:effectLst/>
              <a:ea typeface="Aptos" panose="020B0004020202020204" pitchFamily="34" charset="0"/>
            </a:endParaRPr>
          </a:p>
        </p:txBody>
      </p:sp>
      <p:sp>
        <p:nvSpPr>
          <p:cNvPr id="2" name="Content Placeholder 1">
            <a:extLst>
              <a:ext uri="{FF2B5EF4-FFF2-40B4-BE49-F238E27FC236}">
                <a16:creationId xmlns:a16="http://schemas.microsoft.com/office/drawing/2014/main" id="{7EAD81E8-D4E9-39E8-0BD2-141B06E19A46}"/>
              </a:ext>
            </a:extLst>
          </p:cNvPr>
          <p:cNvSpPr>
            <a:spLocks noGrp="1"/>
          </p:cNvSpPr>
          <p:nvPr>
            <p:ph idx="1"/>
          </p:nvPr>
        </p:nvSpPr>
        <p:spPr/>
        <p:txBody>
          <a:bodyPr>
            <a:noAutofit/>
          </a:bodyPr>
          <a:lstStyle/>
          <a:p>
            <a:pPr marL="0" indent="0">
              <a:buNone/>
            </a:pPr>
            <a:r>
              <a:rPr lang="en-US" sz="1800">
                <a:effectLst/>
                <a:ea typeface="Aptos" panose="020B0004020202020204" pitchFamily="34" charset="0"/>
              </a:rPr>
              <a:t>DESE has created a </a:t>
            </a:r>
            <a:r>
              <a:rPr lang="en-US" sz="1800" u="sng">
                <a:solidFill>
                  <a:srgbClr val="0000CD"/>
                </a:solidFill>
                <a:effectLst/>
                <a:ea typeface="Aptos" panose="020B0004020202020204" pitchFamily="34" charset="0"/>
                <a:hlinkClick r:id="rId2"/>
              </a:rPr>
              <a:t>GEM$ LEA User Role Resource Guide</a:t>
            </a:r>
            <a:r>
              <a:rPr lang="en-US" sz="1800">
                <a:solidFill>
                  <a:srgbClr val="757575"/>
                </a:solidFill>
                <a:effectLst/>
                <a:ea typeface="Aptos" panose="020B0004020202020204" pitchFamily="34" charset="0"/>
              </a:rPr>
              <a:t> </a:t>
            </a:r>
            <a:r>
              <a:rPr lang="en-US" sz="1800">
                <a:effectLst/>
                <a:ea typeface="Aptos" panose="020B0004020202020204" pitchFamily="34" charset="0"/>
              </a:rPr>
              <a:t>designed to describe the capabilities and responsibilities that each role has in GEM$, as well as DESE’s expectations for how these roles will be used and managed by each LEA.</a:t>
            </a:r>
            <a:br>
              <a:rPr lang="en-US" sz="1800">
                <a:solidFill>
                  <a:srgbClr val="757575"/>
                </a:solidFill>
                <a:effectLst/>
                <a:ea typeface="Aptos" panose="020B0004020202020204" pitchFamily="34" charset="0"/>
              </a:rPr>
            </a:br>
            <a:r>
              <a:rPr lang="en-US" sz="1800">
                <a:solidFill>
                  <a:srgbClr val="757575"/>
                </a:solidFill>
                <a:effectLst/>
                <a:ea typeface="Aptos" panose="020B0004020202020204" pitchFamily="34" charset="0"/>
              </a:rPr>
              <a:t> </a:t>
            </a:r>
            <a:br>
              <a:rPr lang="en-US" sz="1800">
                <a:solidFill>
                  <a:srgbClr val="757575"/>
                </a:solidFill>
                <a:effectLst/>
                <a:ea typeface="Aptos" panose="020B0004020202020204" pitchFamily="34" charset="0"/>
              </a:rPr>
            </a:br>
            <a:r>
              <a:rPr lang="en-US" sz="1800">
                <a:effectLst/>
                <a:ea typeface="Aptos" panose="020B0004020202020204" pitchFamily="34" charset="0"/>
              </a:rPr>
              <a:t>In addition to the resource guide, DESE has created several forms (linked below) that must be used if a district wishes to assign new roles to staff. Some forms will be sent directly to DESE, others uploaded to GEM$, and the majority will solely be kept on file with the LEA. The </a:t>
            </a:r>
            <a:r>
              <a:rPr lang="en-US" sz="1800" u="sng">
                <a:solidFill>
                  <a:srgbClr val="0000CD"/>
                </a:solidFill>
                <a:effectLst/>
                <a:ea typeface="Aptos" panose="020B0004020202020204" pitchFamily="34" charset="0"/>
                <a:hlinkClick r:id="rId3"/>
              </a:rPr>
              <a:t>GEM$ LEA User Role Diagram for Use of Forms</a:t>
            </a:r>
            <a:r>
              <a:rPr lang="en-US" sz="1800">
                <a:solidFill>
                  <a:srgbClr val="757575"/>
                </a:solidFill>
                <a:effectLst/>
                <a:ea typeface="Aptos" panose="020B0004020202020204" pitchFamily="34" charset="0"/>
              </a:rPr>
              <a:t> </a:t>
            </a:r>
            <a:r>
              <a:rPr lang="en-US" sz="1800">
                <a:effectLst/>
                <a:ea typeface="Aptos" panose="020B0004020202020204" pitchFamily="34" charset="0"/>
              </a:rPr>
              <a:t>provides an overview and instructions for using the forms.</a:t>
            </a:r>
            <a:br>
              <a:rPr lang="en-US" sz="1800">
                <a:solidFill>
                  <a:srgbClr val="757575"/>
                </a:solidFill>
                <a:effectLst/>
                <a:ea typeface="Aptos" panose="020B0004020202020204" pitchFamily="34" charset="0"/>
              </a:rPr>
            </a:br>
            <a:r>
              <a:rPr lang="en-US" sz="1800">
                <a:solidFill>
                  <a:srgbClr val="757575"/>
                </a:solidFill>
                <a:effectLst/>
                <a:ea typeface="Aptos" panose="020B0004020202020204" pitchFamily="34" charset="0"/>
              </a:rPr>
              <a:t> </a:t>
            </a:r>
            <a:br>
              <a:rPr lang="en-US" sz="1800">
                <a:solidFill>
                  <a:srgbClr val="757575"/>
                </a:solidFill>
                <a:effectLst/>
                <a:ea typeface="Aptos" panose="020B0004020202020204" pitchFamily="34" charset="0"/>
              </a:rPr>
            </a:br>
            <a:r>
              <a:rPr lang="en-US" sz="1800">
                <a:effectLst/>
                <a:ea typeface="Aptos" panose="020B0004020202020204" pitchFamily="34" charset="0"/>
              </a:rPr>
              <a:t>User Role Forms for all GEM$ Roles:</a:t>
            </a:r>
            <a:br>
              <a:rPr lang="en-US" sz="1800">
                <a:effectLst/>
                <a:ea typeface="Aptos" panose="020B0004020202020204" pitchFamily="34" charset="0"/>
              </a:rPr>
            </a:br>
            <a:r>
              <a:rPr lang="en-US" sz="1800" u="sng">
                <a:solidFill>
                  <a:srgbClr val="0000CD"/>
                </a:solidFill>
                <a:effectLst/>
                <a:ea typeface="Aptos" panose="020B0004020202020204" pitchFamily="34" charset="0"/>
                <a:hlinkClick r:id="rId4"/>
              </a:rPr>
              <a:t>GEM$ First User Access Administrator Form</a:t>
            </a:r>
            <a:br>
              <a:rPr lang="en-US" sz="1800">
                <a:solidFill>
                  <a:srgbClr val="757575"/>
                </a:solidFill>
                <a:effectLst/>
                <a:ea typeface="Aptos" panose="020B0004020202020204" pitchFamily="34" charset="0"/>
              </a:rPr>
            </a:br>
            <a:r>
              <a:rPr lang="en-US" sz="1800" u="sng">
                <a:solidFill>
                  <a:srgbClr val="0000CD"/>
                </a:solidFill>
                <a:effectLst/>
                <a:ea typeface="Aptos" panose="020B0004020202020204" pitchFamily="34" charset="0"/>
                <a:hlinkClick r:id="rId5"/>
              </a:rPr>
              <a:t>GEM$ Alternate User Access Administrator form</a:t>
            </a:r>
            <a:br>
              <a:rPr lang="en-US" sz="1800">
                <a:solidFill>
                  <a:srgbClr val="757575"/>
                </a:solidFill>
                <a:effectLst/>
                <a:ea typeface="Aptos" panose="020B0004020202020204" pitchFamily="34" charset="0"/>
              </a:rPr>
            </a:br>
            <a:r>
              <a:rPr lang="en-US" sz="1800" u="sng">
                <a:solidFill>
                  <a:srgbClr val="0000CD"/>
                </a:solidFill>
                <a:effectLst/>
                <a:ea typeface="Aptos" panose="020B0004020202020204" pitchFamily="34" charset="0"/>
                <a:hlinkClick r:id="rId6"/>
              </a:rPr>
              <a:t>GEM$ LEA General User form</a:t>
            </a:r>
            <a:br>
              <a:rPr lang="en-US" sz="1800">
                <a:solidFill>
                  <a:srgbClr val="757575"/>
                </a:solidFill>
                <a:effectLst/>
                <a:ea typeface="Aptos" panose="020B0004020202020204" pitchFamily="34" charset="0"/>
              </a:rPr>
            </a:br>
            <a:r>
              <a:rPr lang="en-US" sz="1800" u="sng">
                <a:solidFill>
                  <a:srgbClr val="0000CD"/>
                </a:solidFill>
                <a:effectLst/>
                <a:ea typeface="Aptos" panose="020B0004020202020204" pitchFamily="34" charset="0"/>
                <a:hlinkClick r:id="rId7"/>
              </a:rPr>
              <a:t>GEM$ LEA Superintendent Chief Exec form</a:t>
            </a:r>
            <a:br>
              <a:rPr lang="en-US" sz="1800">
                <a:solidFill>
                  <a:srgbClr val="757575"/>
                </a:solidFill>
                <a:effectLst/>
                <a:ea typeface="Aptos" panose="020B0004020202020204" pitchFamily="34" charset="0"/>
              </a:rPr>
            </a:br>
            <a:r>
              <a:rPr lang="en-US" sz="1800" u="sng">
                <a:solidFill>
                  <a:srgbClr val="0000CD"/>
                </a:solidFill>
                <a:effectLst/>
                <a:ea typeface="Aptos" panose="020B0004020202020204" pitchFamily="34" charset="0"/>
                <a:hlinkClick r:id="rId8"/>
              </a:rPr>
              <a:t>GEM$ Vendor Authorization User form</a:t>
            </a:r>
            <a:br>
              <a:rPr lang="en-US" sz="1800">
                <a:solidFill>
                  <a:srgbClr val="757575"/>
                </a:solidFill>
                <a:effectLst/>
                <a:ea typeface="Aptos" panose="020B0004020202020204" pitchFamily="34" charset="0"/>
              </a:rPr>
            </a:br>
            <a:r>
              <a:rPr lang="en-US" sz="1800">
                <a:solidFill>
                  <a:srgbClr val="757575"/>
                </a:solidFill>
                <a:effectLst/>
                <a:ea typeface="Aptos" panose="020B0004020202020204" pitchFamily="34" charset="0"/>
              </a:rPr>
              <a:t> </a:t>
            </a:r>
            <a:br>
              <a:rPr lang="en-US" sz="1800">
                <a:solidFill>
                  <a:srgbClr val="757575"/>
                </a:solidFill>
                <a:effectLst/>
                <a:ea typeface="Aptos" panose="020B0004020202020204" pitchFamily="34" charset="0"/>
              </a:rPr>
            </a:br>
            <a:r>
              <a:rPr lang="en-US" sz="1800">
                <a:effectLst/>
                <a:ea typeface="Aptos" panose="020B0004020202020204" pitchFamily="34" charset="0"/>
              </a:rPr>
              <a:t>The forms, as well as the resource guide, are also posted on the DESE Resources page of</a:t>
            </a:r>
            <a:r>
              <a:rPr lang="en-US" sz="1800" b="1">
                <a:effectLst/>
                <a:ea typeface="Aptos" panose="020B0004020202020204" pitchFamily="34" charset="0"/>
              </a:rPr>
              <a:t> </a:t>
            </a:r>
            <a:r>
              <a:rPr lang="en-US" sz="1800" u="sng">
                <a:solidFill>
                  <a:srgbClr val="0000CD"/>
                </a:solidFill>
                <a:effectLst/>
                <a:ea typeface="Aptos" panose="020B0004020202020204" pitchFamily="34" charset="0"/>
                <a:hlinkClick r:id="rId9"/>
              </a:rPr>
              <a:t>GEM$</a:t>
            </a:r>
            <a:r>
              <a:rPr lang="en-US" sz="1800" b="1">
                <a:solidFill>
                  <a:srgbClr val="757575"/>
                </a:solidFill>
                <a:effectLst/>
                <a:ea typeface="Aptos" panose="020B0004020202020204" pitchFamily="34" charset="0"/>
              </a:rPr>
              <a:t>.</a:t>
            </a:r>
            <a:endParaRPr lang="en-US" sz="1800"/>
          </a:p>
        </p:txBody>
      </p:sp>
      <p:sp>
        <p:nvSpPr>
          <p:cNvPr id="4" name="Slide Number Placeholder 3">
            <a:extLst>
              <a:ext uri="{FF2B5EF4-FFF2-40B4-BE49-F238E27FC236}">
                <a16:creationId xmlns:a16="http://schemas.microsoft.com/office/drawing/2014/main" id="{DCF33AAD-97CE-6225-3B7D-6D772EDFF665}"/>
              </a:ext>
            </a:extLst>
          </p:cNvPr>
          <p:cNvSpPr>
            <a:spLocks noGrp="1"/>
          </p:cNvSpPr>
          <p:nvPr>
            <p:ph type="sldNum" sz="quarter" idx="12"/>
          </p:nvPr>
        </p:nvSpPr>
        <p:spPr/>
        <p:txBody>
          <a:bodyPr/>
          <a:lstStyle/>
          <a:p>
            <a:fld id="{2E001A48-83E9-4CCC-962C-0C41F4AC440B}" type="slidenum">
              <a:rPr lang="en-US" smtClean="0"/>
              <a:t>8</a:t>
            </a:fld>
            <a:endParaRPr lang="en-US"/>
          </a:p>
        </p:txBody>
      </p:sp>
    </p:spTree>
    <p:extLst>
      <p:ext uri="{BB962C8B-B14F-4D97-AF65-F5344CB8AC3E}">
        <p14:creationId xmlns:p14="http://schemas.microsoft.com/office/powerpoint/2010/main" val="1680145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GEM$ navigation menu on how to find grants">
            <a:extLst>
              <a:ext uri="{FF2B5EF4-FFF2-40B4-BE49-F238E27FC236}">
                <a16:creationId xmlns:a16="http://schemas.microsoft.com/office/drawing/2014/main" id="{20ED1CD3-7983-4737-70D8-BADC59C63F14}"/>
              </a:ext>
            </a:extLst>
          </p:cNvPr>
          <p:cNvPicPr>
            <a:picLocks noChangeAspect="1"/>
          </p:cNvPicPr>
          <p:nvPr/>
        </p:nvPicPr>
        <p:blipFill>
          <a:blip r:embed="rId2"/>
          <a:stretch>
            <a:fillRect/>
          </a:stretch>
        </p:blipFill>
        <p:spPr>
          <a:xfrm>
            <a:off x="6530205" y="1427942"/>
            <a:ext cx="5366794" cy="4143481"/>
          </a:xfrm>
          <a:prstGeom prst="rect">
            <a:avLst/>
          </a:prstGeom>
        </p:spPr>
      </p:pic>
      <p:sp>
        <p:nvSpPr>
          <p:cNvPr id="2" name="Title 1">
            <a:extLst>
              <a:ext uri="{FF2B5EF4-FFF2-40B4-BE49-F238E27FC236}">
                <a16:creationId xmlns:a16="http://schemas.microsoft.com/office/drawing/2014/main" id="{D6F52EA0-8895-7088-3314-803BB534C9D6}"/>
              </a:ext>
            </a:extLst>
          </p:cNvPr>
          <p:cNvSpPr>
            <a:spLocks noGrp="1"/>
          </p:cNvSpPr>
          <p:nvPr>
            <p:ph type="title"/>
          </p:nvPr>
        </p:nvSpPr>
        <p:spPr/>
        <p:txBody>
          <a:bodyPr/>
          <a:lstStyle/>
          <a:p>
            <a:r>
              <a:rPr lang="en-US"/>
              <a:t>GEM$ Reminders: Navigation Tips</a:t>
            </a:r>
          </a:p>
        </p:txBody>
      </p:sp>
      <p:sp>
        <p:nvSpPr>
          <p:cNvPr id="3" name="Content Placeholder 2">
            <a:extLst>
              <a:ext uri="{FF2B5EF4-FFF2-40B4-BE49-F238E27FC236}">
                <a16:creationId xmlns:a16="http://schemas.microsoft.com/office/drawing/2014/main" id="{2641F663-B687-C02E-C04E-72A4DDD19B26}"/>
              </a:ext>
            </a:extLst>
          </p:cNvPr>
          <p:cNvSpPr>
            <a:spLocks noGrp="1"/>
          </p:cNvSpPr>
          <p:nvPr>
            <p:ph idx="1"/>
          </p:nvPr>
        </p:nvSpPr>
        <p:spPr/>
        <p:txBody>
          <a:bodyPr numCol="2">
            <a:normAutofit/>
          </a:bodyPr>
          <a:lstStyle/>
          <a:p>
            <a:pPr>
              <a:lnSpc>
                <a:spcPct val="120000"/>
              </a:lnSpc>
              <a:spcBef>
                <a:spcPts val="600"/>
              </a:spcBef>
            </a:pPr>
            <a:r>
              <a:rPr lang="en-US">
                <a:solidFill>
                  <a:schemeClr val="accent1"/>
                </a:solidFill>
              </a:rPr>
              <a:t>The left menu allows for quick navigation between GEM$ components.</a:t>
            </a:r>
          </a:p>
          <a:p>
            <a:pPr>
              <a:lnSpc>
                <a:spcPct val="120000"/>
              </a:lnSpc>
              <a:spcBef>
                <a:spcPts val="600"/>
              </a:spcBef>
            </a:pPr>
            <a:r>
              <a:rPr lang="en-US">
                <a:solidFill>
                  <a:schemeClr val="accent1"/>
                </a:solidFill>
              </a:rPr>
              <a:t>From the menu, hover over menu items with arrows to view sub-menus.</a:t>
            </a:r>
          </a:p>
          <a:p>
            <a:pPr>
              <a:lnSpc>
                <a:spcPct val="120000"/>
              </a:lnSpc>
              <a:spcBef>
                <a:spcPts val="600"/>
              </a:spcBef>
            </a:pPr>
            <a:r>
              <a:rPr lang="en-US">
                <a:solidFill>
                  <a:schemeClr val="accent1"/>
                </a:solidFill>
              </a:rPr>
              <a:t>Use GEM$ navigation links; not your browser’s Back button.</a:t>
            </a:r>
          </a:p>
          <a:p>
            <a:pPr marL="0" indent="0">
              <a:lnSpc>
                <a:spcPct val="120000"/>
              </a:lnSpc>
              <a:spcBef>
                <a:spcPts val="600"/>
              </a:spcBef>
              <a:buNone/>
            </a:pPr>
            <a:endParaRPr lang="en-US">
              <a:solidFill>
                <a:schemeClr val="tx1"/>
              </a:solidFill>
            </a:endParaRPr>
          </a:p>
          <a:p>
            <a:endParaRPr lang="en-US"/>
          </a:p>
        </p:txBody>
      </p:sp>
    </p:spTree>
    <p:extLst>
      <p:ext uri="{BB962C8B-B14F-4D97-AF65-F5344CB8AC3E}">
        <p14:creationId xmlns:p14="http://schemas.microsoft.com/office/powerpoint/2010/main" val="194734945"/>
      </p:ext>
    </p:extLst>
  </p:cSld>
  <p:clrMapOvr>
    <a:masterClrMapping/>
  </p:clrMapOvr>
</p:sld>
</file>

<file path=ppt/theme/theme1.xml><?xml version="1.0" encoding="utf-8"?>
<a:theme xmlns:a="http://schemas.openxmlformats.org/drawingml/2006/main" name="DESE PowerPoint Template 2025">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ESE PowerPoint Template 2025  -  Read-Only" id="{B45E056A-EE55-4A42-8F0C-1D12EF6A337E}" vid="{0628E806-D1A6-46B3-8030-685DEEF3B44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59D2FCE26A5CF42B73DB707666E1E83" ma:contentTypeVersion="16" ma:contentTypeDescription="Create a new document." ma:contentTypeScope="" ma:versionID="0987dfbc8ad267364bbb798d26b4dead">
  <xsd:schema xmlns:xsd="http://www.w3.org/2001/XMLSchema" xmlns:xs="http://www.w3.org/2001/XMLSchema" xmlns:p="http://schemas.microsoft.com/office/2006/metadata/properties" xmlns:ns2="67cbf261-e971-4a38-83b4-d85e273e70b4" xmlns:ns3="46f7fc10-315f-4884-8231-57a9c90b9c56" targetNamespace="http://schemas.microsoft.com/office/2006/metadata/properties" ma:root="true" ma:fieldsID="5df0dd8d2e9224e40af4386b3e554a65" ns2:_="" ns3:_="">
    <xsd:import namespace="67cbf261-e971-4a38-83b4-d85e273e70b4"/>
    <xsd:import namespace="46f7fc10-315f-4884-8231-57a9c90b9c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bf261-e971-4a38-83b4-d85e273e7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f7fc10-315f-4884-8231-57a9c90b9c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9dfc3a5-e0cb-420d-bb1c-baaddc6e8637}" ma:internalName="TaxCatchAll" ma:showField="CatchAllData" ma:web="46f7fc10-315f-4884-8231-57a9c90b9c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7cbf261-e971-4a38-83b4-d85e273e70b4">
      <Terms xmlns="http://schemas.microsoft.com/office/infopath/2007/PartnerControls"/>
    </lcf76f155ced4ddcb4097134ff3c332f>
    <TaxCatchAll xmlns="46f7fc10-315f-4884-8231-57a9c90b9c56" xsi:nil="true"/>
  </documentManagement>
</p:properties>
</file>

<file path=customXml/itemProps1.xml><?xml version="1.0" encoding="utf-8"?>
<ds:datastoreItem xmlns:ds="http://schemas.openxmlformats.org/officeDocument/2006/customXml" ds:itemID="{73D776C3-8F0D-4A92-97C9-E305DF4E8E35}">
  <ds:schemaRefs>
    <ds:schemaRef ds:uri="http://schemas.microsoft.com/sharepoint/v3/contenttype/forms"/>
  </ds:schemaRefs>
</ds:datastoreItem>
</file>

<file path=customXml/itemProps2.xml><?xml version="1.0" encoding="utf-8"?>
<ds:datastoreItem xmlns:ds="http://schemas.openxmlformats.org/officeDocument/2006/customXml" ds:itemID="{CA592723-762E-46AB-BCA9-76C8826115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cbf261-e971-4a38-83b4-d85e273e70b4"/>
    <ds:schemaRef ds:uri="46f7fc10-315f-4884-8231-57a9c90b9c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4E466A-32DC-4F8E-867F-841BC66407FD}">
  <ds:schemaRefs>
    <ds:schemaRef ds:uri="46f7fc10-315f-4884-8231-57a9c90b9c56"/>
    <ds:schemaRef ds:uri="67cbf261-e971-4a38-83b4-d85e273e70b4"/>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DESE PowerPoint Template 2025</Template>
  <TotalTime>0</TotalTime>
  <Words>1159</Words>
  <Application>Microsoft Office PowerPoint</Application>
  <PresentationFormat>Widescreen</PresentationFormat>
  <Paragraphs>99</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Arial</vt:lpstr>
      <vt:lpstr>Calibri</vt:lpstr>
      <vt:lpstr>Segoe UI</vt:lpstr>
      <vt:lpstr>Segoe UI Semibold</vt:lpstr>
      <vt:lpstr>Times New Roman</vt:lpstr>
      <vt:lpstr>DESE PowerPoint Template 2025</vt:lpstr>
      <vt:lpstr>FY26 0240/0262 IDEA Application Webinar </vt:lpstr>
      <vt:lpstr>Housekeeping</vt:lpstr>
      <vt:lpstr>Federal Grants Contact Information </vt:lpstr>
      <vt:lpstr>Grants Management &amp; SEPP Contact Information </vt:lpstr>
      <vt:lpstr>GEM$ Reminders: Roles</vt:lpstr>
      <vt:lpstr>GEM$ Reminders: Workflow</vt:lpstr>
      <vt:lpstr>GEM$ Reminders: Sign-offs</vt:lpstr>
      <vt:lpstr>LEA Requirements for GEM$ User Roles - Guidance and Forms</vt:lpstr>
      <vt:lpstr>GEM$ Reminders: Navigation Tips</vt:lpstr>
      <vt:lpstr>GEM$ Reminders: Chart of Accounts</vt:lpstr>
      <vt:lpstr>GEM$ Reminders: Resources</vt:lpstr>
      <vt:lpstr>Request For Proposal (RFP) and Due Date</vt:lpstr>
      <vt:lpstr>Federal Grant Assurances</vt:lpstr>
      <vt:lpstr>Conditions of Assistance</vt:lpstr>
      <vt:lpstr>Remember!</vt:lpstr>
      <vt:lpstr>FY26 IDEA (0240/0262) Application Sections</vt:lpstr>
      <vt:lpstr>Checklist and DESE Reviewer Comments</vt:lpstr>
      <vt:lpstr>Changes for FY26</vt:lpstr>
      <vt:lpstr>Live Demo in GEM$</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Rounds-Bloom, Eleanor (DESE)</dc:creator>
  <cp:lastModifiedBy>Cross, Kathleen (DESE)</cp:lastModifiedBy>
  <cp:revision>28</cp:revision>
  <dcterms:created xsi:type="dcterms:W3CDTF">2025-07-09T19:39:28Z</dcterms:created>
  <dcterms:modified xsi:type="dcterms:W3CDTF">2025-08-07T20:24:59Z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0x010100A59D2FCE26A5CF42B73DB707666E1E83</vt:lpwstr>
  </property>
</Properties>
</file>