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1" r:id="rId6"/>
    <p:sldId id="264" r:id="rId7"/>
    <p:sldId id="265" r:id="rId8"/>
    <p:sldId id="266" r:id="rId9"/>
    <p:sldId id="267" r:id="rId10"/>
    <p:sldId id="271" r:id="rId11"/>
    <p:sldId id="287" r:id="rId12"/>
    <p:sldId id="300" r:id="rId13"/>
    <p:sldId id="301" r:id="rId14"/>
    <p:sldId id="294" r:id="rId15"/>
    <p:sldId id="291" r:id="rId16"/>
    <p:sldId id="295" r:id="rId17"/>
    <p:sldId id="298" r:id="rId18"/>
    <p:sldId id="303" r:id="rId19"/>
    <p:sldId id="260" r:id="rId20"/>
    <p:sldId id="302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97E7"/>
    <a:srgbClr val="AFCBFD"/>
    <a:srgbClr val="93A9FF"/>
    <a:srgbClr val="86A9E2"/>
    <a:srgbClr val="3647B6"/>
    <a:srgbClr val="494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033250-982D-42E1-ADB4-9F414698CCD7}" v="22" dt="2023-06-29T19:10:55.174"/>
    <p1510:client id="{32DE289E-2471-46B5-9C74-6A82FAF6C303}" vWet="2" dt="2023-07-13T14:41:28.413"/>
    <p1510:client id="{9D57312F-B9F8-F217-6492-468B6BE7142B}" v="11" dt="2023-07-13T14:52:38.012"/>
    <p1510:client id="{E3FBA7E7-BEC2-6125-5A38-C6FAD47F492F}" v="3" dt="2023-07-13T14:46:17.9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urldefense.com/v3/__https:/mass.us14.list-manage.com/track/click?u=d8f37d1a90dacd97f207f0b4a&amp;id=503f761c8d&amp;e=1149a29808__;!!CPANwP4y!RftFpBbzG8nff0CvRm10oqOmb4TVddhE8msTpewj0BoJqg_-sKCbxT2dIqjCORkTd81PBrPR0j75NKbVxUWM55CXziy-Z_lkxZuZEw$" TargetMode="External"/><Relationship Id="rId3" Type="http://schemas.openxmlformats.org/officeDocument/2006/relationships/hyperlink" Target="https://urldefense.com/v3/__https:/mass.us14.list-manage.com/track/click?u=d8f37d1a90dacd97f207f0b4a&amp;id=72e6421674&amp;e=1149a29808__;!!CPANwP4y!RftFpBbzG8nff0CvRm10oqOmb4TVddhE8msTpewj0BoJqg_-sKCbxT2dIqjCORkTd81PBrPR0j75NKbVxUWM55CXziy-Z_lYKF3Dag$" TargetMode="External"/><Relationship Id="rId7" Type="http://schemas.openxmlformats.org/officeDocument/2006/relationships/hyperlink" Target="https://urldefense.com/v3/__https:/mass.us14.list-manage.com/track/click?u=d8f37d1a90dacd97f207f0b4a&amp;id=46abbab1cc&amp;e=1149a29808__;!!CPANwP4y!RftFpBbzG8nff0CvRm10oqOmb4TVddhE8msTpewj0BoJqg_-sKCbxT2dIqjCORkTd81PBrPR0j75NKbVxUWM55CXziy-Z_khpyiQiA$" TargetMode="External"/><Relationship Id="rId2" Type="http://schemas.openxmlformats.org/officeDocument/2006/relationships/hyperlink" Target="https://urldefense.com/v3/__https:/mass.us14.list-manage.com/track/click?u=d8f37d1a90dacd97f207f0b4a&amp;id=9a22d486ae&amp;e=1149a29808__;!!CPANwP4y!RftFpBbzG8nff0CvRm10oqOmb4TVddhE8msTpewj0BoJqg_-sKCbxT2dIqjCORkTd81PBrPR0j75NKbVxUWM55CXziy-Z_kr9WDGsw$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rldefense.com/v3/__https:/mass.us14.list-manage.com/track/click?u=d8f37d1a90dacd97f207f0b4a&amp;id=07cd58a64e&amp;e=1149a29808__;!!CPANwP4y!RftFpBbzG8nff0CvRm10oqOmb4TVddhE8msTpewj0BoJqg_-sKCbxT2dIqjCORkTd81PBrPR0j75NKbVxUWM55CXziy-Z_nor7DJpg$" TargetMode="External"/><Relationship Id="rId5" Type="http://schemas.openxmlformats.org/officeDocument/2006/relationships/hyperlink" Target="https://urldefense.com/v3/__https:/mass.us14.list-manage.com/track/click?u=d8f37d1a90dacd97f207f0b4a&amp;id=39e88a5c13&amp;e=1149a29808__;!!CPANwP4y!RftFpBbzG8nff0CvRm10oqOmb4TVddhE8msTpewj0BoJqg_-sKCbxT2dIqjCORkTd81PBrPR0j75NKbVxUWM55CXziy-Z_mc_FItOA$" TargetMode="External"/><Relationship Id="rId4" Type="http://schemas.openxmlformats.org/officeDocument/2006/relationships/hyperlink" Target="https://urldefense.com/v3/__https:/mass.us14.list-manage.com/track/click?u=d8f37d1a90dacd97f207f0b4a&amp;id=d87f267186&amp;e=1149a29808__;!!CPANwP4y!RftFpBbzG8nff0CvRm10oqOmb4TVddhE8msTpewj0BoJqg_-sKCbxT2dIqjCORkTd81PBrPR0j75NKbVxUWM55CXziy-Z_nonbFO8w$" TargetMode="External"/><Relationship Id="rId9" Type="http://schemas.openxmlformats.org/officeDocument/2006/relationships/hyperlink" Target="https://urldefense.com/v3/__https:/mass.us14.list-manage.com/track/click?u=d8f37d1a90dacd97f207f0b4a&amp;id=0ccf8e08f0&amp;e=1149a29808__;!!CPANwP4y!RftFpBbzG8nff0CvRm10oqOmb4TVddhE8msTpewj0BoJqg_-sKCbxT2dIqjCORkTd81PBrPR0j75NKbVxUWM55CXziy-Z_mvm2bL3g$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oe.mass.edu/federalgrants/titlei-a/resources/qrg.docx" TargetMode="External"/><Relationship Id="rId13" Type="http://schemas.openxmlformats.org/officeDocument/2006/relationships/hyperlink" Target="https://www.doe.mass.edu/federalgrants/titleiv-a/wellrounded-education-qrg.docx" TargetMode="External"/><Relationship Id="rId3" Type="http://schemas.openxmlformats.org/officeDocument/2006/relationships/hyperlink" Target="https://urldefense.com/v3/__https:/mass.us14.list-manage.com/track/click?u=d8f37d1a90dacd97f207f0b4a&amp;id=da433daeca&amp;e=ca6afd1e7d__;!!CPANwP4y!UVmnQXBHdp0-SugUM1wk38mSV0IFULRyzmlpsBbEuqhriBR10J4Iad6L4nZPwtv-B1msFPCx9f1cQuJ8k7F2Hq4V8KcNmkskpGzoOt8$" TargetMode="External"/><Relationship Id="rId7" Type="http://schemas.openxmlformats.org/officeDocument/2006/relationships/hyperlink" Target="https://www.doe.mass.edu/federalgrants/essa/default.html" TargetMode="External"/><Relationship Id="rId12" Type="http://schemas.openxmlformats.org/officeDocument/2006/relationships/hyperlink" Target="https://www.doe.mass.edu/federalgrants/titleiv-a/resource-guide.docx" TargetMode="External"/><Relationship Id="rId2" Type="http://schemas.openxmlformats.org/officeDocument/2006/relationships/hyperlink" Target="https://urldefense.com/v3/__https:/mass.us14.list-manage.com/track/click?u=d8f37d1a90dacd97f207f0b4a&amp;id=d41cfb9e18&amp;e=ca6afd1e7d__;!!CPANwP4y!UVmnQXBHdp0-SugUM1wk38mSV0IFULRyzmlpsBbEuqhriBR10J4Iad6L4nZPwtv-B1msFPCx9f1cQuJ8k7F2Hq4V8KcNmksk7uicbbA$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ss.egrantsmanagement.com/DocumentLibrary/ViewDocument.aspx?DocumentKey=1714&amp;inline=true" TargetMode="External"/><Relationship Id="rId11" Type="http://schemas.openxmlformats.org/officeDocument/2006/relationships/hyperlink" Target="https://www.doe.mass.edu/federalgrants/titleiv-a/qrg.docx" TargetMode="External"/><Relationship Id="rId5" Type="http://schemas.openxmlformats.org/officeDocument/2006/relationships/hyperlink" Target="https://urldefense.com/v3/__https:/mass.us14.list-manage.com/track/click?u=d8f37d1a90dacd97f207f0b4a&amp;id=d6820d9b83&amp;e=ca6afd1e7d__;!!CPANwP4y!UVmnQXBHdp0-SugUM1wk38mSV0IFULRyzmlpsBbEuqhriBR10J4Iad6L4nZPwtv-B1msFPCx9f1cQuJ8k7F2Hq4V8KcNmksk6xZuY84$" TargetMode="External"/><Relationship Id="rId15" Type="http://schemas.openxmlformats.org/officeDocument/2006/relationships/hyperlink" Target="https://www.doe.mass.edu/federalgrants/titleiv-a/safe-healthy-schools-qrg.docx" TargetMode="External"/><Relationship Id="rId10" Type="http://schemas.openxmlformats.org/officeDocument/2006/relationships/hyperlink" Target="https://www.doe.mass.edu/federalgrants/titleiii-a/resources/qrg.docx" TargetMode="External"/><Relationship Id="rId4" Type="http://schemas.openxmlformats.org/officeDocument/2006/relationships/hyperlink" Target="https://urldefense.com/v3/__https:/mass.us14.list-manage.com/track/click?u=d8f37d1a90dacd97f207f0b4a&amp;id=6ca187a6cc&amp;e=ca6afd1e7d__;!!CPANwP4y!UVmnQXBHdp0-SugUM1wk38mSV0IFULRyzmlpsBbEuqhriBR10J4Iad6L4nZPwtv-B1msFPCx9f1cQuJ8k7F2Hq4V8KcNmkskU8CZsa4$" TargetMode="External"/><Relationship Id="rId9" Type="http://schemas.openxmlformats.org/officeDocument/2006/relationships/hyperlink" Target="https://www.doe.mass.edu/federalgrants/titleii-a/qrg.docx" TargetMode="External"/><Relationship Id="rId14" Type="http://schemas.openxmlformats.org/officeDocument/2006/relationships/hyperlink" Target="https://www.doe.mass.edu/federalgrants/titleiv-a/effective-use-of-tech-qrg.doc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federalgrantprograms@mass.gov" TargetMode="External"/><Relationship Id="rId2" Type="http://schemas.openxmlformats.org/officeDocument/2006/relationships/hyperlink" Target="https://www.doe.mass.edu/federalgrants/liaisons.xls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ass.egrantsmanagement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federalgrants" TargetMode="External"/><Relationship Id="rId2" Type="http://schemas.openxmlformats.org/officeDocument/2006/relationships/hyperlink" Target="mailto:federalgrantprograms@mass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e.mass.edu/grant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doe.mass.edu/federalgrants/resource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ass.egrantsmanagement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Segoe SemiBold" panose="020B0703040204020203" pitchFamily="34" charset="0"/>
                <a:cs typeface="Segoe SemiBold" panose="020B0703040204020203" pitchFamily="34" charset="0"/>
              </a:rPr>
              <a:t>FY25 ESSA Consolidated Grant Application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July 16, 2024</a:t>
            </a:r>
          </a:p>
          <a:p>
            <a:r>
              <a:rPr lang="en-US" dirty="0"/>
              <a:t>Federal Grants Office</a:t>
            </a:r>
          </a:p>
        </p:txBody>
      </p:sp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AD81E8-D4E9-39E8-0BD2-141B06E19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02" y="1998208"/>
            <a:ext cx="11038195" cy="4187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effectLst/>
                <a:ea typeface="Aptos" panose="020B0004020202020204" pitchFamily="34" charset="0"/>
              </a:rPr>
              <a:t>DESE has created a </a:t>
            </a:r>
            <a:r>
              <a:rPr lang="en-US" sz="1800" u="sng" dirty="0">
                <a:solidFill>
                  <a:srgbClr val="0000CD"/>
                </a:solidFill>
                <a:effectLst/>
                <a:ea typeface="Aptos" panose="020B0004020202020204" pitchFamily="34" charset="0"/>
                <a:hlinkClick r:id="rId2"/>
              </a:rPr>
              <a:t>GEM$ LEA User Role Resource Guide</a:t>
            </a:r>
            <a:r>
              <a:rPr lang="en-US" sz="1800" dirty="0">
                <a:solidFill>
                  <a:srgbClr val="757575"/>
                </a:solidFill>
                <a:effectLst/>
                <a:ea typeface="Aptos" panose="020B0004020202020204" pitchFamily="34" charset="0"/>
              </a:rPr>
              <a:t> </a:t>
            </a:r>
            <a:r>
              <a:rPr lang="en-US" sz="1800" dirty="0">
                <a:effectLst/>
                <a:ea typeface="Aptos" panose="020B0004020202020204" pitchFamily="34" charset="0"/>
              </a:rPr>
              <a:t>designed to describe the capabilities and responsibilities that each role has in GEM$, as well as DESE’s expectations for how these roles will be used and managed by each LEA.</a:t>
            </a:r>
            <a:br>
              <a:rPr lang="en-US" sz="1800" dirty="0">
                <a:solidFill>
                  <a:srgbClr val="757575"/>
                </a:solidFill>
                <a:effectLst/>
                <a:ea typeface="Aptos" panose="020B0004020202020204" pitchFamily="34" charset="0"/>
              </a:rPr>
            </a:br>
            <a:r>
              <a:rPr lang="en-US" sz="1800" dirty="0">
                <a:solidFill>
                  <a:srgbClr val="757575"/>
                </a:solidFill>
                <a:effectLst/>
                <a:ea typeface="Aptos" panose="020B0004020202020204" pitchFamily="34" charset="0"/>
              </a:rPr>
              <a:t> </a:t>
            </a:r>
            <a:br>
              <a:rPr lang="en-US" sz="1800" dirty="0">
                <a:solidFill>
                  <a:srgbClr val="757575"/>
                </a:solidFill>
                <a:effectLst/>
                <a:ea typeface="Aptos" panose="020B0004020202020204" pitchFamily="34" charset="0"/>
              </a:rPr>
            </a:br>
            <a:r>
              <a:rPr lang="en-US" sz="1800" dirty="0">
                <a:effectLst/>
                <a:ea typeface="Aptos" panose="020B0004020202020204" pitchFamily="34" charset="0"/>
              </a:rPr>
              <a:t>In addition to the resource guide, DESE has created several forms (linked below) that must be used if a district wishes to assign new roles to staff. Some forms will be sent directly to DESE, others uploaded to GEM$, and the majority will solely be kept on file with the LEA. The </a:t>
            </a:r>
            <a:r>
              <a:rPr lang="en-US" sz="1800" u="sng" dirty="0">
                <a:solidFill>
                  <a:srgbClr val="0000CD"/>
                </a:solidFill>
                <a:effectLst/>
                <a:ea typeface="Aptos" panose="020B0004020202020204" pitchFamily="34" charset="0"/>
                <a:hlinkClick r:id="rId3"/>
              </a:rPr>
              <a:t>GEM$ LEA User Role Diagram for Use of Forms</a:t>
            </a:r>
            <a:r>
              <a:rPr lang="en-US" sz="1800" dirty="0">
                <a:solidFill>
                  <a:srgbClr val="757575"/>
                </a:solidFill>
                <a:effectLst/>
                <a:ea typeface="Aptos" panose="020B0004020202020204" pitchFamily="34" charset="0"/>
              </a:rPr>
              <a:t> </a:t>
            </a:r>
            <a:r>
              <a:rPr lang="en-US" sz="1800" dirty="0">
                <a:effectLst/>
                <a:ea typeface="Aptos" panose="020B0004020202020204" pitchFamily="34" charset="0"/>
              </a:rPr>
              <a:t>provides an overview and instructions for using the forms.</a:t>
            </a:r>
            <a:br>
              <a:rPr lang="en-US" sz="1800" dirty="0">
                <a:solidFill>
                  <a:srgbClr val="757575"/>
                </a:solidFill>
                <a:effectLst/>
                <a:ea typeface="Aptos" panose="020B0004020202020204" pitchFamily="34" charset="0"/>
              </a:rPr>
            </a:br>
            <a:r>
              <a:rPr lang="en-US" sz="1800" dirty="0">
                <a:solidFill>
                  <a:srgbClr val="757575"/>
                </a:solidFill>
                <a:effectLst/>
                <a:ea typeface="Aptos" panose="020B0004020202020204" pitchFamily="34" charset="0"/>
              </a:rPr>
              <a:t> </a:t>
            </a:r>
            <a:br>
              <a:rPr lang="en-US" sz="1800" dirty="0">
                <a:solidFill>
                  <a:srgbClr val="757575"/>
                </a:solidFill>
                <a:effectLst/>
                <a:ea typeface="Aptos" panose="020B0004020202020204" pitchFamily="34" charset="0"/>
              </a:rPr>
            </a:br>
            <a:r>
              <a:rPr lang="en-US" sz="1800" dirty="0">
                <a:effectLst/>
                <a:ea typeface="Aptos" panose="020B0004020202020204" pitchFamily="34" charset="0"/>
              </a:rPr>
              <a:t>User Role Forms for all GEM$ Roles:</a:t>
            </a:r>
            <a:br>
              <a:rPr lang="en-US" sz="1800" dirty="0">
                <a:effectLst/>
                <a:ea typeface="Aptos" panose="020B0004020202020204" pitchFamily="34" charset="0"/>
              </a:rPr>
            </a:br>
            <a:r>
              <a:rPr lang="en-US" sz="1800" u="sng" dirty="0">
                <a:solidFill>
                  <a:srgbClr val="0000CD"/>
                </a:solidFill>
                <a:effectLst/>
                <a:ea typeface="Aptos" panose="020B0004020202020204" pitchFamily="34" charset="0"/>
                <a:hlinkClick r:id="rId4"/>
              </a:rPr>
              <a:t>GEM$ First User Access Administrator Form</a:t>
            </a:r>
            <a:br>
              <a:rPr lang="en-US" sz="1800" dirty="0">
                <a:solidFill>
                  <a:srgbClr val="757575"/>
                </a:solidFill>
                <a:effectLst/>
                <a:ea typeface="Aptos" panose="020B0004020202020204" pitchFamily="34" charset="0"/>
              </a:rPr>
            </a:br>
            <a:r>
              <a:rPr lang="en-US" sz="1800" u="sng" dirty="0">
                <a:solidFill>
                  <a:srgbClr val="0000CD"/>
                </a:solidFill>
                <a:effectLst/>
                <a:ea typeface="Aptos" panose="020B0004020202020204" pitchFamily="34" charset="0"/>
                <a:hlinkClick r:id="rId5"/>
              </a:rPr>
              <a:t>GEM$ Alternate User Access Administrator form</a:t>
            </a:r>
            <a:br>
              <a:rPr lang="en-US" sz="1800" dirty="0">
                <a:solidFill>
                  <a:srgbClr val="757575"/>
                </a:solidFill>
                <a:effectLst/>
                <a:ea typeface="Aptos" panose="020B0004020202020204" pitchFamily="34" charset="0"/>
              </a:rPr>
            </a:br>
            <a:r>
              <a:rPr lang="en-US" sz="1800" u="sng" dirty="0">
                <a:solidFill>
                  <a:srgbClr val="0000CD"/>
                </a:solidFill>
                <a:effectLst/>
                <a:ea typeface="Aptos" panose="020B0004020202020204" pitchFamily="34" charset="0"/>
                <a:hlinkClick r:id="rId6"/>
              </a:rPr>
              <a:t>GEM$ LEA General User form</a:t>
            </a:r>
            <a:br>
              <a:rPr lang="en-US" sz="1800" dirty="0">
                <a:solidFill>
                  <a:srgbClr val="757575"/>
                </a:solidFill>
                <a:effectLst/>
                <a:ea typeface="Aptos" panose="020B0004020202020204" pitchFamily="34" charset="0"/>
              </a:rPr>
            </a:br>
            <a:r>
              <a:rPr lang="en-US" sz="1800" u="sng" dirty="0">
                <a:solidFill>
                  <a:srgbClr val="0000CD"/>
                </a:solidFill>
                <a:effectLst/>
                <a:ea typeface="Aptos" panose="020B0004020202020204" pitchFamily="34" charset="0"/>
                <a:hlinkClick r:id="rId7"/>
              </a:rPr>
              <a:t>GEM$ LEA Superintendent Chief Exec form</a:t>
            </a:r>
            <a:br>
              <a:rPr lang="en-US" sz="1800" dirty="0">
                <a:solidFill>
                  <a:srgbClr val="757575"/>
                </a:solidFill>
                <a:effectLst/>
                <a:ea typeface="Aptos" panose="020B0004020202020204" pitchFamily="34" charset="0"/>
              </a:rPr>
            </a:br>
            <a:r>
              <a:rPr lang="en-US" sz="1800" u="sng" dirty="0">
                <a:solidFill>
                  <a:srgbClr val="0000CD"/>
                </a:solidFill>
                <a:effectLst/>
                <a:ea typeface="Aptos" panose="020B0004020202020204" pitchFamily="34" charset="0"/>
                <a:hlinkClick r:id="rId8"/>
              </a:rPr>
              <a:t>GEM$ Vendor Authorization User form</a:t>
            </a:r>
            <a:br>
              <a:rPr lang="en-US" sz="1800" dirty="0">
                <a:solidFill>
                  <a:srgbClr val="757575"/>
                </a:solidFill>
                <a:effectLst/>
                <a:ea typeface="Aptos" panose="020B0004020202020204" pitchFamily="34" charset="0"/>
              </a:rPr>
            </a:br>
            <a:r>
              <a:rPr lang="en-US" sz="1800" dirty="0">
                <a:solidFill>
                  <a:srgbClr val="757575"/>
                </a:solidFill>
                <a:effectLst/>
                <a:ea typeface="Aptos" panose="020B0004020202020204" pitchFamily="34" charset="0"/>
              </a:rPr>
              <a:t> </a:t>
            </a:r>
            <a:br>
              <a:rPr lang="en-US" sz="1800" dirty="0">
                <a:solidFill>
                  <a:srgbClr val="757575"/>
                </a:solidFill>
                <a:effectLst/>
                <a:ea typeface="Aptos" panose="020B0004020202020204" pitchFamily="34" charset="0"/>
              </a:rPr>
            </a:br>
            <a:r>
              <a:rPr lang="en-US" sz="1800" dirty="0">
                <a:effectLst/>
                <a:ea typeface="Aptos" panose="020B0004020202020204" pitchFamily="34" charset="0"/>
              </a:rPr>
              <a:t>The forms, as well as the resource guide, are also posted on the DESE Resources page of</a:t>
            </a:r>
            <a:r>
              <a:rPr lang="en-US" sz="1800" b="1" dirty="0">
                <a:effectLst/>
                <a:ea typeface="Aptos" panose="020B0004020202020204" pitchFamily="34" charset="0"/>
              </a:rPr>
              <a:t> </a:t>
            </a:r>
            <a:r>
              <a:rPr lang="en-US" sz="1800" u="sng" dirty="0">
                <a:solidFill>
                  <a:srgbClr val="0000CD"/>
                </a:solidFill>
                <a:effectLst/>
                <a:ea typeface="Aptos" panose="020B0004020202020204" pitchFamily="34" charset="0"/>
                <a:hlinkClick r:id="rId9"/>
              </a:rPr>
              <a:t>GEM$</a:t>
            </a:r>
            <a:r>
              <a:rPr lang="en-US" sz="1800" b="1" dirty="0">
                <a:solidFill>
                  <a:srgbClr val="757575"/>
                </a:solidFill>
                <a:effectLst/>
                <a:ea typeface="Aptos" panose="020B0004020202020204" pitchFamily="34" charset="0"/>
              </a:rPr>
              <a:t>.</a:t>
            </a:r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044A20-11CE-F40E-9331-13753864C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ea typeface="Times New Roman" panose="02020603050405020304" pitchFamily="18" charset="0"/>
              </a:rPr>
              <a:t>LEA Requirements for GEM$ User Roles - Guidance and Forms</a:t>
            </a:r>
            <a:endParaRPr lang="en-US" sz="2800" dirty="0">
              <a:effectLst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45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E363A7-0F06-E798-AE41-BC3D72DDF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76" y="2124252"/>
            <a:ext cx="3077684" cy="4052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DESE Resources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11E19B-F2C1-FE0E-712D-4C881B727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GEM$ Resources </a:t>
            </a:r>
            <a:endParaRPr lang="en-US"/>
          </a:p>
        </p:txBody>
      </p:sp>
      <p:pic>
        <p:nvPicPr>
          <p:cNvPr id="6" name="Picture 6" descr="GEM$ homepage showing DESE Resources on the left side navigation bar">
            <a:extLst>
              <a:ext uri="{FF2B5EF4-FFF2-40B4-BE49-F238E27FC236}">
                <a16:creationId xmlns:a16="http://schemas.microsoft.com/office/drawing/2014/main" id="{C3C5FEA5-28FA-D8A5-7FB1-42E117682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355" y="1858052"/>
            <a:ext cx="8421743" cy="474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09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E8AA19-747F-8993-4098-4C23979C0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GEM$ Chart of Accounts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899601-5731-CA23-3342-C7FAEA6BF2A4}"/>
              </a:ext>
            </a:extLst>
          </p:cNvPr>
          <p:cNvSpPr txBox="1"/>
          <p:nvPr/>
        </p:nvSpPr>
        <p:spPr>
          <a:xfrm>
            <a:off x="276225" y="2228850"/>
            <a:ext cx="5048250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2800" dirty="0">
                <a:latin typeface="Arial"/>
                <a:cs typeface="Arial"/>
              </a:rPr>
              <a:t> GEM$ includes dropdown menus for object codes and function codes (organized by function categories)</a:t>
            </a:r>
          </a:p>
          <a:p>
            <a:pPr>
              <a:buChar char="•"/>
            </a:pPr>
            <a:endParaRPr lang="en-US" sz="2800" dirty="0">
              <a:latin typeface="Arial"/>
              <a:cs typeface="Arial"/>
            </a:endParaRPr>
          </a:p>
          <a:p>
            <a:pPr>
              <a:buChar char="•"/>
            </a:pPr>
            <a:r>
              <a:rPr lang="en-US" sz="2800" dirty="0">
                <a:latin typeface="Arial"/>
                <a:cs typeface="Arial"/>
              </a:rPr>
              <a:t> Designed to align with your local accounting systems, streamline grant budgeting, and facilitate EOYR reporting</a:t>
            </a:r>
            <a:endParaRPr lang="en-US" dirty="0"/>
          </a:p>
        </p:txBody>
      </p:sp>
      <p:pic>
        <p:nvPicPr>
          <p:cNvPr id="7" name="Picture 7" descr="GEM$ Chart of Accounts is a crosswalk for budget object codes and function codes.">
            <a:extLst>
              <a:ext uri="{FF2B5EF4-FFF2-40B4-BE49-F238E27FC236}">
                <a16:creationId xmlns:a16="http://schemas.microsoft.com/office/drawing/2014/main" id="{EBCD5122-E6A3-CF4E-86AE-8B164C80C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596" y="2114310"/>
            <a:ext cx="7015133" cy="4084858"/>
          </a:xfrm>
          <a:prstGeom prst="rect">
            <a:avLst/>
          </a:prstGeom>
        </p:spPr>
      </p:pic>
      <p:pic>
        <p:nvPicPr>
          <p:cNvPr id="8" name="Picture 8" descr="Arrow">
            <a:extLst>
              <a:ext uri="{FF2B5EF4-FFF2-40B4-BE49-F238E27FC236}">
                <a16:creationId xmlns:a16="http://schemas.microsoft.com/office/drawing/2014/main" id="{56FFBA2C-97CB-9901-F871-194492F48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025" y="3343275"/>
            <a:ext cx="924752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4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E8AA19-747F-8993-4098-4C23979C0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GEM$ Chart </a:t>
            </a:r>
            <a:r>
              <a:rPr lang="en-US">
                <a:latin typeface="Arial"/>
                <a:cs typeface="Arial"/>
              </a:rPr>
              <a:t>of Accounts 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2" name="Picture 3" descr="GEM$ budget showing dropdown menu for object codes">
            <a:extLst>
              <a:ext uri="{FF2B5EF4-FFF2-40B4-BE49-F238E27FC236}">
                <a16:creationId xmlns:a16="http://schemas.microsoft.com/office/drawing/2014/main" id="{BAB8FEFE-8FAF-E533-624B-08DD5E6AE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7" y="2409300"/>
            <a:ext cx="5909989" cy="3515776"/>
          </a:xfrm>
          <a:prstGeom prst="rect">
            <a:avLst/>
          </a:prstGeom>
        </p:spPr>
      </p:pic>
      <p:pic>
        <p:nvPicPr>
          <p:cNvPr id="4" name="Picture 5" descr="GEM$ budget showing dropdown menu for function codes">
            <a:extLst>
              <a:ext uri="{FF2B5EF4-FFF2-40B4-BE49-F238E27FC236}">
                <a16:creationId xmlns:a16="http://schemas.microsoft.com/office/drawing/2014/main" id="{8A7BF640-05FA-1638-E693-83463D112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775" y="2398157"/>
            <a:ext cx="5524500" cy="35269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05FDD6-7903-A22E-E74A-1339B236DFA4}"/>
              </a:ext>
            </a:extLst>
          </p:cNvPr>
          <p:cNvSpPr txBox="1"/>
          <p:nvPr/>
        </p:nvSpPr>
        <p:spPr>
          <a:xfrm>
            <a:off x="1846926" y="19907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Object Codes</a:t>
            </a:r>
            <a:endParaRPr lang="en-US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8D7870-ED8C-25D5-5F13-6D81DD78B6C2}"/>
              </a:ext>
            </a:extLst>
          </p:cNvPr>
          <p:cNvSpPr txBox="1"/>
          <p:nvPr/>
        </p:nvSpPr>
        <p:spPr>
          <a:xfrm>
            <a:off x="7601874" y="19907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Function Codes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2696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11E19B-F2C1-FE0E-712D-4C881B727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Start the Application</a:t>
            </a:r>
            <a:endParaRPr lang="en-US"/>
          </a:p>
        </p:txBody>
      </p:sp>
      <p:pic>
        <p:nvPicPr>
          <p:cNvPr id="5" name="Picture 4" descr="Sections page of GEM$. You must change status to Application Started in order to begin.">
            <a:extLst>
              <a:ext uri="{FF2B5EF4-FFF2-40B4-BE49-F238E27FC236}">
                <a16:creationId xmlns:a16="http://schemas.microsoft.com/office/drawing/2014/main" id="{0E12EDF9-0D7C-4AFA-805D-1B165E0C8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02" y="1549690"/>
            <a:ext cx="6630289" cy="52263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6B1F32-8E2C-45EE-B87B-34269AECAD8E}"/>
              </a:ext>
            </a:extLst>
          </p:cNvPr>
          <p:cNvSpPr txBox="1"/>
          <p:nvPr/>
        </p:nvSpPr>
        <p:spPr>
          <a:xfrm>
            <a:off x="7605832" y="2265094"/>
            <a:ext cx="3648401" cy="26776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Important:</a:t>
            </a:r>
          </a:p>
          <a:p>
            <a:r>
              <a:rPr lang="en-US" sz="2800"/>
              <a:t>At the top of the Sections page, you must first change the status to </a:t>
            </a:r>
            <a:r>
              <a:rPr lang="en-US" sz="2800" u="sng"/>
              <a:t>Application Started</a:t>
            </a:r>
          </a:p>
        </p:txBody>
      </p:sp>
    </p:spTree>
    <p:extLst>
      <p:ext uri="{BB962C8B-B14F-4D97-AF65-F5344CB8AC3E}">
        <p14:creationId xmlns:p14="http://schemas.microsoft.com/office/powerpoint/2010/main" val="3375513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705982-D40E-0EDF-63B4-D1A85235E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Checklist – DESE Reviewers Comments</a:t>
            </a:r>
          </a:p>
        </p:txBody>
      </p:sp>
      <p:pic>
        <p:nvPicPr>
          <p:cNvPr id="5" name="Picture 4" descr="The Checklist and Reviewer Comments is located at the top of the Sections page of your grant.">
            <a:extLst>
              <a:ext uri="{FF2B5EF4-FFF2-40B4-BE49-F238E27FC236}">
                <a16:creationId xmlns:a16="http://schemas.microsoft.com/office/drawing/2014/main" id="{E147D20D-52DC-514D-C506-CFA6A09F9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47" y="3810907"/>
            <a:ext cx="11896253" cy="2327042"/>
          </a:xfrm>
          <a:prstGeom prst="rect">
            <a:avLst/>
          </a:prstGeom>
        </p:spPr>
      </p:pic>
      <p:sp>
        <p:nvSpPr>
          <p:cNvPr id="6" name="Oval 5" descr="Checklist and Reviewer Comments is circled.">
            <a:extLst>
              <a:ext uri="{FF2B5EF4-FFF2-40B4-BE49-F238E27FC236}">
                <a16:creationId xmlns:a16="http://schemas.microsoft.com/office/drawing/2014/main" id="{63F7BA67-BE6B-B6C8-9A4C-D86FA2114AFF}"/>
              </a:ext>
            </a:extLst>
          </p:cNvPr>
          <p:cNvSpPr/>
          <p:nvPr/>
        </p:nvSpPr>
        <p:spPr>
          <a:xfrm>
            <a:off x="280659" y="4436189"/>
            <a:ext cx="4635374" cy="7604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A16182-D14E-7ECE-24B4-F27350037090}"/>
              </a:ext>
            </a:extLst>
          </p:cNvPr>
          <p:cNvSpPr txBox="1"/>
          <p:nvPr/>
        </p:nvSpPr>
        <p:spPr>
          <a:xfrm>
            <a:off x="316871" y="2228377"/>
            <a:ext cx="11561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Check the Checklist and Reviewer Comments located at the top of the grant’s sections page for your Federal Grant Liaison’s comments when your grant application has been returned to you.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 sure all comments have been addressed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re-submitting the grant back to DESE. </a:t>
            </a:r>
          </a:p>
        </p:txBody>
      </p:sp>
    </p:spTree>
    <p:extLst>
      <p:ext uri="{BB962C8B-B14F-4D97-AF65-F5344CB8AC3E}">
        <p14:creationId xmlns:p14="http://schemas.microsoft.com/office/powerpoint/2010/main" val="2764672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FAECB-8DB9-6923-DAF2-C11C93F9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Live Demo in GEM$</a:t>
            </a:r>
          </a:p>
        </p:txBody>
      </p:sp>
    </p:spTree>
    <p:extLst>
      <p:ext uri="{BB962C8B-B14F-4D97-AF65-F5344CB8AC3E}">
        <p14:creationId xmlns:p14="http://schemas.microsoft.com/office/powerpoint/2010/main" val="4086479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C67A6C-6691-180C-C63B-C3A00BD7D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76" y="2237904"/>
            <a:ext cx="11488848" cy="4187067"/>
          </a:xfrm>
        </p:spPr>
        <p:txBody>
          <a:bodyPr>
            <a:normAutofit fontScale="77500" lnSpcReduction="20000"/>
          </a:bodyPr>
          <a:lstStyle/>
          <a:p>
            <a:r>
              <a:rPr lang="en-US" sz="1800" dirty="0"/>
              <a:t>RFPs:</a:t>
            </a:r>
          </a:p>
          <a:p>
            <a:pPr lvl="1"/>
            <a:r>
              <a:rPr lang="en-US" sz="1800" dirty="0">
                <a:effectLst/>
                <a:ea typeface="Aptos" panose="020B0004020202020204" pitchFamily="34" charset="0"/>
              </a:rPr>
              <a:t>Title I FC 0305: </a:t>
            </a:r>
            <a:r>
              <a:rPr lang="en-US" sz="1800" u="sng" dirty="0">
                <a:solidFill>
                  <a:srgbClr val="0000CD"/>
                </a:solidFill>
                <a:effectLst/>
                <a:ea typeface="Aptos" panose="020B0004020202020204" pitchFamily="34" charset="0"/>
                <a:hlinkClick r:id="rId2"/>
              </a:rPr>
              <a:t>https://www.doe.mass.edu/grants/2025/0305/</a:t>
            </a:r>
            <a:r>
              <a:rPr lang="en-US" sz="1800" dirty="0">
                <a:solidFill>
                  <a:srgbClr val="0000CD"/>
                </a:solidFill>
                <a:effectLst/>
                <a:ea typeface="Aptos" panose="020B0004020202020204" pitchFamily="34" charset="0"/>
              </a:rPr>
              <a:t> </a:t>
            </a:r>
            <a:endParaRPr lang="en-US" sz="1800" dirty="0">
              <a:solidFill>
                <a:srgbClr val="757575"/>
              </a:solidFill>
              <a:ea typeface="Aptos" panose="020B0004020202020204" pitchFamily="34" charset="0"/>
            </a:endParaRPr>
          </a:p>
          <a:p>
            <a:pPr lvl="1"/>
            <a:r>
              <a:rPr lang="en-US" sz="1800" dirty="0">
                <a:effectLst/>
                <a:ea typeface="Aptos" panose="020B0004020202020204" pitchFamily="34" charset="0"/>
              </a:rPr>
              <a:t>Title IIA FC 0140: </a:t>
            </a:r>
            <a:r>
              <a:rPr lang="en-US" sz="1800" u="sng" dirty="0">
                <a:solidFill>
                  <a:srgbClr val="0000CD"/>
                </a:solidFill>
                <a:effectLst/>
                <a:ea typeface="Aptos" panose="020B0004020202020204" pitchFamily="34" charset="0"/>
                <a:hlinkClick r:id="rId3"/>
              </a:rPr>
              <a:t>https://www.doe.mass.edu/grants/2025/0140/</a:t>
            </a:r>
            <a:r>
              <a:rPr lang="en-US" sz="1800" dirty="0">
                <a:solidFill>
                  <a:srgbClr val="757575"/>
                </a:solidFill>
                <a:effectLst/>
                <a:ea typeface="Aptos" panose="020B0004020202020204" pitchFamily="34" charset="0"/>
              </a:rPr>
              <a:t> </a:t>
            </a:r>
            <a:endParaRPr lang="en-US" sz="1800" dirty="0">
              <a:solidFill>
                <a:srgbClr val="757575"/>
              </a:solidFill>
              <a:ea typeface="Aptos" panose="020B0004020202020204" pitchFamily="34" charset="0"/>
            </a:endParaRPr>
          </a:p>
          <a:p>
            <a:pPr lvl="1"/>
            <a:r>
              <a:rPr lang="en-US" sz="1800" dirty="0">
                <a:effectLst/>
                <a:ea typeface="Aptos" panose="020B0004020202020204" pitchFamily="34" charset="0"/>
              </a:rPr>
              <a:t>Title III FC 0180: </a:t>
            </a:r>
            <a:r>
              <a:rPr lang="en-US" sz="1800" u="sng" dirty="0">
                <a:solidFill>
                  <a:srgbClr val="0000CD"/>
                </a:solidFill>
                <a:effectLst/>
                <a:ea typeface="Aptos" panose="020B0004020202020204" pitchFamily="34" charset="0"/>
                <a:hlinkClick r:id="rId4"/>
              </a:rPr>
              <a:t>https://www.doe.mass.edu/grants/2025/0180/</a:t>
            </a:r>
            <a:r>
              <a:rPr lang="en-US" sz="1800" dirty="0">
                <a:solidFill>
                  <a:srgbClr val="757575"/>
                </a:solidFill>
                <a:effectLst/>
                <a:ea typeface="Aptos" panose="020B0004020202020204" pitchFamily="34" charset="0"/>
              </a:rPr>
              <a:t> </a:t>
            </a:r>
            <a:endParaRPr lang="en-US" sz="1800" dirty="0">
              <a:solidFill>
                <a:srgbClr val="757575"/>
              </a:solidFill>
              <a:ea typeface="Aptos" panose="020B0004020202020204" pitchFamily="34" charset="0"/>
            </a:endParaRPr>
          </a:p>
          <a:p>
            <a:pPr lvl="1"/>
            <a:r>
              <a:rPr lang="en-US" sz="1800" dirty="0">
                <a:effectLst/>
                <a:ea typeface="Aptos" panose="020B0004020202020204" pitchFamily="34" charset="0"/>
              </a:rPr>
              <a:t>Title IVA FC 0309: </a:t>
            </a:r>
            <a:r>
              <a:rPr lang="en-US" sz="1800" u="sng" dirty="0">
                <a:solidFill>
                  <a:srgbClr val="0000CD"/>
                </a:solidFill>
                <a:effectLst/>
                <a:ea typeface="Aptos" panose="020B0004020202020204" pitchFamily="34" charset="0"/>
                <a:hlinkClick r:id="rId5"/>
              </a:rPr>
              <a:t>https://www.doe.mass.edu/grants/2025/0309/</a:t>
            </a:r>
            <a:r>
              <a:rPr lang="en-US" sz="1800" dirty="0">
                <a:solidFill>
                  <a:srgbClr val="0000CD"/>
                </a:solidFill>
                <a:effectLst/>
                <a:ea typeface="Aptos" panose="020B0004020202020204" pitchFamily="34" charset="0"/>
              </a:rPr>
              <a:t> </a:t>
            </a:r>
          </a:p>
          <a:p>
            <a:r>
              <a:rPr lang="en-US" sz="1800" dirty="0">
                <a:ea typeface="Aptos" panose="020B0004020202020204" pitchFamily="34" charset="0"/>
              </a:rPr>
              <a:t>Chart of Accounts: </a:t>
            </a:r>
            <a:r>
              <a:rPr lang="en-US" sz="1800" dirty="0">
                <a:ea typeface="Aptos" panose="020B0004020202020204" pitchFamily="34" charset="0"/>
                <a:hlinkClick r:id="rId6"/>
              </a:rPr>
              <a:t>https://mass.egrantsmanagement.com/DocumentLibrary/ViewDocument.aspx?DocumentKey=1714&amp;inline=true</a:t>
            </a:r>
            <a:r>
              <a:rPr lang="en-US" sz="1800" dirty="0">
                <a:ea typeface="Aptos" panose="020B0004020202020204" pitchFamily="34" charset="0"/>
              </a:rPr>
              <a:t> </a:t>
            </a:r>
          </a:p>
          <a:p>
            <a:r>
              <a:rPr lang="en-US" sz="1800" dirty="0">
                <a:ea typeface="Aptos" panose="020B0004020202020204" pitchFamily="34" charset="0"/>
              </a:rPr>
              <a:t>Federal Grants Website: </a:t>
            </a:r>
            <a:r>
              <a:rPr lang="en-US" sz="1800" dirty="0">
                <a:ea typeface="Aptos" panose="020B0004020202020204" pitchFamily="34" charset="0"/>
                <a:hlinkClick r:id="rId7"/>
              </a:rPr>
              <a:t>https://www.doe.mass.edu/federalgrants/essa/default.html</a:t>
            </a:r>
            <a:r>
              <a:rPr lang="en-US" sz="1800" dirty="0">
                <a:ea typeface="Aptos" panose="020B0004020202020204" pitchFamily="34" charset="0"/>
              </a:rPr>
              <a:t> </a:t>
            </a:r>
          </a:p>
          <a:p>
            <a:r>
              <a:rPr lang="en-US" sz="1800" dirty="0">
                <a:ea typeface="Aptos" panose="020B0004020202020204" pitchFamily="34" charset="0"/>
              </a:rPr>
              <a:t>Quick Reference Guides</a:t>
            </a:r>
          </a:p>
          <a:p>
            <a:pPr lvl="1"/>
            <a:r>
              <a:rPr lang="en-US" sz="1800" dirty="0">
                <a:ea typeface="Aptos" panose="020B0004020202020204" pitchFamily="34" charset="0"/>
              </a:rPr>
              <a:t>Title I: </a:t>
            </a:r>
            <a:r>
              <a:rPr lang="en-US" sz="1800" dirty="0">
                <a:ea typeface="Aptos" panose="020B0004020202020204" pitchFamily="34" charset="0"/>
                <a:hlinkClick r:id="rId8"/>
              </a:rPr>
              <a:t>https://www.doe.mass.edu/federalgrants/titlei-a/resources/qrg.docx</a:t>
            </a:r>
            <a:r>
              <a:rPr lang="en-US" sz="1800" dirty="0">
                <a:ea typeface="Aptos" panose="020B0004020202020204" pitchFamily="34" charset="0"/>
              </a:rPr>
              <a:t> </a:t>
            </a:r>
          </a:p>
          <a:p>
            <a:pPr lvl="1"/>
            <a:r>
              <a:rPr lang="en-US" sz="1800" dirty="0">
                <a:ea typeface="Aptos" panose="020B0004020202020204" pitchFamily="34" charset="0"/>
              </a:rPr>
              <a:t>Title IIA: </a:t>
            </a:r>
            <a:r>
              <a:rPr lang="en-US" sz="1800" dirty="0">
                <a:ea typeface="Aptos" panose="020B0004020202020204" pitchFamily="34" charset="0"/>
                <a:hlinkClick r:id="rId9"/>
              </a:rPr>
              <a:t>https://www.doe.mass.edu/federalgrants/titleii-a/qrg.docx</a:t>
            </a:r>
            <a:r>
              <a:rPr lang="en-US" sz="1800" dirty="0">
                <a:ea typeface="Aptos" panose="020B0004020202020204" pitchFamily="34" charset="0"/>
              </a:rPr>
              <a:t> </a:t>
            </a:r>
          </a:p>
          <a:p>
            <a:pPr lvl="1"/>
            <a:r>
              <a:rPr lang="en-US" sz="1800" dirty="0">
                <a:ea typeface="Aptos" panose="020B0004020202020204" pitchFamily="34" charset="0"/>
              </a:rPr>
              <a:t>Title III: </a:t>
            </a:r>
            <a:r>
              <a:rPr lang="en-US" sz="1800" dirty="0">
                <a:ea typeface="Aptos" panose="020B0004020202020204" pitchFamily="34" charset="0"/>
                <a:hlinkClick r:id="rId10"/>
              </a:rPr>
              <a:t>https://www.doe.mass.edu/federalgrants/titleiii-a/resources/qrg.docx</a:t>
            </a:r>
            <a:r>
              <a:rPr lang="en-US" sz="1800" dirty="0">
                <a:ea typeface="Aptos" panose="020B0004020202020204" pitchFamily="34" charset="0"/>
              </a:rPr>
              <a:t> </a:t>
            </a:r>
          </a:p>
          <a:p>
            <a:pPr lvl="1"/>
            <a:r>
              <a:rPr lang="en-US" sz="1800" dirty="0">
                <a:ea typeface="Aptos" panose="020B0004020202020204" pitchFamily="34" charset="0"/>
              </a:rPr>
              <a:t>Title IVA: </a:t>
            </a:r>
            <a:r>
              <a:rPr lang="en-US" sz="1800" dirty="0">
                <a:ea typeface="Aptos" panose="020B0004020202020204" pitchFamily="34" charset="0"/>
                <a:hlinkClick r:id="rId11"/>
              </a:rPr>
              <a:t>https://www.doe.mass.edu/federalgrants/titleiv-a/qrg.docx</a:t>
            </a:r>
            <a:r>
              <a:rPr lang="en-US" sz="1800" dirty="0">
                <a:ea typeface="Aptos" panose="020B0004020202020204" pitchFamily="34" charset="0"/>
              </a:rPr>
              <a:t> </a:t>
            </a:r>
          </a:p>
          <a:p>
            <a:r>
              <a:rPr lang="en-US" sz="1800" b="1" i="1" dirty="0">
                <a:solidFill>
                  <a:srgbClr val="FF0000"/>
                </a:solidFill>
                <a:ea typeface="Aptos" panose="020B0004020202020204" pitchFamily="34" charset="0"/>
              </a:rPr>
              <a:t>New</a:t>
            </a:r>
            <a:r>
              <a:rPr lang="en-US" sz="1800" b="1" dirty="0">
                <a:solidFill>
                  <a:srgbClr val="FF0000"/>
                </a:solidFill>
                <a:ea typeface="Aptos" panose="020B0004020202020204" pitchFamily="34" charset="0"/>
              </a:rPr>
              <a:t>:</a:t>
            </a:r>
            <a:r>
              <a:rPr lang="en-US" sz="1800" b="1" dirty="0">
                <a:ea typeface="Aptos" panose="020B0004020202020204" pitchFamily="34" charset="0"/>
              </a:rPr>
              <a:t> </a:t>
            </a:r>
            <a:r>
              <a:rPr lang="en-US" sz="1800" dirty="0">
                <a:ea typeface="Aptos" panose="020B0004020202020204" pitchFamily="34" charset="0"/>
              </a:rPr>
              <a:t>Title IVA Resource Guide: </a:t>
            </a:r>
            <a:r>
              <a:rPr lang="en-US" sz="1800" dirty="0">
                <a:ea typeface="Aptos" panose="020B0004020202020204" pitchFamily="34" charset="0"/>
                <a:hlinkClick r:id="rId12"/>
              </a:rPr>
              <a:t>https://www.doe.mass.edu/federalgrants/titleiv-a/resource-guide.docx</a:t>
            </a:r>
            <a:r>
              <a:rPr lang="en-US" sz="1800" dirty="0">
                <a:ea typeface="Aptos" panose="020B0004020202020204" pitchFamily="34" charset="0"/>
              </a:rPr>
              <a:t> </a:t>
            </a:r>
          </a:p>
          <a:p>
            <a:pPr lvl="1"/>
            <a:r>
              <a:rPr lang="en-US" sz="1800" dirty="0">
                <a:ea typeface="Aptos" panose="020B0004020202020204" pitchFamily="34" charset="0"/>
              </a:rPr>
              <a:t>Access to Well-Rounded Education Quick Reference Guide: </a:t>
            </a:r>
            <a:r>
              <a:rPr lang="en-US" sz="1500" dirty="0">
                <a:ea typeface="Aptos" panose="020B0004020202020204" pitchFamily="34" charset="0"/>
                <a:hlinkClick r:id="rId13"/>
              </a:rPr>
              <a:t>https://www.doe.mass.edu/federalgrants/titleiv-a/wellrounded-education-qrg.docx</a:t>
            </a:r>
            <a:endParaRPr lang="en-US" sz="1500" dirty="0">
              <a:ea typeface="Aptos" panose="020B0004020202020204" pitchFamily="34" charset="0"/>
            </a:endParaRPr>
          </a:p>
          <a:p>
            <a:pPr lvl="1"/>
            <a:r>
              <a:rPr lang="en-US" sz="1800" dirty="0">
                <a:ea typeface="Aptos" panose="020B0004020202020204" pitchFamily="34" charset="0"/>
              </a:rPr>
              <a:t>Effective Use of Technology Quick Reference Guide: </a:t>
            </a:r>
            <a:r>
              <a:rPr lang="en-US" sz="1800" dirty="0">
                <a:ea typeface="Aptos" panose="020B0004020202020204" pitchFamily="34" charset="0"/>
                <a:hlinkClick r:id="rId14"/>
              </a:rPr>
              <a:t>https://www.doe.mass.edu/federalgrants/titleiv-a/effective-use-of-tech-qrg.docx</a:t>
            </a:r>
            <a:endParaRPr lang="en-US" sz="1800" dirty="0">
              <a:ea typeface="Aptos" panose="020B0004020202020204" pitchFamily="34" charset="0"/>
            </a:endParaRPr>
          </a:p>
          <a:p>
            <a:pPr lvl="1"/>
            <a:r>
              <a:rPr lang="en-US" sz="1800" dirty="0">
                <a:ea typeface="Aptos" panose="020B0004020202020204" pitchFamily="34" charset="0"/>
              </a:rPr>
              <a:t>Safe and Healthy Schools Quick Reference Guide: </a:t>
            </a:r>
            <a:r>
              <a:rPr lang="en-US" sz="1800" dirty="0">
                <a:ea typeface="Aptos" panose="020B0004020202020204" pitchFamily="34" charset="0"/>
                <a:hlinkClick r:id="rId15"/>
              </a:rPr>
              <a:t>https://www.doe.mass.edu/federalgrants/titleiv-a/safe-healthy-schools-qrg.docx</a:t>
            </a:r>
            <a:r>
              <a:rPr lang="en-US" sz="1800" dirty="0">
                <a:ea typeface="Aptos" panose="020B0004020202020204" pitchFamily="34" charset="0"/>
              </a:rPr>
              <a:t> </a:t>
            </a:r>
          </a:p>
          <a:p>
            <a:pPr lvl="1"/>
            <a:endParaRPr lang="en-US" sz="1800" i="1" dirty="0">
              <a:ea typeface="Aptos" panose="020B0004020202020204" pitchFamily="34" charset="0"/>
            </a:endParaRPr>
          </a:p>
          <a:p>
            <a:endParaRPr lang="en-US" sz="2200" dirty="0">
              <a:effectLst/>
              <a:ea typeface="Aptos" panose="020B000402020202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CF2FD5-3970-412D-31DF-16B98D93C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609439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/>
          </a:p>
          <a:p>
            <a:pPr marL="0" indent="0" algn="ctr">
              <a:buNone/>
            </a:pPr>
            <a:r>
              <a:rPr lang="en-US" sz="3200"/>
              <a:t>Contact your Federal Grants Liaison</a:t>
            </a:r>
          </a:p>
          <a:p>
            <a:pPr marL="0" indent="0" algn="ctr">
              <a:buNone/>
            </a:pPr>
            <a:r>
              <a:rPr lang="en-US" sz="3200">
                <a:hlinkClick r:id="rId2"/>
              </a:rPr>
              <a:t>https://www.doe.mass.edu/federalgrants/liaisons.xlsx</a:t>
            </a:r>
            <a:r>
              <a:rPr lang="en-US" sz="3200"/>
              <a:t> </a:t>
            </a:r>
          </a:p>
          <a:p>
            <a:pPr marL="0" indent="0" algn="ctr">
              <a:buNone/>
            </a:pPr>
            <a:r>
              <a:rPr lang="en-US" sz="3200"/>
              <a:t>Or</a:t>
            </a:r>
          </a:p>
          <a:p>
            <a:pPr marL="0" indent="0" algn="ctr">
              <a:buNone/>
            </a:pPr>
            <a:r>
              <a:rPr lang="en-US" sz="3200">
                <a:hlinkClick r:id="rId3"/>
              </a:rPr>
              <a:t>federalgrantprograms@mass.gov</a:t>
            </a:r>
            <a:r>
              <a:rPr lang="en-US" sz="320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1127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Housekeeping items before we begin:</a:t>
            </a:r>
          </a:p>
          <a:p>
            <a:pPr lvl="1"/>
            <a:r>
              <a:rPr lang="en-US" sz="2800" dirty="0"/>
              <a:t>To preserve bandwidth, your video and microphone are turned off</a:t>
            </a:r>
          </a:p>
          <a:p>
            <a:pPr lvl="1"/>
            <a:r>
              <a:rPr lang="en-US" sz="2800" dirty="0"/>
              <a:t>Use the Q &amp; A feature at the bottom of the screen to ask questions (Not chat)</a:t>
            </a:r>
          </a:p>
          <a:p>
            <a:pPr lvl="1"/>
            <a:r>
              <a:rPr lang="en-US" sz="2800" dirty="0"/>
              <a:t>This session is being recorded. The slides and recording will be posted on the GEM$ homepage following the webinar: </a:t>
            </a:r>
            <a:r>
              <a:rPr lang="en-US" sz="2800" dirty="0">
                <a:latin typeface="Segoe UI"/>
                <a:cs typeface="Segoe UI"/>
                <a:hlinkClick r:id="rId2"/>
              </a:rPr>
              <a:t>https://mass.egrantsmanagement.com/</a:t>
            </a:r>
            <a:r>
              <a:rPr lang="en-US" sz="2800" dirty="0">
                <a:latin typeface="Segoe UI"/>
                <a:cs typeface="Segoe UI"/>
              </a:rPr>
              <a:t> 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Welcome to the FY25 ESSA Consolidated Application Webinar!</a:t>
            </a:r>
          </a:p>
        </p:txBody>
      </p:sp>
    </p:spTree>
    <p:extLst>
      <p:ext uri="{BB962C8B-B14F-4D97-AF65-F5344CB8AC3E}">
        <p14:creationId xmlns:p14="http://schemas.microsoft.com/office/powerpoint/2010/main" val="176689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i="1"/>
              <a:t>RASP Contact Information</a:t>
            </a:r>
            <a:endParaRPr lang="en-US" sz="2400"/>
          </a:p>
          <a:p>
            <a:r>
              <a:rPr lang="en-US" sz="2400"/>
              <a:t>Email: </a:t>
            </a:r>
            <a:r>
              <a:rPr lang="en-US" sz="2400">
                <a:hlinkClick r:id="rId2"/>
              </a:rPr>
              <a:t>federalgrantprograms@mass.gov</a:t>
            </a:r>
            <a:endParaRPr lang="en-US" sz="2400"/>
          </a:p>
          <a:p>
            <a:r>
              <a:rPr lang="en-US" sz="2400"/>
              <a:t>Website: </a:t>
            </a:r>
            <a:r>
              <a:rPr lang="en-US" sz="2400">
                <a:hlinkClick r:id="rId3"/>
              </a:rPr>
              <a:t>www.doe.mass.edu/federalgrants</a:t>
            </a:r>
            <a:r>
              <a:rPr lang="en-US" sz="2400"/>
              <a:t> 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 to Help</a:t>
            </a:r>
          </a:p>
        </p:txBody>
      </p:sp>
      <p:pic>
        <p:nvPicPr>
          <p:cNvPr id="4" name="Picture 3" descr="Federal Grants website with arrow pointing to liaison contact list.">
            <a:extLst>
              <a:ext uri="{FF2B5EF4-FFF2-40B4-BE49-F238E27FC236}">
                <a16:creationId xmlns:a16="http://schemas.microsoft.com/office/drawing/2014/main" id="{21080012-EF41-4111-B5BB-3A992F7BD922}"/>
              </a:ext>
            </a:extLst>
          </p:cNvPr>
          <p:cNvPicPr/>
          <p:nvPr/>
        </p:nvPicPr>
        <p:blipFill rotWithShape="1">
          <a:blip r:embed="rId4"/>
          <a:srcRect l="14529" t="46724" r="2458" b="5413"/>
          <a:stretch/>
        </p:blipFill>
        <p:spPr bwMode="auto">
          <a:xfrm>
            <a:off x="2743618" y="3429000"/>
            <a:ext cx="6957228" cy="3170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CE304D1-3DD3-44C9-A550-BB1A1DA25D69}"/>
              </a:ext>
            </a:extLst>
          </p:cNvPr>
          <p:cNvSpPr/>
          <p:nvPr/>
        </p:nvSpPr>
        <p:spPr>
          <a:xfrm>
            <a:off x="5440419" y="4414233"/>
            <a:ext cx="2286000" cy="902449"/>
          </a:xfrm>
          <a:prstGeom prst="rightArrow">
            <a:avLst>
              <a:gd name="adj1" fmla="val 5281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Grant Liaison List by district</a:t>
            </a:r>
          </a:p>
        </p:txBody>
      </p:sp>
    </p:spTree>
    <p:extLst>
      <p:ext uri="{BB962C8B-B14F-4D97-AF65-F5344CB8AC3E}">
        <p14:creationId xmlns:p14="http://schemas.microsoft.com/office/powerpoint/2010/main" val="363310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/>
              <a:t>The RFPs are posted </a:t>
            </a:r>
            <a:r>
              <a:rPr lang="en-US" dirty="0"/>
              <a:t>under each fund code for FY25 </a:t>
            </a:r>
            <a:r>
              <a:rPr lang="en-US" sz="2800" dirty="0"/>
              <a:t>at </a:t>
            </a:r>
            <a:r>
              <a:rPr lang="en-US" sz="2800" dirty="0">
                <a:hlinkClick r:id="rId2"/>
              </a:rPr>
              <a:t>www.doe.mass.edu/grants</a:t>
            </a:r>
            <a:r>
              <a:rPr lang="en-US" sz="2800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/>
              <a:t>Districts will be notified when allocations are released and when the application is live in GEM$.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/>
              <a:t>The ESSA consolidated grant application is due in GEM$ by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September 9, 2024.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Federal Grant Program RFPs</a:t>
            </a:r>
          </a:p>
        </p:txBody>
      </p:sp>
    </p:spTree>
    <p:extLst>
      <p:ext uri="{BB962C8B-B14F-4D97-AF65-F5344CB8AC3E}">
        <p14:creationId xmlns:p14="http://schemas.microsoft.com/office/powerpoint/2010/main" val="386836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FY25 Grant Assurances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131BB-397C-4158-A554-0FBBFFE58B12}"/>
              </a:ext>
            </a:extLst>
          </p:cNvPr>
          <p:cNvSpPr txBox="1"/>
          <p:nvPr/>
        </p:nvSpPr>
        <p:spPr>
          <a:xfrm>
            <a:off x="486608" y="2059394"/>
            <a:ext cx="54973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Review Grant Assurances document and upload signed signature page to GEM$ in your district’s LEA Document Library under FY25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Posted in the RFP and under General Resources for Federal Grant Programs at: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http://www.doe.mass.edu/federalgrants/resources/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 descr="FY25 Federal Grant Assurances document">
            <a:extLst>
              <a:ext uri="{FF2B5EF4-FFF2-40B4-BE49-F238E27FC236}">
                <a16:creationId xmlns:a16="http://schemas.microsoft.com/office/drawing/2014/main" id="{D471AED3-F91E-A0B4-4524-70EE439A3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193" y="535827"/>
            <a:ext cx="4638199" cy="595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77C0A-F34B-2B3F-484B-7459BE442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Arial"/>
                <a:cs typeface="Arial"/>
              </a:rPr>
              <a:t>Both EdGrants (FY23 and before) and GEM$ (FY24 and forward) will simultaneously be live and accessible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/>
                <a:cs typeface="Arial"/>
              </a:rPr>
              <a:t>FY23 ESSA grants end 9/30/24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"/>
                <a:cs typeface="Arial"/>
              </a:rPr>
              <a:t>Check the RFP if unsure which grants are in EdGrants vs GEM$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"/>
                <a:cs typeface="Arial"/>
              </a:rPr>
              <a:t>The GEM$ site URL is</a:t>
            </a: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 </a:t>
            </a:r>
            <a:r>
              <a:rPr lang="en-US" u="sng" dirty="0">
                <a:solidFill>
                  <a:srgbClr val="FFFF00"/>
                </a:solidFill>
                <a:latin typeface="Arial"/>
                <a:cs typeface="Arial"/>
                <a:hlinkClick r:id="rId2"/>
              </a:rPr>
              <a:t>https://mass.egrantsmanagement.com/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12215C-BFD8-5049-8C86-A7DCAA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Quick Reminders about EdGrants &amp; GEM$</a:t>
            </a:r>
          </a:p>
        </p:txBody>
      </p:sp>
    </p:spTree>
    <p:extLst>
      <p:ext uri="{BB962C8B-B14F-4D97-AF65-F5344CB8AC3E}">
        <p14:creationId xmlns:p14="http://schemas.microsoft.com/office/powerpoint/2010/main" val="4252443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64F702-4E9A-CDED-866E-7CA913315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83" y="2116180"/>
            <a:ext cx="10515600" cy="405255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Arial"/>
                <a:cs typeface="Arial"/>
              </a:rPr>
              <a:t>To be added to the system/a specific grant, please contact your district’s User Access Administrator (UAA) to assign you a GEM$ role (multiple people can have the same role)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/>
                <a:cs typeface="Arial"/>
              </a:rPr>
              <a:t>To find your district’s UAA, use the left navigation menu to access the  “Address Book”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You will need the role of </a:t>
            </a:r>
            <a:r>
              <a:rPr lang="en-US" sz="2800" b="1" dirty="0"/>
              <a:t>ESSA Consolidated </a:t>
            </a:r>
            <a:r>
              <a:rPr lang="en-US" sz="2800" b="1" dirty="0" err="1"/>
              <a:t>Grantwriter</a:t>
            </a:r>
            <a:r>
              <a:rPr lang="en-US" sz="2800" b="1" dirty="0"/>
              <a:t> </a:t>
            </a:r>
            <a:r>
              <a:rPr lang="en-US" sz="2800" dirty="0"/>
              <a:t>in order to complete the ESSA application in GEM$</a:t>
            </a:r>
          </a:p>
          <a:p>
            <a:pPr>
              <a:lnSpc>
                <a:spcPct val="100000"/>
              </a:lnSpc>
            </a:pPr>
            <a:endParaRPr lang="en-US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C78005-DBA4-66BB-C935-51BB57792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GEM$ Roles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14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C78005-DBA4-66BB-C935-51BB57792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GEM$ Access – Workflow</a:t>
            </a:r>
            <a:endParaRPr lang="en-US"/>
          </a:p>
        </p:txBody>
      </p:sp>
      <p:pic>
        <p:nvPicPr>
          <p:cNvPr id="6" name="Picture 5" descr="GEM$ workflow for federal entitlement grants">
            <a:extLst>
              <a:ext uri="{FF2B5EF4-FFF2-40B4-BE49-F238E27FC236}">
                <a16:creationId xmlns:a16="http://schemas.microsoft.com/office/drawing/2014/main" id="{D4824883-98CE-4DFF-90ED-DB5B4C055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74030"/>
            <a:ext cx="6810375" cy="4276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234672-EA9F-46CA-A32E-29DBFECDEC1F}"/>
              </a:ext>
            </a:extLst>
          </p:cNvPr>
          <p:cNvSpPr txBox="1"/>
          <p:nvPr/>
        </p:nvSpPr>
        <p:spPr>
          <a:xfrm>
            <a:off x="7873466" y="2377440"/>
            <a:ext cx="3359216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The start date of your ESSA grants will be the date of the LEA Fiscal Rep Approval </a:t>
            </a:r>
          </a:p>
        </p:txBody>
      </p:sp>
    </p:spTree>
    <p:extLst>
      <p:ext uri="{BB962C8B-B14F-4D97-AF65-F5344CB8AC3E}">
        <p14:creationId xmlns:p14="http://schemas.microsoft.com/office/powerpoint/2010/main" val="4037682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B25D19-8945-E6F0-DFC5-F5AB031B0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51552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effectLst/>
                <a:ea typeface="Times New Roman" panose="02020603050405020304" pitchFamily="18" charset="0"/>
              </a:rPr>
              <a:t>The Superintendent/Chief Executive role must be held and should be exercised by the actual organizational leader. </a:t>
            </a:r>
          </a:p>
          <a:p>
            <a:pPr lvl="1"/>
            <a:r>
              <a:rPr lang="en-US" dirty="0">
                <a:effectLst/>
                <a:ea typeface="Times New Roman" panose="02020603050405020304" pitchFamily="18" charset="0"/>
              </a:rPr>
              <a:t>The Superintendent/Chief Executive must approve funding applications in GEM$ unless unavailable to approve for a length of time that would unreasonably delay submission of the funding application.</a:t>
            </a:r>
            <a:endParaRPr lang="en-US" dirty="0">
              <a:effectLst/>
              <a:ea typeface="Aptos" panose="020B0004020202020204" pitchFamily="34" charset="0"/>
            </a:endParaRPr>
          </a:p>
          <a:p>
            <a:r>
              <a:rPr lang="en-US" sz="2800" dirty="0">
                <a:effectLst/>
                <a:ea typeface="Times New Roman" panose="02020603050405020304" pitchFamily="18" charset="0"/>
              </a:rPr>
              <a:t>All funding applications require at least 2 sets of eyes from an LEA – the Superintendent and at least one other (either the LEA Fiscal Representative or the LEA </a:t>
            </a:r>
            <a:r>
              <a:rPr lang="en-US" sz="2800" dirty="0" err="1">
                <a:effectLst/>
                <a:ea typeface="Times New Roman" panose="02020603050405020304" pitchFamily="18" charset="0"/>
              </a:rPr>
              <a:t>Grantwriter</a:t>
            </a:r>
            <a:r>
              <a:rPr lang="en-US" sz="2800" dirty="0">
                <a:effectLst/>
                <a:ea typeface="Times New Roman" panose="02020603050405020304" pitchFamily="18" charset="0"/>
              </a:rPr>
              <a:t>, or both). </a:t>
            </a:r>
            <a:endParaRPr lang="en-US" sz="2800" dirty="0">
              <a:effectLst/>
              <a:ea typeface="Aptos" panose="020B0004020202020204" pitchFamily="34" charset="0"/>
            </a:endParaRPr>
          </a:p>
          <a:p>
            <a:r>
              <a:rPr lang="en-US" sz="2800" dirty="0">
                <a:effectLst/>
                <a:ea typeface="Times New Roman" panose="02020603050405020304" pitchFamily="18" charset="0"/>
              </a:rPr>
              <a:t>In no case should a funding application be created/approved by the same person holding all three LEA roles. </a:t>
            </a:r>
          </a:p>
          <a:p>
            <a:pPr lvl="1"/>
            <a:r>
              <a:rPr lang="en-US" sz="2400" i="1" dirty="0">
                <a:effectLst/>
                <a:ea typeface="Times New Roman" panose="02020603050405020304" pitchFamily="18" charset="0"/>
              </a:rPr>
              <a:t>Note: The same person may be assigned all three roles in GEM$ (although this would be unusual) but cannot exercise all three roles on the same funding application. </a:t>
            </a:r>
            <a:endParaRPr lang="en-US" sz="2400" dirty="0"/>
          </a:p>
          <a:p>
            <a:pPr lvl="1"/>
            <a:endParaRPr lang="en-US" dirty="0">
              <a:effectLst/>
              <a:ea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E6B4C2-1DDB-6D90-5CE0-6C1BDB2E3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GEM$ Signoffs </a:t>
            </a:r>
          </a:p>
        </p:txBody>
      </p:sp>
    </p:spTree>
    <p:extLst>
      <p:ext uri="{BB962C8B-B14F-4D97-AF65-F5344CB8AC3E}">
        <p14:creationId xmlns:p14="http://schemas.microsoft.com/office/powerpoint/2010/main" val="519318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12eb2f-f040-4639-9fb2-5a6588dc8035">
      <UserInfo>
        <DisplayName>Bettencourt, Helene H. (DESE)</DisplayName>
        <AccountId>18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4FDFB0D707254C80754ACD9E71AC3D" ma:contentTypeVersion="4" ma:contentTypeDescription="Create a new document." ma:contentTypeScope="" ma:versionID="90987691395ef9d13566c31089604744">
  <xsd:schema xmlns:xsd="http://www.w3.org/2001/XMLSchema" xmlns:xs="http://www.w3.org/2001/XMLSchema" xmlns:p="http://schemas.microsoft.com/office/2006/metadata/properties" xmlns:ns2="1c210e20-2656-47be-8bfe-a34b7996932e" xmlns:ns3="7a12eb2f-f040-4639-9fb2-5a6588dc8035" targetNamespace="http://schemas.microsoft.com/office/2006/metadata/properties" ma:root="true" ma:fieldsID="4b17f0f7ee51ce18e3c3ee9caff53e10" ns2:_="" ns3:_="">
    <xsd:import namespace="1c210e20-2656-47be-8bfe-a34b7996932e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10e20-2656-47be-8bfe-a34b799693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434A98-F106-45CE-8E8A-DD686612E616}">
  <ds:schemaRefs>
    <ds:schemaRef ds:uri="http://schemas.microsoft.com/office/2006/metadata/properties"/>
    <ds:schemaRef ds:uri="http://purl.org/dc/elements/1.1/"/>
    <ds:schemaRef ds:uri="1c210e20-2656-47be-8bfe-a34b7996932e"/>
    <ds:schemaRef ds:uri="7a12eb2f-f040-4639-9fb2-5a6588dc8035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6B0AE15-BBE2-466D-95A3-06C747B4C5B5}">
  <ds:schemaRefs>
    <ds:schemaRef ds:uri="1c210e20-2656-47be-8bfe-a34b7996932e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</TotalTime>
  <Words>1208</Words>
  <Application>Microsoft Office PowerPoint</Application>
  <PresentationFormat>Widescreen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Arial</vt:lpstr>
      <vt:lpstr>Calibri</vt:lpstr>
      <vt:lpstr>Segoe SemiBold</vt:lpstr>
      <vt:lpstr>Segoe UI</vt:lpstr>
      <vt:lpstr>Times New Roman</vt:lpstr>
      <vt:lpstr>Office Theme</vt:lpstr>
      <vt:lpstr>FY25 ESSA Consolidated Grant Application</vt:lpstr>
      <vt:lpstr>Welcome to the FY25 ESSA Consolidated Application Webinar!</vt:lpstr>
      <vt:lpstr>Here to Help</vt:lpstr>
      <vt:lpstr>Federal Grant Program RFPs</vt:lpstr>
      <vt:lpstr>FY25 Grant Assurances</vt:lpstr>
      <vt:lpstr>Quick Reminders about EdGrants &amp; GEM$</vt:lpstr>
      <vt:lpstr>GEM$ Roles</vt:lpstr>
      <vt:lpstr>GEM$ Access – Workflow</vt:lpstr>
      <vt:lpstr>GEM$ Signoffs </vt:lpstr>
      <vt:lpstr>LEA Requirements for GEM$ User Roles - Guidance and Forms</vt:lpstr>
      <vt:lpstr>GEM$ Resources </vt:lpstr>
      <vt:lpstr>GEM$ Chart of Accounts</vt:lpstr>
      <vt:lpstr>GEM$ Chart of Accounts </vt:lpstr>
      <vt:lpstr>Start the Application</vt:lpstr>
      <vt:lpstr>Checklist – DESE Reviewers Comments</vt:lpstr>
      <vt:lpstr>Live Demo in GEM$</vt:lpstr>
      <vt:lpstr>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FY25 ESSA Consolidated Application Webinar</dc:title>
  <dc:creator>Lanai, Evy (DESE)</dc:creator>
  <cp:lastModifiedBy>Resetarits, Jake S. (DESE)</cp:lastModifiedBy>
  <cp:revision>13</cp:revision>
  <dcterms:created xsi:type="dcterms:W3CDTF">2022-10-11T20:32:22Z</dcterms:created>
  <dcterms:modified xsi:type="dcterms:W3CDTF">2024-07-17T19:21:15Z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0x010100A34FDFB0D707254C80754ACD9E71AC3D</vt:lpwstr>
  </property>
  <property fmtid="{D5CDD505-2E9C-101B-9397-08002B2CF9AE}" pid="3" name="MediaServiceImageTags">
    <vt:lpwstr/>
  </property>
  <property fmtid="{D5CDD505-2E9C-101B-9397-08002B2CF9AE}" pid="4" name="Order">
    <vt:r8>4411600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