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5"/>
  </p:notesMasterIdLst>
  <p:handoutMasterIdLst>
    <p:handoutMasterId r:id="rId46"/>
  </p:handoutMasterIdLst>
  <p:sldIdLst>
    <p:sldId id="256" r:id="rId5"/>
    <p:sldId id="376" r:id="rId6"/>
    <p:sldId id="269" r:id="rId7"/>
    <p:sldId id="268" r:id="rId8"/>
    <p:sldId id="351" r:id="rId9"/>
    <p:sldId id="358" r:id="rId10"/>
    <p:sldId id="339" r:id="rId11"/>
    <p:sldId id="348" r:id="rId12"/>
    <p:sldId id="349" r:id="rId13"/>
    <p:sldId id="380" r:id="rId14"/>
    <p:sldId id="335" r:id="rId15"/>
    <p:sldId id="350" r:id="rId16"/>
    <p:sldId id="336" r:id="rId17"/>
    <p:sldId id="353" r:id="rId18"/>
    <p:sldId id="354" r:id="rId19"/>
    <p:sldId id="367" r:id="rId20"/>
    <p:sldId id="352" r:id="rId21"/>
    <p:sldId id="357" r:id="rId22"/>
    <p:sldId id="356" r:id="rId23"/>
    <p:sldId id="360" r:id="rId24"/>
    <p:sldId id="359" r:id="rId25"/>
    <p:sldId id="377" r:id="rId26"/>
    <p:sldId id="381" r:id="rId27"/>
    <p:sldId id="355" r:id="rId28"/>
    <p:sldId id="374" r:id="rId29"/>
    <p:sldId id="371" r:id="rId30"/>
    <p:sldId id="372" r:id="rId31"/>
    <p:sldId id="368" r:id="rId32"/>
    <p:sldId id="370" r:id="rId33"/>
    <p:sldId id="373" r:id="rId34"/>
    <p:sldId id="375" r:id="rId35"/>
    <p:sldId id="379" r:id="rId36"/>
    <p:sldId id="361" r:id="rId37"/>
    <p:sldId id="363" r:id="rId38"/>
    <p:sldId id="362" r:id="rId39"/>
    <p:sldId id="364" r:id="rId40"/>
    <p:sldId id="365" r:id="rId41"/>
    <p:sldId id="366" r:id="rId42"/>
    <p:sldId id="321" r:id="rId43"/>
    <p:sldId id="263" r:id="rId4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oss, Kathleen (DESE)" initials="CK(" lastIdx="1" clrIdx="0">
    <p:extLst>
      <p:ext uri="{19B8F6BF-5375-455C-9EA6-DF929625EA0E}">
        <p15:presenceInfo xmlns:p15="http://schemas.microsoft.com/office/powerpoint/2012/main" userId="S::Kathleen.Cross@mass.gov::ca1cc86f-2abe-4b62-b160-f85ea68082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47B6"/>
    <a:srgbClr val="000000"/>
    <a:srgbClr val="E2ECFE"/>
    <a:srgbClr val="AFCBFD"/>
    <a:srgbClr val="8397E7"/>
    <a:srgbClr val="93A9FF"/>
    <a:srgbClr val="86A9E2"/>
    <a:srgbClr val="4948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2BEE02-5DF5-4634-BF94-415B4828B037}" v="2525" dt="2023-07-27T20:45:19.7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7" autoAdjust="0"/>
    <p:restoredTop sz="86385" autoAdjust="0"/>
  </p:normalViewPr>
  <p:slideViewPr>
    <p:cSldViewPr snapToGrid="0">
      <p:cViewPr varScale="1">
        <p:scale>
          <a:sx n="68" d="100"/>
          <a:sy n="68" d="100"/>
        </p:scale>
        <p:origin x="96" y="744"/>
      </p:cViewPr>
      <p:guideLst/>
    </p:cSldViewPr>
  </p:slideViewPr>
  <p:outlineViewPr>
    <p:cViewPr>
      <p:scale>
        <a:sx n="33" d="100"/>
        <a:sy n="33" d="100"/>
      </p:scale>
      <p:origin x="0" y="-16266"/>
    </p:cViewPr>
  </p:outlineViewPr>
  <p:notesTextViewPr>
    <p:cViewPr>
      <p:scale>
        <a:sx n="1" d="1"/>
        <a:sy n="1" d="1"/>
      </p:scale>
      <p:origin x="0" y="0"/>
    </p:cViewPr>
  </p:notesTextViewPr>
  <p:sorterViewPr>
    <p:cViewPr varScale="1">
      <p:scale>
        <a:sx n="100" d="100"/>
        <a:sy n="100" d="100"/>
      </p:scale>
      <p:origin x="0" y="-2832"/>
    </p:cViewPr>
  </p:sorterViewPr>
  <p:notesViewPr>
    <p:cSldViewPr snapToGrid="0">
      <p:cViewPr varScale="1">
        <p:scale>
          <a:sx n="84" d="100"/>
          <a:sy n="84" d="100"/>
        </p:scale>
        <p:origin x="384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oss, Kathleen (DESE)" userId="ca1cc86f-2abe-4b62-b160-f85ea6808276" providerId="ADAL" clId="{C22BEE02-5DF5-4634-BF94-415B4828B037}"/>
    <pc:docChg chg="undo custSel addSld delSld modSld sldOrd modNotesMaster modHandout">
      <pc:chgData name="Cross, Kathleen (DESE)" userId="ca1cc86f-2abe-4b62-b160-f85ea6808276" providerId="ADAL" clId="{C22BEE02-5DF5-4634-BF94-415B4828B037}" dt="2023-07-27T20:45:19.793" v="4092" actId="962"/>
      <pc:docMkLst>
        <pc:docMk/>
      </pc:docMkLst>
      <pc:sldChg chg="modSp mod">
        <pc:chgData name="Cross, Kathleen (DESE)" userId="ca1cc86f-2abe-4b62-b160-f85ea6808276" providerId="ADAL" clId="{C22BEE02-5DF5-4634-BF94-415B4828B037}" dt="2023-07-27T15:28:30.821" v="1547" actId="20577"/>
        <pc:sldMkLst>
          <pc:docMk/>
          <pc:sldMk cId="3472057045" sldId="256"/>
        </pc:sldMkLst>
        <pc:spChg chg="mod">
          <ac:chgData name="Cross, Kathleen (DESE)" userId="ca1cc86f-2abe-4b62-b160-f85ea6808276" providerId="ADAL" clId="{C22BEE02-5DF5-4634-BF94-415B4828B037}" dt="2023-07-27T15:28:30.821" v="1547" actId="20577"/>
          <ac:spMkLst>
            <pc:docMk/>
            <pc:sldMk cId="3472057045" sldId="256"/>
            <ac:spMk id="2" creationId="{014B4766-0EE3-8028-2E23-5FACFF09600A}"/>
          </ac:spMkLst>
        </pc:spChg>
      </pc:sldChg>
      <pc:sldChg chg="modSp mod">
        <pc:chgData name="Cross, Kathleen (DESE)" userId="ca1cc86f-2abe-4b62-b160-f85ea6808276" providerId="ADAL" clId="{C22BEE02-5DF5-4634-BF94-415B4828B037}" dt="2023-07-27T15:33:01.023" v="1624" actId="20577"/>
        <pc:sldMkLst>
          <pc:docMk/>
          <pc:sldMk cId="129261928" sldId="268"/>
        </pc:sldMkLst>
        <pc:spChg chg="mod">
          <ac:chgData name="Cross, Kathleen (DESE)" userId="ca1cc86f-2abe-4b62-b160-f85ea6808276" providerId="ADAL" clId="{C22BEE02-5DF5-4634-BF94-415B4828B037}" dt="2023-07-27T15:33:01.023" v="1624" actId="20577"/>
          <ac:spMkLst>
            <pc:docMk/>
            <pc:sldMk cId="129261928" sldId="268"/>
            <ac:spMk id="8" creationId="{EEFAB02D-23A4-4154-B8FD-C6CAF7F68593}"/>
          </ac:spMkLst>
        </pc:spChg>
      </pc:sldChg>
      <pc:sldChg chg="modSp mod">
        <pc:chgData name="Cross, Kathleen (DESE)" userId="ca1cc86f-2abe-4b62-b160-f85ea6808276" providerId="ADAL" clId="{C22BEE02-5DF5-4634-BF94-415B4828B037}" dt="2023-07-27T15:29:09.881" v="1557" actId="404"/>
        <pc:sldMkLst>
          <pc:docMk/>
          <pc:sldMk cId="1262382665" sldId="269"/>
        </pc:sldMkLst>
        <pc:spChg chg="mod">
          <ac:chgData name="Cross, Kathleen (DESE)" userId="ca1cc86f-2abe-4b62-b160-f85ea6808276" providerId="ADAL" clId="{C22BEE02-5DF5-4634-BF94-415B4828B037}" dt="2023-07-27T15:29:09.881" v="1557" actId="404"/>
          <ac:spMkLst>
            <pc:docMk/>
            <pc:sldMk cId="1262382665" sldId="269"/>
            <ac:spMk id="2" creationId="{0FDDFD7D-A616-40C8-9C71-6ABBEBACE073}"/>
          </ac:spMkLst>
        </pc:spChg>
      </pc:sldChg>
      <pc:sldChg chg="modSp mod">
        <pc:chgData name="Cross, Kathleen (DESE)" userId="ca1cc86f-2abe-4b62-b160-f85ea6808276" providerId="ADAL" clId="{C22BEE02-5DF5-4634-BF94-415B4828B037}" dt="2023-07-26T16:59:30.574" v="32" actId="20577"/>
        <pc:sldMkLst>
          <pc:docMk/>
          <pc:sldMk cId="2596425274" sldId="336"/>
        </pc:sldMkLst>
        <pc:spChg chg="mod">
          <ac:chgData name="Cross, Kathleen (DESE)" userId="ca1cc86f-2abe-4b62-b160-f85ea6808276" providerId="ADAL" clId="{C22BEE02-5DF5-4634-BF94-415B4828B037}" dt="2023-07-26T16:59:30.574" v="32" actId="20577"/>
          <ac:spMkLst>
            <pc:docMk/>
            <pc:sldMk cId="2596425274" sldId="336"/>
            <ac:spMk id="3" creationId="{8269EE1D-6227-E92E-EE56-D214B0DB104F}"/>
          </ac:spMkLst>
        </pc:spChg>
        <pc:spChg chg="mod">
          <ac:chgData name="Cross, Kathleen (DESE)" userId="ca1cc86f-2abe-4b62-b160-f85ea6808276" providerId="ADAL" clId="{C22BEE02-5DF5-4634-BF94-415B4828B037}" dt="2023-07-26T16:59:13.730" v="25" actId="1076"/>
          <ac:spMkLst>
            <pc:docMk/>
            <pc:sldMk cId="2596425274" sldId="336"/>
            <ac:spMk id="5" creationId="{AD732CBB-848F-4F6A-B25B-ADC2D642689A}"/>
          </ac:spMkLst>
        </pc:spChg>
      </pc:sldChg>
      <pc:sldChg chg="modSp">
        <pc:chgData name="Cross, Kathleen (DESE)" userId="ca1cc86f-2abe-4b62-b160-f85ea6808276" providerId="ADAL" clId="{C22BEE02-5DF5-4634-BF94-415B4828B037}" dt="2023-07-27T20:39:47.218" v="2427" actId="962"/>
        <pc:sldMkLst>
          <pc:docMk/>
          <pc:sldMk cId="104802289" sldId="348"/>
        </pc:sldMkLst>
        <pc:picChg chg="mod">
          <ac:chgData name="Cross, Kathleen (DESE)" userId="ca1cc86f-2abe-4b62-b160-f85ea6808276" providerId="ADAL" clId="{C22BEE02-5DF5-4634-BF94-415B4828B037}" dt="2023-07-27T20:39:47.218" v="2427" actId="962"/>
          <ac:picMkLst>
            <pc:docMk/>
            <pc:sldMk cId="104802289" sldId="348"/>
            <ac:picMk id="11" creationId="{041B35DB-DC6E-4469-AC7C-594D8FE99B51}"/>
          </ac:picMkLst>
        </pc:picChg>
      </pc:sldChg>
      <pc:sldChg chg="modSp">
        <pc:chgData name="Cross, Kathleen (DESE)" userId="ca1cc86f-2abe-4b62-b160-f85ea6808276" providerId="ADAL" clId="{C22BEE02-5DF5-4634-BF94-415B4828B037}" dt="2023-07-27T20:40:22.306" v="2559" actId="962"/>
        <pc:sldMkLst>
          <pc:docMk/>
          <pc:sldMk cId="2423624601" sldId="349"/>
        </pc:sldMkLst>
        <pc:picChg chg="mod">
          <ac:chgData name="Cross, Kathleen (DESE)" userId="ca1cc86f-2abe-4b62-b160-f85ea6808276" providerId="ADAL" clId="{C22BEE02-5DF5-4634-BF94-415B4828B037}" dt="2023-07-27T20:40:22.306" v="2559" actId="962"/>
          <ac:picMkLst>
            <pc:docMk/>
            <pc:sldMk cId="2423624601" sldId="349"/>
            <ac:picMk id="12" creationId="{DA95BF0E-E14C-40C2-AA1B-A8B7F9979CFB}"/>
          </ac:picMkLst>
        </pc:picChg>
      </pc:sldChg>
      <pc:sldChg chg="addSp delSp modSp mod">
        <pc:chgData name="Cross, Kathleen (DESE)" userId="ca1cc86f-2abe-4b62-b160-f85ea6808276" providerId="ADAL" clId="{C22BEE02-5DF5-4634-BF94-415B4828B037}" dt="2023-07-27T20:40:54.479" v="2743" actId="962"/>
        <pc:sldMkLst>
          <pc:docMk/>
          <pc:sldMk cId="468373883" sldId="350"/>
        </pc:sldMkLst>
        <pc:spChg chg="del">
          <ac:chgData name="Cross, Kathleen (DESE)" userId="ca1cc86f-2abe-4b62-b160-f85ea6808276" providerId="ADAL" clId="{C22BEE02-5DF5-4634-BF94-415B4828B037}" dt="2023-07-26T16:55:56.833" v="0" actId="22"/>
          <ac:spMkLst>
            <pc:docMk/>
            <pc:sldMk cId="468373883" sldId="350"/>
            <ac:spMk id="5" creationId="{8D92A47C-4833-4979-8EF6-BC1092C37405}"/>
          </ac:spMkLst>
        </pc:spChg>
        <pc:spChg chg="mod">
          <ac:chgData name="Cross, Kathleen (DESE)" userId="ca1cc86f-2abe-4b62-b160-f85ea6808276" providerId="ADAL" clId="{C22BEE02-5DF5-4634-BF94-415B4828B037}" dt="2023-07-26T16:58:23.741" v="23" actId="1076"/>
          <ac:spMkLst>
            <pc:docMk/>
            <pc:sldMk cId="468373883" sldId="350"/>
            <ac:spMk id="6" creationId="{B2D31DBA-E9AF-47AF-A251-7EDD2B1E965E}"/>
          </ac:spMkLst>
        </pc:spChg>
        <pc:spChg chg="add mod">
          <ac:chgData name="Cross, Kathleen (DESE)" userId="ca1cc86f-2abe-4b62-b160-f85ea6808276" providerId="ADAL" clId="{C22BEE02-5DF5-4634-BF94-415B4828B037}" dt="2023-07-27T16:10:27.186" v="1764" actId="14100"/>
          <ac:spMkLst>
            <pc:docMk/>
            <pc:sldMk cId="468373883" sldId="350"/>
            <ac:spMk id="7" creationId="{60D76D63-B920-4E93-BE7F-4E129316DE01}"/>
          </ac:spMkLst>
        </pc:spChg>
        <pc:spChg chg="add mod">
          <ac:chgData name="Cross, Kathleen (DESE)" userId="ca1cc86f-2abe-4b62-b160-f85ea6808276" providerId="ADAL" clId="{C22BEE02-5DF5-4634-BF94-415B4828B037}" dt="2023-07-26T16:58:10.984" v="21" actId="1076"/>
          <ac:spMkLst>
            <pc:docMk/>
            <pc:sldMk cId="468373883" sldId="350"/>
            <ac:spMk id="8" creationId="{6B2806D1-E564-4281-A971-98FCAAEFA1B9}"/>
          </ac:spMkLst>
        </pc:spChg>
        <pc:picChg chg="add mod ord">
          <ac:chgData name="Cross, Kathleen (DESE)" userId="ca1cc86f-2abe-4b62-b160-f85ea6808276" providerId="ADAL" clId="{C22BEE02-5DF5-4634-BF94-415B4828B037}" dt="2023-07-27T20:40:54.479" v="2743" actId="962"/>
          <ac:picMkLst>
            <pc:docMk/>
            <pc:sldMk cId="468373883" sldId="350"/>
            <ac:picMk id="4" creationId="{E9B968D6-8703-4580-8FDC-5E5212CC0C3B}"/>
          </ac:picMkLst>
        </pc:picChg>
      </pc:sldChg>
      <pc:sldChg chg="ord">
        <pc:chgData name="Cross, Kathleen (DESE)" userId="ca1cc86f-2abe-4b62-b160-f85ea6808276" providerId="ADAL" clId="{C22BEE02-5DF5-4634-BF94-415B4828B037}" dt="2023-07-26T19:02:34.446" v="772"/>
        <pc:sldMkLst>
          <pc:docMk/>
          <pc:sldMk cId="1790932517" sldId="352"/>
        </pc:sldMkLst>
      </pc:sldChg>
      <pc:sldChg chg="modSp mod ord">
        <pc:chgData name="Cross, Kathleen (DESE)" userId="ca1cc86f-2abe-4b62-b160-f85ea6808276" providerId="ADAL" clId="{C22BEE02-5DF5-4634-BF94-415B4828B037}" dt="2023-07-26T19:02:53.341" v="776"/>
        <pc:sldMkLst>
          <pc:docMk/>
          <pc:sldMk cId="3046737148" sldId="353"/>
        </pc:sldMkLst>
        <pc:spChg chg="mod">
          <ac:chgData name="Cross, Kathleen (DESE)" userId="ca1cc86f-2abe-4b62-b160-f85ea6808276" providerId="ADAL" clId="{C22BEE02-5DF5-4634-BF94-415B4828B037}" dt="2023-07-26T17:03:28.269" v="51" actId="20577"/>
          <ac:spMkLst>
            <pc:docMk/>
            <pc:sldMk cId="3046737148" sldId="353"/>
            <ac:spMk id="3" creationId="{8269EE1D-6227-E92E-EE56-D214B0DB104F}"/>
          </ac:spMkLst>
        </pc:spChg>
      </pc:sldChg>
      <pc:sldChg chg="modSp mod">
        <pc:chgData name="Cross, Kathleen (DESE)" userId="ca1cc86f-2abe-4b62-b160-f85ea6808276" providerId="ADAL" clId="{C22BEE02-5DF5-4634-BF94-415B4828B037}" dt="2023-07-26T16:59:48.963" v="39" actId="20577"/>
        <pc:sldMkLst>
          <pc:docMk/>
          <pc:sldMk cId="3486521346" sldId="354"/>
        </pc:sldMkLst>
        <pc:spChg chg="mod">
          <ac:chgData name="Cross, Kathleen (DESE)" userId="ca1cc86f-2abe-4b62-b160-f85ea6808276" providerId="ADAL" clId="{C22BEE02-5DF5-4634-BF94-415B4828B037}" dt="2023-07-26T16:59:48.963" v="39" actId="20577"/>
          <ac:spMkLst>
            <pc:docMk/>
            <pc:sldMk cId="3486521346" sldId="354"/>
            <ac:spMk id="3" creationId="{8269EE1D-6227-E92E-EE56-D214B0DB104F}"/>
          </ac:spMkLst>
        </pc:spChg>
      </pc:sldChg>
      <pc:sldChg chg="addSp delSp modSp mod">
        <pc:chgData name="Cross, Kathleen (DESE)" userId="ca1cc86f-2abe-4b62-b160-f85ea6808276" providerId="ADAL" clId="{C22BEE02-5DF5-4634-BF94-415B4828B037}" dt="2023-07-27T20:41:41.553" v="2913" actId="962"/>
        <pc:sldMkLst>
          <pc:docMk/>
          <pc:sldMk cId="941710199" sldId="355"/>
        </pc:sldMkLst>
        <pc:spChg chg="mod">
          <ac:chgData name="Cross, Kathleen (DESE)" userId="ca1cc86f-2abe-4b62-b160-f85ea6808276" providerId="ADAL" clId="{C22BEE02-5DF5-4634-BF94-415B4828B037}" dt="2023-07-27T16:32:10.768" v="2157" actId="115"/>
          <ac:spMkLst>
            <pc:docMk/>
            <pc:sldMk cId="941710199" sldId="355"/>
            <ac:spMk id="5" creationId="{55A5D113-024D-4F33-9A51-4146852A7AEA}"/>
          </ac:spMkLst>
        </pc:spChg>
        <pc:spChg chg="mod">
          <ac:chgData name="Cross, Kathleen (DESE)" userId="ca1cc86f-2abe-4b62-b160-f85ea6808276" providerId="ADAL" clId="{C22BEE02-5DF5-4634-BF94-415B4828B037}" dt="2023-07-27T20:41:30.689" v="2910" actId="962"/>
          <ac:spMkLst>
            <pc:docMk/>
            <pc:sldMk cId="941710199" sldId="355"/>
            <ac:spMk id="8" creationId="{F9C04DEA-184C-4CA5-AA5E-ABC2E3465FE1}"/>
          </ac:spMkLst>
        </pc:spChg>
        <pc:spChg chg="mod">
          <ac:chgData name="Cross, Kathleen (DESE)" userId="ca1cc86f-2abe-4b62-b160-f85ea6808276" providerId="ADAL" clId="{C22BEE02-5DF5-4634-BF94-415B4828B037}" dt="2023-07-27T20:41:35.720" v="2911" actId="962"/>
          <ac:spMkLst>
            <pc:docMk/>
            <pc:sldMk cId="941710199" sldId="355"/>
            <ac:spMk id="9" creationId="{8A868F6D-F85B-4E98-B955-2A4EA040857F}"/>
          </ac:spMkLst>
        </pc:spChg>
        <pc:spChg chg="mod">
          <ac:chgData name="Cross, Kathleen (DESE)" userId="ca1cc86f-2abe-4b62-b160-f85ea6808276" providerId="ADAL" clId="{C22BEE02-5DF5-4634-BF94-415B4828B037}" dt="2023-07-27T20:41:39.443" v="2912" actId="962"/>
          <ac:spMkLst>
            <pc:docMk/>
            <pc:sldMk cId="941710199" sldId="355"/>
            <ac:spMk id="10" creationId="{242EE109-A323-4610-B42C-4F264096B4C6}"/>
          </ac:spMkLst>
        </pc:spChg>
        <pc:spChg chg="mod">
          <ac:chgData name="Cross, Kathleen (DESE)" userId="ca1cc86f-2abe-4b62-b160-f85ea6808276" providerId="ADAL" clId="{C22BEE02-5DF5-4634-BF94-415B4828B037}" dt="2023-07-27T20:41:41.553" v="2913" actId="962"/>
          <ac:spMkLst>
            <pc:docMk/>
            <pc:sldMk cId="941710199" sldId="355"/>
            <ac:spMk id="11" creationId="{74BEF432-E1FE-4AC5-A97C-96264440E317}"/>
          </ac:spMkLst>
        </pc:spChg>
        <pc:spChg chg="add del mod">
          <ac:chgData name="Cross, Kathleen (DESE)" userId="ca1cc86f-2abe-4b62-b160-f85ea6808276" providerId="ADAL" clId="{C22BEE02-5DF5-4634-BF94-415B4828B037}" dt="2023-07-27T16:22:25" v="1772" actId="21"/>
          <ac:spMkLst>
            <pc:docMk/>
            <pc:sldMk cId="941710199" sldId="355"/>
            <ac:spMk id="12" creationId="{97602BA4-03E4-4B58-8F00-BCA45EF0BD9B}"/>
          </ac:spMkLst>
        </pc:spChg>
        <pc:spChg chg="add del mod">
          <ac:chgData name="Cross, Kathleen (DESE)" userId="ca1cc86f-2abe-4b62-b160-f85ea6808276" providerId="ADAL" clId="{C22BEE02-5DF5-4634-BF94-415B4828B037}" dt="2023-07-27T16:22:29.145" v="1773" actId="21"/>
          <ac:spMkLst>
            <pc:docMk/>
            <pc:sldMk cId="941710199" sldId="355"/>
            <ac:spMk id="13" creationId="{3217AE07-3417-46D8-9C52-617D82ED3132}"/>
          </ac:spMkLst>
        </pc:spChg>
        <pc:picChg chg="mod">
          <ac:chgData name="Cross, Kathleen (DESE)" userId="ca1cc86f-2abe-4b62-b160-f85ea6808276" providerId="ADAL" clId="{C22BEE02-5DF5-4634-BF94-415B4828B037}" dt="2023-07-27T20:41:20.938" v="2909" actId="962"/>
          <ac:picMkLst>
            <pc:docMk/>
            <pc:sldMk cId="941710199" sldId="355"/>
            <ac:picMk id="7" creationId="{4A81CBBB-1E00-45A1-8477-27D860B4633E}"/>
          </ac:picMkLst>
        </pc:picChg>
      </pc:sldChg>
      <pc:sldChg chg="ord">
        <pc:chgData name="Cross, Kathleen (DESE)" userId="ca1cc86f-2abe-4b62-b160-f85ea6808276" providerId="ADAL" clId="{C22BEE02-5DF5-4634-BF94-415B4828B037}" dt="2023-07-27T13:40:19.051" v="1098"/>
        <pc:sldMkLst>
          <pc:docMk/>
          <pc:sldMk cId="2810903036" sldId="356"/>
        </pc:sldMkLst>
      </pc:sldChg>
      <pc:sldChg chg="ord">
        <pc:chgData name="Cross, Kathleen (DESE)" userId="ca1cc86f-2abe-4b62-b160-f85ea6808276" providerId="ADAL" clId="{C22BEE02-5DF5-4634-BF94-415B4828B037}" dt="2023-07-26T19:00:54.915" v="766"/>
        <pc:sldMkLst>
          <pc:docMk/>
          <pc:sldMk cId="553279008" sldId="357"/>
        </pc:sldMkLst>
      </pc:sldChg>
      <pc:sldChg chg="addSp delSp modSp mod">
        <pc:chgData name="Cross, Kathleen (DESE)" userId="ca1cc86f-2abe-4b62-b160-f85ea6808276" providerId="ADAL" clId="{C22BEE02-5DF5-4634-BF94-415B4828B037}" dt="2023-07-27T20:38:34.655" v="2167" actId="962"/>
        <pc:sldMkLst>
          <pc:docMk/>
          <pc:sldMk cId="1318187700" sldId="358"/>
        </pc:sldMkLst>
        <pc:spChg chg="mod">
          <ac:chgData name="Cross, Kathleen (DESE)" userId="ca1cc86f-2abe-4b62-b160-f85ea6808276" providerId="ADAL" clId="{C22BEE02-5DF5-4634-BF94-415B4828B037}" dt="2023-07-27T20:38:18.364" v="2162" actId="962"/>
          <ac:spMkLst>
            <pc:docMk/>
            <pc:sldMk cId="1318187700" sldId="358"/>
            <ac:spMk id="4" creationId="{5250E0B4-5100-431B-80C0-396A11C9C50F}"/>
          </ac:spMkLst>
        </pc:spChg>
        <pc:spChg chg="del">
          <ac:chgData name="Cross, Kathleen (DESE)" userId="ca1cc86f-2abe-4b62-b160-f85ea6808276" providerId="ADAL" clId="{C22BEE02-5DF5-4634-BF94-415B4828B037}" dt="2023-07-27T16:21:45.930" v="1768" actId="21"/>
          <ac:spMkLst>
            <pc:docMk/>
            <pc:sldMk cId="1318187700" sldId="358"/>
            <ac:spMk id="5" creationId="{620A8C6C-71F3-4626-8C6E-9ABCB20713D9}"/>
          </ac:spMkLst>
        </pc:spChg>
        <pc:spChg chg="mod">
          <ac:chgData name="Cross, Kathleen (DESE)" userId="ca1cc86f-2abe-4b62-b160-f85ea6808276" providerId="ADAL" clId="{C22BEE02-5DF5-4634-BF94-415B4828B037}" dt="2023-07-27T20:38:21.917" v="2163" actId="962"/>
          <ac:spMkLst>
            <pc:docMk/>
            <pc:sldMk cId="1318187700" sldId="358"/>
            <ac:spMk id="6" creationId="{0345C15A-AE4A-496A-931D-7DA29FD01165}"/>
          </ac:spMkLst>
        </pc:spChg>
        <pc:spChg chg="mod">
          <ac:chgData name="Cross, Kathleen (DESE)" userId="ca1cc86f-2abe-4b62-b160-f85ea6808276" providerId="ADAL" clId="{C22BEE02-5DF5-4634-BF94-415B4828B037}" dt="2023-07-27T20:38:24.210" v="2164" actId="962"/>
          <ac:spMkLst>
            <pc:docMk/>
            <pc:sldMk cId="1318187700" sldId="358"/>
            <ac:spMk id="7" creationId="{99C13D64-4B00-4C30-924B-76E2B6998C2B}"/>
          </ac:spMkLst>
        </pc:spChg>
        <pc:spChg chg="mod">
          <ac:chgData name="Cross, Kathleen (DESE)" userId="ca1cc86f-2abe-4b62-b160-f85ea6808276" providerId="ADAL" clId="{C22BEE02-5DF5-4634-BF94-415B4828B037}" dt="2023-07-27T20:38:27.819" v="2165" actId="962"/>
          <ac:spMkLst>
            <pc:docMk/>
            <pc:sldMk cId="1318187700" sldId="358"/>
            <ac:spMk id="8" creationId="{39773157-BAA4-45A6-AD9B-19E6E0C7AEB8}"/>
          </ac:spMkLst>
        </pc:spChg>
        <pc:spChg chg="mod">
          <ac:chgData name="Cross, Kathleen (DESE)" userId="ca1cc86f-2abe-4b62-b160-f85ea6808276" providerId="ADAL" clId="{C22BEE02-5DF5-4634-BF94-415B4828B037}" dt="2023-07-27T20:38:29.844" v="2166" actId="962"/>
          <ac:spMkLst>
            <pc:docMk/>
            <pc:sldMk cId="1318187700" sldId="358"/>
            <ac:spMk id="9" creationId="{990E3CD6-AFD6-4AF2-8CB4-1B65E9403BED}"/>
          </ac:spMkLst>
        </pc:spChg>
        <pc:spChg chg="mod ord">
          <ac:chgData name="Cross, Kathleen (DESE)" userId="ca1cc86f-2abe-4b62-b160-f85ea6808276" providerId="ADAL" clId="{C22BEE02-5DF5-4634-BF94-415B4828B037}" dt="2023-07-27T20:38:34.655" v="2167" actId="962"/>
          <ac:spMkLst>
            <pc:docMk/>
            <pc:sldMk cId="1318187700" sldId="358"/>
            <ac:spMk id="10" creationId="{0299770E-C79D-434D-AEA2-C48C5F57CBB9}"/>
          </ac:spMkLst>
        </pc:spChg>
        <pc:spChg chg="mod">
          <ac:chgData name="Cross, Kathleen (DESE)" userId="ca1cc86f-2abe-4b62-b160-f85ea6808276" providerId="ADAL" clId="{C22BEE02-5DF5-4634-BF94-415B4828B037}" dt="2023-07-27T16:07:34.393" v="1740" actId="20577"/>
          <ac:spMkLst>
            <pc:docMk/>
            <pc:sldMk cId="1318187700" sldId="358"/>
            <ac:spMk id="11" creationId="{C919335E-4A22-45C6-92D2-78EBA7A970FD}"/>
          </ac:spMkLst>
        </pc:spChg>
        <pc:spChg chg="add mod">
          <ac:chgData name="Cross, Kathleen (DESE)" userId="ca1cc86f-2abe-4b62-b160-f85ea6808276" providerId="ADAL" clId="{C22BEE02-5DF5-4634-BF94-415B4828B037}" dt="2023-07-27T16:07:27.032" v="1739"/>
          <ac:spMkLst>
            <pc:docMk/>
            <pc:sldMk cId="1318187700" sldId="358"/>
            <ac:spMk id="12" creationId="{69BF10B4-B223-4895-8EA0-07A02A796A2C}"/>
          </ac:spMkLst>
        </pc:spChg>
        <pc:spChg chg="add del mod">
          <ac:chgData name="Cross, Kathleen (DESE)" userId="ca1cc86f-2abe-4b62-b160-f85ea6808276" providerId="ADAL" clId="{C22BEE02-5DF5-4634-BF94-415B4828B037}" dt="2023-07-27T16:07:20.921" v="1738"/>
          <ac:spMkLst>
            <pc:docMk/>
            <pc:sldMk cId="1318187700" sldId="358"/>
            <ac:spMk id="13" creationId="{754F37C0-ECC1-4E8C-A67F-CC9BD1E77AB9}"/>
          </ac:spMkLst>
        </pc:spChg>
        <pc:graphicFrameChg chg="mod modGraphic">
          <ac:chgData name="Cross, Kathleen (DESE)" userId="ca1cc86f-2abe-4b62-b160-f85ea6808276" providerId="ADAL" clId="{C22BEE02-5DF5-4634-BF94-415B4828B037}" dt="2023-07-27T16:21:31.331" v="1766"/>
          <ac:graphicFrameMkLst>
            <pc:docMk/>
            <pc:sldMk cId="1318187700" sldId="358"/>
            <ac:graphicFrameMk id="2" creationId="{7D9C9036-1BDC-476D-96D0-789C6E963C70}"/>
          </ac:graphicFrameMkLst>
        </pc:graphicFrameChg>
      </pc:sldChg>
      <pc:sldChg chg="modSp mod ord">
        <pc:chgData name="Cross, Kathleen (DESE)" userId="ca1cc86f-2abe-4b62-b160-f85ea6808276" providerId="ADAL" clId="{C22BEE02-5DF5-4634-BF94-415B4828B037}" dt="2023-07-27T15:42:29.411" v="1675" actId="14100"/>
        <pc:sldMkLst>
          <pc:docMk/>
          <pc:sldMk cId="758297772" sldId="359"/>
        </pc:sldMkLst>
        <pc:spChg chg="mod">
          <ac:chgData name="Cross, Kathleen (DESE)" userId="ca1cc86f-2abe-4b62-b160-f85ea6808276" providerId="ADAL" clId="{C22BEE02-5DF5-4634-BF94-415B4828B037}" dt="2023-07-27T15:42:29.411" v="1675" actId="14100"/>
          <ac:spMkLst>
            <pc:docMk/>
            <pc:sldMk cId="758297772" sldId="359"/>
            <ac:spMk id="3" creationId="{8269EE1D-6227-E92E-EE56-D214B0DB104F}"/>
          </ac:spMkLst>
        </pc:spChg>
        <pc:spChg chg="mod">
          <ac:chgData name="Cross, Kathleen (DESE)" userId="ca1cc86f-2abe-4b62-b160-f85ea6808276" providerId="ADAL" clId="{C22BEE02-5DF5-4634-BF94-415B4828B037}" dt="2023-07-27T13:42:21.965" v="1103" actId="20577"/>
          <ac:spMkLst>
            <pc:docMk/>
            <pc:sldMk cId="758297772" sldId="359"/>
            <ac:spMk id="10" creationId="{8FF81420-E1E2-4311-846E-C01A0048CC3E}"/>
          </ac:spMkLst>
        </pc:spChg>
      </pc:sldChg>
      <pc:sldChg chg="ord">
        <pc:chgData name="Cross, Kathleen (DESE)" userId="ca1cc86f-2abe-4b62-b160-f85ea6808276" providerId="ADAL" clId="{C22BEE02-5DF5-4634-BF94-415B4828B037}" dt="2023-07-27T13:36:06.682" v="780"/>
        <pc:sldMkLst>
          <pc:docMk/>
          <pc:sldMk cId="321761680" sldId="360"/>
        </pc:sldMkLst>
      </pc:sldChg>
      <pc:sldChg chg="ord">
        <pc:chgData name="Cross, Kathleen (DESE)" userId="ca1cc86f-2abe-4b62-b160-f85ea6808276" providerId="ADAL" clId="{C22BEE02-5DF5-4634-BF94-415B4828B037}" dt="2023-07-26T19:02:54.595" v="778"/>
        <pc:sldMkLst>
          <pc:docMk/>
          <pc:sldMk cId="1334736361" sldId="367"/>
        </pc:sldMkLst>
      </pc:sldChg>
      <pc:sldChg chg="modSp mod">
        <pc:chgData name="Cross, Kathleen (DESE)" userId="ca1cc86f-2abe-4b62-b160-f85ea6808276" providerId="ADAL" clId="{C22BEE02-5DF5-4634-BF94-415B4828B037}" dt="2023-07-27T20:44:48.830" v="3921" actId="962"/>
        <pc:sldMkLst>
          <pc:docMk/>
          <pc:sldMk cId="1942135257" sldId="368"/>
        </pc:sldMkLst>
        <pc:spChg chg="mod">
          <ac:chgData name="Cross, Kathleen (DESE)" userId="ca1cc86f-2abe-4b62-b160-f85ea6808276" providerId="ADAL" clId="{C22BEE02-5DF5-4634-BF94-415B4828B037}" dt="2023-07-27T13:45:13.551" v="1105" actId="113"/>
          <ac:spMkLst>
            <pc:docMk/>
            <pc:sldMk cId="1942135257" sldId="368"/>
            <ac:spMk id="2" creationId="{41AF9225-C81E-4F35-8EE7-83376ACE8851}"/>
          </ac:spMkLst>
        </pc:spChg>
        <pc:spChg chg="mod">
          <ac:chgData name="Cross, Kathleen (DESE)" userId="ca1cc86f-2abe-4b62-b160-f85ea6808276" providerId="ADAL" clId="{C22BEE02-5DF5-4634-BF94-415B4828B037}" dt="2023-07-27T16:34:36.011" v="2159" actId="20577"/>
          <ac:spMkLst>
            <pc:docMk/>
            <pc:sldMk cId="1942135257" sldId="368"/>
            <ac:spMk id="4" creationId="{57CC483C-849A-4AF5-9BF7-0681FC61CD8D}"/>
          </ac:spMkLst>
        </pc:spChg>
        <pc:spChg chg="mod">
          <ac:chgData name="Cross, Kathleen (DESE)" userId="ca1cc86f-2abe-4b62-b160-f85ea6808276" providerId="ADAL" clId="{C22BEE02-5DF5-4634-BF94-415B4828B037}" dt="2023-07-27T20:44:48.830" v="3921" actId="962"/>
          <ac:spMkLst>
            <pc:docMk/>
            <pc:sldMk cId="1942135257" sldId="368"/>
            <ac:spMk id="6" creationId="{D832A30E-0769-46A7-83DD-9D63125F898C}"/>
          </ac:spMkLst>
        </pc:spChg>
      </pc:sldChg>
      <pc:sldChg chg="modSp mod">
        <pc:chgData name="Cross, Kathleen (DESE)" userId="ca1cc86f-2abe-4b62-b160-f85ea6808276" providerId="ADAL" clId="{C22BEE02-5DF5-4634-BF94-415B4828B037}" dt="2023-07-27T13:48:30.722" v="1363"/>
        <pc:sldMkLst>
          <pc:docMk/>
          <pc:sldMk cId="687231660" sldId="370"/>
        </pc:sldMkLst>
        <pc:spChg chg="mod">
          <ac:chgData name="Cross, Kathleen (DESE)" userId="ca1cc86f-2abe-4b62-b160-f85ea6808276" providerId="ADAL" clId="{C22BEE02-5DF5-4634-BF94-415B4828B037}" dt="2023-07-26T17:56:13.037" v="555" actId="1076"/>
          <ac:spMkLst>
            <pc:docMk/>
            <pc:sldMk cId="687231660" sldId="370"/>
            <ac:spMk id="3" creationId="{EE848B42-AF14-42D5-A66D-9C48ED5CF95D}"/>
          </ac:spMkLst>
        </pc:spChg>
        <pc:graphicFrameChg chg="mod modGraphic">
          <ac:chgData name="Cross, Kathleen (DESE)" userId="ca1cc86f-2abe-4b62-b160-f85ea6808276" providerId="ADAL" clId="{C22BEE02-5DF5-4634-BF94-415B4828B037}" dt="2023-07-27T13:48:30.722" v="1363"/>
          <ac:graphicFrameMkLst>
            <pc:docMk/>
            <pc:sldMk cId="687231660" sldId="370"/>
            <ac:graphicFrameMk id="5" creationId="{96A54543-3194-4AEC-B3E5-945AF9341045}"/>
          </ac:graphicFrameMkLst>
        </pc:graphicFrameChg>
      </pc:sldChg>
      <pc:sldChg chg="modSp mod">
        <pc:chgData name="Cross, Kathleen (DESE)" userId="ca1cc86f-2abe-4b62-b160-f85ea6808276" providerId="ADAL" clId="{C22BEE02-5DF5-4634-BF94-415B4828B037}" dt="2023-07-27T20:42:50.368" v="3381" actId="962"/>
        <pc:sldMkLst>
          <pc:docMk/>
          <pc:sldMk cId="2467026138" sldId="371"/>
        </pc:sldMkLst>
        <pc:spChg chg="mod">
          <ac:chgData name="Cross, Kathleen (DESE)" userId="ca1cc86f-2abe-4b62-b160-f85ea6808276" providerId="ADAL" clId="{C22BEE02-5DF5-4634-BF94-415B4828B037}" dt="2023-07-27T13:44:05.279" v="1104" actId="113"/>
          <ac:spMkLst>
            <pc:docMk/>
            <pc:sldMk cId="2467026138" sldId="371"/>
            <ac:spMk id="5" creationId="{55A5D113-024D-4F33-9A51-4146852A7AEA}"/>
          </ac:spMkLst>
        </pc:spChg>
        <pc:picChg chg="mod">
          <ac:chgData name="Cross, Kathleen (DESE)" userId="ca1cc86f-2abe-4b62-b160-f85ea6808276" providerId="ADAL" clId="{C22BEE02-5DF5-4634-BF94-415B4828B037}" dt="2023-07-27T20:42:50.368" v="3381" actId="962"/>
          <ac:picMkLst>
            <pc:docMk/>
            <pc:sldMk cId="2467026138" sldId="371"/>
            <ac:picMk id="4" creationId="{E8CC222A-249A-4658-B029-D3D46BA261E5}"/>
          </ac:picMkLst>
        </pc:picChg>
      </pc:sldChg>
      <pc:sldChg chg="modSp mod">
        <pc:chgData name="Cross, Kathleen (DESE)" userId="ca1cc86f-2abe-4b62-b160-f85ea6808276" providerId="ADAL" clId="{C22BEE02-5DF5-4634-BF94-415B4828B037}" dt="2023-07-27T20:43:57.318" v="3645" actId="962"/>
        <pc:sldMkLst>
          <pc:docMk/>
          <pc:sldMk cId="1273610946" sldId="372"/>
        </pc:sldMkLst>
        <pc:spChg chg="mod">
          <ac:chgData name="Cross, Kathleen (DESE)" userId="ca1cc86f-2abe-4b62-b160-f85ea6808276" providerId="ADAL" clId="{C22BEE02-5DF5-4634-BF94-415B4828B037}" dt="2023-07-26T17:21:02.859" v="238" actId="6549"/>
          <ac:spMkLst>
            <pc:docMk/>
            <pc:sldMk cId="1273610946" sldId="372"/>
            <ac:spMk id="3" creationId="{8269EE1D-6227-E92E-EE56-D214B0DB104F}"/>
          </ac:spMkLst>
        </pc:spChg>
        <pc:spChg chg="mod">
          <ac:chgData name="Cross, Kathleen (DESE)" userId="ca1cc86f-2abe-4b62-b160-f85ea6808276" providerId="ADAL" clId="{C22BEE02-5DF5-4634-BF94-415B4828B037}" dt="2023-07-27T20:43:52.540" v="3644" actId="962"/>
          <ac:spMkLst>
            <pc:docMk/>
            <pc:sldMk cId="1273610946" sldId="372"/>
            <ac:spMk id="8" creationId="{E7A50087-4C7B-46B8-BE88-662731FD254E}"/>
          </ac:spMkLst>
        </pc:spChg>
        <pc:spChg chg="mod">
          <ac:chgData name="Cross, Kathleen (DESE)" userId="ca1cc86f-2abe-4b62-b160-f85ea6808276" providerId="ADAL" clId="{C22BEE02-5DF5-4634-BF94-415B4828B037}" dt="2023-07-27T20:43:57.318" v="3645" actId="962"/>
          <ac:spMkLst>
            <pc:docMk/>
            <pc:sldMk cId="1273610946" sldId="372"/>
            <ac:spMk id="13" creationId="{0D7E8103-3516-4BEB-BEC6-60721B99D600}"/>
          </ac:spMkLst>
        </pc:spChg>
        <pc:picChg chg="mod">
          <ac:chgData name="Cross, Kathleen (DESE)" userId="ca1cc86f-2abe-4b62-b160-f85ea6808276" providerId="ADAL" clId="{C22BEE02-5DF5-4634-BF94-415B4828B037}" dt="2023-07-27T20:43:24.580" v="3641" actId="962"/>
          <ac:picMkLst>
            <pc:docMk/>
            <pc:sldMk cId="1273610946" sldId="372"/>
            <ac:picMk id="4" creationId="{CA9D95DC-81AD-42CB-9F56-F58EB696678B}"/>
          </ac:picMkLst>
        </pc:picChg>
        <pc:picChg chg="mod">
          <ac:chgData name="Cross, Kathleen (DESE)" userId="ca1cc86f-2abe-4b62-b160-f85ea6808276" providerId="ADAL" clId="{C22BEE02-5DF5-4634-BF94-415B4828B037}" dt="2023-07-27T20:43:48.875" v="3643" actId="962"/>
          <ac:picMkLst>
            <pc:docMk/>
            <pc:sldMk cId="1273610946" sldId="372"/>
            <ac:picMk id="7" creationId="{8D5CA21E-E651-41E0-AC1C-BFD04BEA0E73}"/>
          </ac:picMkLst>
        </pc:picChg>
      </pc:sldChg>
      <pc:sldChg chg="modSp mod">
        <pc:chgData name="Cross, Kathleen (DESE)" userId="ca1cc86f-2abe-4b62-b160-f85ea6808276" providerId="ADAL" clId="{C22BEE02-5DF5-4634-BF94-415B4828B037}" dt="2023-07-27T20:45:19.793" v="4092" actId="962"/>
        <pc:sldMkLst>
          <pc:docMk/>
          <pc:sldMk cId="3483895340" sldId="373"/>
        </pc:sldMkLst>
        <pc:spChg chg="mod">
          <ac:chgData name="Cross, Kathleen (DESE)" userId="ca1cc86f-2abe-4b62-b160-f85ea6808276" providerId="ADAL" clId="{C22BEE02-5DF5-4634-BF94-415B4828B037}" dt="2023-07-27T20:45:19.793" v="4092" actId="962"/>
          <ac:spMkLst>
            <pc:docMk/>
            <pc:sldMk cId="3483895340" sldId="373"/>
            <ac:spMk id="2" creationId="{9D327866-F908-4152-A1CD-4E74C60B79F9}"/>
          </ac:spMkLst>
        </pc:spChg>
        <pc:spChg chg="mod">
          <ac:chgData name="Cross, Kathleen (DESE)" userId="ca1cc86f-2abe-4b62-b160-f85ea6808276" providerId="ADAL" clId="{C22BEE02-5DF5-4634-BF94-415B4828B037}" dt="2023-07-27T13:49:02.980" v="1365" actId="313"/>
          <ac:spMkLst>
            <pc:docMk/>
            <pc:sldMk cId="3483895340" sldId="373"/>
            <ac:spMk id="3" creationId="{8269EE1D-6227-E92E-EE56-D214B0DB104F}"/>
          </ac:spMkLst>
        </pc:spChg>
        <pc:spChg chg="mod">
          <ac:chgData name="Cross, Kathleen (DESE)" userId="ca1cc86f-2abe-4b62-b160-f85ea6808276" providerId="ADAL" clId="{C22BEE02-5DF5-4634-BF94-415B4828B037}" dt="2023-07-27T13:49:43.185" v="1490" actId="20577"/>
          <ac:spMkLst>
            <pc:docMk/>
            <pc:sldMk cId="3483895340" sldId="373"/>
            <ac:spMk id="5" creationId="{55A5D113-024D-4F33-9A51-4146852A7AEA}"/>
          </ac:spMkLst>
        </pc:spChg>
        <pc:picChg chg="mod">
          <ac:chgData name="Cross, Kathleen (DESE)" userId="ca1cc86f-2abe-4b62-b160-f85ea6808276" providerId="ADAL" clId="{C22BEE02-5DF5-4634-BF94-415B4828B037}" dt="2023-07-27T20:45:13.278" v="4091" actId="962"/>
          <ac:picMkLst>
            <pc:docMk/>
            <pc:sldMk cId="3483895340" sldId="373"/>
            <ac:picMk id="6" creationId="{A7190C08-20FE-454F-838A-9D1D280A7B82}"/>
          </ac:picMkLst>
        </pc:picChg>
      </pc:sldChg>
      <pc:sldChg chg="modSp">
        <pc:chgData name="Cross, Kathleen (DESE)" userId="ca1cc86f-2abe-4b62-b160-f85ea6808276" providerId="ADAL" clId="{C22BEE02-5DF5-4634-BF94-415B4828B037}" dt="2023-07-27T20:42:24.573" v="3235" actId="962"/>
        <pc:sldMkLst>
          <pc:docMk/>
          <pc:sldMk cId="1358736230" sldId="374"/>
        </pc:sldMkLst>
        <pc:picChg chg="mod">
          <ac:chgData name="Cross, Kathleen (DESE)" userId="ca1cc86f-2abe-4b62-b160-f85ea6808276" providerId="ADAL" clId="{C22BEE02-5DF5-4634-BF94-415B4828B037}" dt="2023-07-27T20:42:24.573" v="3235" actId="962"/>
          <ac:picMkLst>
            <pc:docMk/>
            <pc:sldMk cId="1358736230" sldId="374"/>
            <ac:picMk id="4" creationId="{1AC76BEC-48A9-46FF-B430-15F44A26826B}"/>
          </ac:picMkLst>
        </pc:picChg>
      </pc:sldChg>
      <pc:sldChg chg="modSp mod">
        <pc:chgData name="Cross, Kathleen (DESE)" userId="ca1cc86f-2abe-4b62-b160-f85ea6808276" providerId="ADAL" clId="{C22BEE02-5DF5-4634-BF94-415B4828B037}" dt="2023-07-27T13:50:30.416" v="1523" actId="20577"/>
        <pc:sldMkLst>
          <pc:docMk/>
          <pc:sldMk cId="4110032695" sldId="375"/>
        </pc:sldMkLst>
        <pc:spChg chg="mod">
          <ac:chgData name="Cross, Kathleen (DESE)" userId="ca1cc86f-2abe-4b62-b160-f85ea6808276" providerId="ADAL" clId="{C22BEE02-5DF5-4634-BF94-415B4828B037}" dt="2023-07-27T13:50:30.416" v="1523" actId="20577"/>
          <ac:spMkLst>
            <pc:docMk/>
            <pc:sldMk cId="4110032695" sldId="375"/>
            <ac:spMk id="5" creationId="{55A5D113-024D-4F33-9A51-4146852A7AEA}"/>
          </ac:spMkLst>
        </pc:spChg>
      </pc:sldChg>
      <pc:sldChg chg="modSp mod">
        <pc:chgData name="Cross, Kathleen (DESE)" userId="ca1cc86f-2abe-4b62-b160-f85ea6808276" providerId="ADAL" clId="{C22BEE02-5DF5-4634-BF94-415B4828B037}" dt="2023-07-27T20:37:55.425" v="2160" actId="33553"/>
        <pc:sldMkLst>
          <pc:docMk/>
          <pc:sldMk cId="939199846" sldId="377"/>
        </pc:sldMkLst>
        <pc:spChg chg="mod">
          <ac:chgData name="Cross, Kathleen (DESE)" userId="ca1cc86f-2abe-4b62-b160-f85ea6808276" providerId="ADAL" clId="{C22BEE02-5DF5-4634-BF94-415B4828B037}" dt="2023-07-27T20:37:55.425" v="2160" actId="33553"/>
          <ac:spMkLst>
            <pc:docMk/>
            <pc:sldMk cId="939199846" sldId="377"/>
            <ac:spMk id="10" creationId="{7CEB4A36-9FBB-4FFB-B65B-E563A3725F6B}"/>
          </ac:spMkLst>
        </pc:spChg>
      </pc:sldChg>
      <pc:sldChg chg="modSp new del mod ord">
        <pc:chgData name="Cross, Kathleen (DESE)" userId="ca1cc86f-2abe-4b62-b160-f85ea6808276" providerId="ADAL" clId="{C22BEE02-5DF5-4634-BF94-415B4828B037}" dt="2023-07-26T18:03:30.925" v="750" actId="47"/>
        <pc:sldMkLst>
          <pc:docMk/>
          <pc:sldMk cId="3247614144" sldId="378"/>
        </pc:sldMkLst>
        <pc:spChg chg="mod">
          <ac:chgData name="Cross, Kathleen (DESE)" userId="ca1cc86f-2abe-4b62-b160-f85ea6808276" providerId="ADAL" clId="{C22BEE02-5DF5-4634-BF94-415B4828B037}" dt="2023-07-26T17:05:38.158" v="98" actId="20577"/>
          <ac:spMkLst>
            <pc:docMk/>
            <pc:sldMk cId="3247614144" sldId="378"/>
            <ac:spMk id="3" creationId="{AB7CADF6-6F1C-4650-AC6A-EED540EB4011}"/>
          </ac:spMkLst>
        </pc:spChg>
      </pc:sldChg>
      <pc:sldChg chg="modSp add mod">
        <pc:chgData name="Cross, Kathleen (DESE)" userId="ca1cc86f-2abe-4b62-b160-f85ea6808276" providerId="ADAL" clId="{C22BEE02-5DF5-4634-BF94-415B4828B037}" dt="2023-07-27T20:37:59.538" v="2161" actId="33553"/>
        <pc:sldMkLst>
          <pc:docMk/>
          <pc:sldMk cId="4128268377" sldId="379"/>
        </pc:sldMkLst>
        <pc:spChg chg="mod">
          <ac:chgData name="Cross, Kathleen (DESE)" userId="ca1cc86f-2abe-4b62-b160-f85ea6808276" providerId="ADAL" clId="{C22BEE02-5DF5-4634-BF94-415B4828B037}" dt="2023-07-27T20:37:59.538" v="2161" actId="33553"/>
          <ac:spMkLst>
            <pc:docMk/>
            <pc:sldMk cId="4128268377" sldId="379"/>
            <ac:spMk id="10" creationId="{7CEB4A36-9FBB-4FFB-B65B-E563A3725F6B}"/>
          </ac:spMkLst>
        </pc:spChg>
      </pc:sldChg>
      <pc:sldChg chg="modSp del mod">
        <pc:chgData name="Cross, Kathleen (DESE)" userId="ca1cc86f-2abe-4b62-b160-f85ea6808276" providerId="ADAL" clId="{C22BEE02-5DF5-4634-BF94-415B4828B037}" dt="2023-07-27T14:29:21.838" v="1533" actId="2696"/>
        <pc:sldMkLst>
          <pc:docMk/>
          <pc:sldMk cId="311645376" sldId="380"/>
        </pc:sldMkLst>
        <pc:spChg chg="mod">
          <ac:chgData name="Cross, Kathleen (DESE)" userId="ca1cc86f-2abe-4b62-b160-f85ea6808276" providerId="ADAL" clId="{C22BEE02-5DF5-4634-BF94-415B4828B037}" dt="2023-07-27T14:29:17.938" v="1532" actId="20577"/>
          <ac:spMkLst>
            <pc:docMk/>
            <pc:sldMk cId="311645376" sldId="380"/>
            <ac:spMk id="10" creationId="{7CEB4A36-9FBB-4FFB-B65B-E563A3725F6B}"/>
          </ac:spMkLst>
        </pc:spChg>
      </pc:sldChg>
      <pc:sldChg chg="modSp new mod">
        <pc:chgData name="Cross, Kathleen (DESE)" userId="ca1cc86f-2abe-4b62-b160-f85ea6808276" providerId="ADAL" clId="{C22BEE02-5DF5-4634-BF94-415B4828B037}" dt="2023-07-27T15:39:38.097" v="1667" actId="404"/>
        <pc:sldMkLst>
          <pc:docMk/>
          <pc:sldMk cId="501084434" sldId="380"/>
        </pc:sldMkLst>
        <pc:spChg chg="mod">
          <ac:chgData name="Cross, Kathleen (DESE)" userId="ca1cc86f-2abe-4b62-b160-f85ea6808276" providerId="ADAL" clId="{C22BEE02-5DF5-4634-BF94-415B4828B037}" dt="2023-07-27T15:39:38.097" v="1667" actId="404"/>
          <ac:spMkLst>
            <pc:docMk/>
            <pc:sldMk cId="501084434" sldId="380"/>
            <ac:spMk id="2" creationId="{FF9A80EF-98DA-43E2-B06A-3202AFBF8340}"/>
          </ac:spMkLst>
        </pc:spChg>
      </pc:sldChg>
      <pc:sldChg chg="modSp mod">
        <pc:chgData name="Cross, Kathleen (DESE)" userId="ca1cc86f-2abe-4b62-b160-f85ea6808276" providerId="ADAL" clId="{C22BEE02-5DF5-4634-BF94-415B4828B037}" dt="2023-07-27T15:40:18.413" v="1671" actId="20577"/>
        <pc:sldMkLst>
          <pc:docMk/>
          <pc:sldMk cId="73483489" sldId="381"/>
        </pc:sldMkLst>
        <pc:spChg chg="mod">
          <ac:chgData name="Cross, Kathleen (DESE)" userId="ca1cc86f-2abe-4b62-b160-f85ea6808276" providerId="ADAL" clId="{C22BEE02-5DF5-4634-BF94-415B4828B037}" dt="2023-07-27T15:40:18.413" v="1671" actId="20577"/>
          <ac:spMkLst>
            <pc:docMk/>
            <pc:sldMk cId="73483489" sldId="381"/>
            <ac:spMk id="2" creationId="{FF9A80EF-98DA-43E2-B06A-3202AFBF834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75C210-D65E-42AA-99B7-5353AEACDCC5}"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E6F01E40-AA37-4A12-A227-F202ECBF7679}">
      <dgm:prSet phldrT="[Text]" custT="1"/>
      <dgm:spPr/>
      <dgm:t>
        <a:bodyPr/>
        <a:lstStyle/>
        <a:p>
          <a:pPr>
            <a:buNone/>
          </a:pPr>
          <a:r>
            <a:rPr lang="en-US" sz="1800" b="1" i="1" dirty="0">
              <a:latin typeface="+mj-lt"/>
            </a:rPr>
            <a:t>Step 1</a:t>
          </a:r>
          <a:r>
            <a:rPr lang="en-US" sz="1200" i="1" dirty="0">
              <a:latin typeface="+mj-lt"/>
            </a:rPr>
            <a:t>: </a:t>
          </a:r>
          <a:r>
            <a:rPr lang="en-US" sz="1600" b="1" i="1" u="sng" dirty="0">
              <a:latin typeface="+mj-lt"/>
            </a:rPr>
            <a:t>Rank and Serve Title I Schools</a:t>
          </a:r>
          <a:r>
            <a:rPr lang="en-US" sz="1600" i="1" dirty="0">
              <a:latin typeface="+mj-lt"/>
            </a:rPr>
            <a:t>.  </a:t>
          </a:r>
          <a:r>
            <a:rPr lang="en-US" sz="1600" i="0" dirty="0">
              <a:latin typeface="+mj-lt"/>
            </a:rPr>
            <a:t>T</a:t>
          </a:r>
          <a:r>
            <a:rPr lang="en-US" sz="1600" dirty="0">
              <a:latin typeface="+mj-lt"/>
            </a:rPr>
            <a:t>he consortium/fiscal agent first must determine which schools for the consortium will receive Title I funding </a:t>
          </a:r>
          <a:r>
            <a:rPr lang="en-US" sz="1600" u="sng" dirty="0">
              <a:latin typeface="+mj-lt"/>
            </a:rPr>
            <a:t>using the fiscal agent’s funding application</a:t>
          </a:r>
          <a:r>
            <a:rPr lang="en-US" sz="1600" i="1" dirty="0">
              <a:latin typeface="+mj-lt"/>
            </a:rPr>
            <a:t>.</a:t>
          </a:r>
          <a:endParaRPr lang="en-US" sz="1200" dirty="0"/>
        </a:p>
      </dgm:t>
    </dgm:pt>
    <dgm:pt modelId="{B80B8B70-1278-4162-895E-83FEA5EDC941}" type="parTrans" cxnId="{B5C7D009-1591-4548-BC60-6FB699230468}">
      <dgm:prSet/>
      <dgm:spPr/>
      <dgm:t>
        <a:bodyPr/>
        <a:lstStyle/>
        <a:p>
          <a:endParaRPr lang="en-US"/>
        </a:p>
      </dgm:t>
    </dgm:pt>
    <dgm:pt modelId="{765B8E49-0C0F-499E-A163-3283D5673CAD}" type="sibTrans" cxnId="{B5C7D009-1591-4548-BC60-6FB699230468}">
      <dgm:prSet/>
      <dgm:spPr/>
      <dgm:t>
        <a:bodyPr/>
        <a:lstStyle/>
        <a:p>
          <a:endParaRPr lang="en-US" dirty="0"/>
        </a:p>
      </dgm:t>
    </dgm:pt>
    <dgm:pt modelId="{D9D218D5-02F3-4532-B5BF-CF02BA02A5CA}">
      <dgm:prSet phldrT="[Text]" custT="1"/>
      <dgm:spPr/>
      <dgm:t>
        <a:bodyPr/>
        <a:lstStyle/>
        <a:p>
          <a:r>
            <a:rPr lang="en-US" sz="1800" b="1" i="1" dirty="0">
              <a:latin typeface="+mj-lt"/>
            </a:rPr>
            <a:t>Step 3</a:t>
          </a:r>
          <a:r>
            <a:rPr lang="en-US" sz="1200" b="1" i="1" dirty="0">
              <a:latin typeface="+mj-lt"/>
            </a:rPr>
            <a:t>:  </a:t>
          </a:r>
          <a:r>
            <a:rPr lang="en-US" sz="1600" b="1" i="1" u="sng" dirty="0">
              <a:latin typeface="+mj-lt"/>
            </a:rPr>
            <a:t>Each consortium member uses its own district totals.</a:t>
          </a:r>
          <a:r>
            <a:rPr lang="en-US" sz="1600" b="1" i="1" dirty="0">
              <a:latin typeface="+mj-lt"/>
            </a:rPr>
            <a:t> </a:t>
          </a:r>
          <a:r>
            <a:rPr lang="en-US" sz="1600" dirty="0">
              <a:latin typeface="+mj-lt"/>
            </a:rPr>
            <a:t>The consortium members will insert their number on their individual consortium members’ equitable services page only.  </a:t>
          </a:r>
          <a:endParaRPr lang="en-US" sz="1200" dirty="0"/>
        </a:p>
      </dgm:t>
    </dgm:pt>
    <dgm:pt modelId="{0764AC4C-0439-419F-9C66-9DC7749AD313}" type="parTrans" cxnId="{4A4DDED9-6409-43D2-BD00-86B5E7FCB4AA}">
      <dgm:prSet/>
      <dgm:spPr/>
      <dgm:t>
        <a:bodyPr/>
        <a:lstStyle/>
        <a:p>
          <a:endParaRPr lang="en-US"/>
        </a:p>
      </dgm:t>
    </dgm:pt>
    <dgm:pt modelId="{939D47C3-22CA-43A6-B41E-94574306FF4A}" type="sibTrans" cxnId="{4A4DDED9-6409-43D2-BD00-86B5E7FCB4AA}">
      <dgm:prSet/>
      <dgm:spPr/>
      <dgm:t>
        <a:bodyPr/>
        <a:lstStyle/>
        <a:p>
          <a:endParaRPr lang="en-US"/>
        </a:p>
      </dgm:t>
    </dgm:pt>
    <dgm:pt modelId="{991E1BFE-993C-414E-80F2-30B0FDDE6F9B}">
      <dgm:prSet custT="1"/>
      <dgm:spPr/>
      <dgm:t>
        <a:bodyPr/>
        <a:lstStyle/>
        <a:p>
          <a:r>
            <a:rPr lang="en-US" sz="1800" b="1" i="1" dirty="0">
              <a:latin typeface="+mj-lt"/>
            </a:rPr>
            <a:t>Step 2</a:t>
          </a:r>
          <a:r>
            <a:rPr lang="en-US" sz="1200" i="1" dirty="0">
              <a:latin typeface="+mj-lt"/>
            </a:rPr>
            <a:t>: </a:t>
          </a:r>
          <a:r>
            <a:rPr lang="en-US" sz="1600" b="1" i="1" u="sng" dirty="0">
              <a:latin typeface="+mj-lt"/>
            </a:rPr>
            <a:t>Add up low-income, Title I-served students for any consortium district (consortium member and/or fiscal agent) with private schools participating in Title I.</a:t>
          </a:r>
          <a:r>
            <a:rPr lang="en-US" sz="1600" i="1" dirty="0">
              <a:latin typeface="+mj-lt"/>
            </a:rPr>
            <a:t>  </a:t>
          </a:r>
          <a:r>
            <a:rPr lang="en-US" sz="1600" i="0" dirty="0">
              <a:latin typeface="+mj-lt"/>
            </a:rPr>
            <a:t>The School Code on the School Ranking tab of the fiscal agent’s funding application identifies the district that each school belongs to (first four digits = fiscal agent lea code, next four digits = member district lea code)</a:t>
          </a:r>
          <a:endParaRPr lang="en-US" sz="1200" i="0" dirty="0">
            <a:latin typeface="+mj-lt"/>
          </a:endParaRPr>
        </a:p>
      </dgm:t>
    </dgm:pt>
    <dgm:pt modelId="{ED64331D-0AA7-4CDF-95D5-869702C354BD}" type="parTrans" cxnId="{E841C99D-8A86-4CCB-A012-9484A0FEEAD3}">
      <dgm:prSet/>
      <dgm:spPr/>
      <dgm:t>
        <a:bodyPr/>
        <a:lstStyle/>
        <a:p>
          <a:endParaRPr lang="en-US"/>
        </a:p>
      </dgm:t>
    </dgm:pt>
    <dgm:pt modelId="{B8C1BEE3-9B65-42A9-91AF-11A237C80303}" type="sibTrans" cxnId="{E841C99D-8A86-4CCB-A012-9484A0FEEAD3}">
      <dgm:prSet/>
      <dgm:spPr/>
      <dgm:t>
        <a:bodyPr/>
        <a:lstStyle/>
        <a:p>
          <a:endParaRPr lang="en-US" dirty="0"/>
        </a:p>
      </dgm:t>
    </dgm:pt>
    <dgm:pt modelId="{E70C5218-840A-4D09-8F29-BB7063AF7C0E}">
      <dgm:prSet custT="1"/>
      <dgm:spPr/>
      <dgm:t>
        <a:bodyPr/>
        <a:lstStyle/>
        <a:p>
          <a:r>
            <a:rPr lang="en-US" sz="1600" b="1" i="1" dirty="0">
              <a:latin typeface="+mj-lt"/>
            </a:rPr>
            <a:t>Step 4: </a:t>
          </a:r>
          <a:r>
            <a:rPr lang="en-US" sz="1600" b="1" i="1" u="sng" dirty="0">
              <a:latin typeface="+mj-lt"/>
            </a:rPr>
            <a:t>Fiscal Agents put in the low-income total for its members on its application.</a:t>
          </a:r>
          <a:r>
            <a:rPr lang="en-US" sz="1600" b="1" i="1" dirty="0">
              <a:latin typeface="+mj-lt"/>
            </a:rPr>
            <a:t> </a:t>
          </a:r>
          <a:r>
            <a:rPr lang="en-US" sz="1600" dirty="0">
              <a:latin typeface="+mj-lt"/>
            </a:rPr>
            <a:t>The fiscal agent will put the total low-income enrollment for Title-I served schools for </a:t>
          </a:r>
          <a:r>
            <a:rPr lang="en-US" sz="1600" u="sng" dirty="0">
              <a:latin typeface="+mj-lt"/>
            </a:rPr>
            <a:t>member districts</a:t>
          </a:r>
          <a:r>
            <a:rPr lang="en-US" sz="1600" dirty="0">
              <a:latin typeface="+mj-lt"/>
            </a:rPr>
            <a:t> where indicated on the main application (these students will be </a:t>
          </a:r>
          <a:r>
            <a:rPr lang="en-US" sz="1600" u="sng" dirty="0">
              <a:latin typeface="+mj-lt"/>
            </a:rPr>
            <a:t>subtracted </a:t>
          </a:r>
          <a:r>
            <a:rPr lang="en-US" sz="1600" dirty="0">
              <a:latin typeface="+mj-lt"/>
            </a:rPr>
            <a:t>from all low-income students being served, leaving only the fiscal agent’s low-income students).  </a:t>
          </a:r>
          <a:endParaRPr lang="en-US" sz="1600" dirty="0"/>
        </a:p>
      </dgm:t>
    </dgm:pt>
    <dgm:pt modelId="{DA40C7C1-709D-4643-A8BD-305903A28D86}" type="parTrans" cxnId="{8E7B6344-69A6-4EDD-8DE7-D836DFDCB280}">
      <dgm:prSet/>
      <dgm:spPr/>
      <dgm:t>
        <a:bodyPr/>
        <a:lstStyle/>
        <a:p>
          <a:endParaRPr lang="en-US"/>
        </a:p>
      </dgm:t>
    </dgm:pt>
    <dgm:pt modelId="{787CA915-75BE-4BAE-BC6C-C18A55D023CC}" type="sibTrans" cxnId="{8E7B6344-69A6-4EDD-8DE7-D836DFDCB280}">
      <dgm:prSet/>
      <dgm:spPr/>
      <dgm:t>
        <a:bodyPr/>
        <a:lstStyle/>
        <a:p>
          <a:endParaRPr lang="en-US"/>
        </a:p>
      </dgm:t>
    </dgm:pt>
    <dgm:pt modelId="{C6B1552C-3228-4C1E-9C0F-F5C37782DD39}" type="pres">
      <dgm:prSet presAssocID="{1575C210-D65E-42AA-99B7-5353AEACDCC5}" presName="outerComposite" presStyleCnt="0">
        <dgm:presLayoutVars>
          <dgm:chMax val="5"/>
          <dgm:dir/>
          <dgm:resizeHandles val="exact"/>
        </dgm:presLayoutVars>
      </dgm:prSet>
      <dgm:spPr/>
    </dgm:pt>
    <dgm:pt modelId="{4861E104-E0B7-47AD-9FBD-F14CFE898F6B}" type="pres">
      <dgm:prSet presAssocID="{1575C210-D65E-42AA-99B7-5353AEACDCC5}" presName="dummyMaxCanvas" presStyleCnt="0">
        <dgm:presLayoutVars/>
      </dgm:prSet>
      <dgm:spPr/>
    </dgm:pt>
    <dgm:pt modelId="{ADC76D30-61FB-4D41-9790-A07E43689AEA}" type="pres">
      <dgm:prSet presAssocID="{1575C210-D65E-42AA-99B7-5353AEACDCC5}" presName="FourNodes_1" presStyleLbl="node1" presStyleIdx="0" presStyleCnt="4">
        <dgm:presLayoutVars>
          <dgm:bulletEnabled val="1"/>
        </dgm:presLayoutVars>
      </dgm:prSet>
      <dgm:spPr/>
    </dgm:pt>
    <dgm:pt modelId="{FAE5B492-6639-40E5-9779-3CBB01D99F9C}" type="pres">
      <dgm:prSet presAssocID="{1575C210-D65E-42AA-99B7-5353AEACDCC5}" presName="FourNodes_2" presStyleLbl="node1" presStyleIdx="1" presStyleCnt="4" custScaleY="111549" custLinFactNeighborX="-3664" custLinFactNeighborY="-2648">
        <dgm:presLayoutVars>
          <dgm:bulletEnabled val="1"/>
        </dgm:presLayoutVars>
      </dgm:prSet>
      <dgm:spPr/>
    </dgm:pt>
    <dgm:pt modelId="{A27ABF46-2B2D-4B2C-A2F1-B2B95072A7E8}" type="pres">
      <dgm:prSet presAssocID="{1575C210-D65E-42AA-99B7-5353AEACDCC5}" presName="FourNodes_3" presStyleLbl="node1" presStyleIdx="2" presStyleCnt="4" custLinFactNeighborX="-9108" custLinFactNeighborY="-5746">
        <dgm:presLayoutVars>
          <dgm:bulletEnabled val="1"/>
        </dgm:presLayoutVars>
      </dgm:prSet>
      <dgm:spPr/>
    </dgm:pt>
    <dgm:pt modelId="{4CCBDD9C-00C9-402B-902E-56D98122D96F}" type="pres">
      <dgm:prSet presAssocID="{1575C210-D65E-42AA-99B7-5353AEACDCC5}" presName="FourNodes_4" presStyleLbl="node1" presStyleIdx="3" presStyleCnt="4" custScaleX="101441" custScaleY="123194" custLinFactNeighborX="-11646" custLinFactNeighborY="-5296">
        <dgm:presLayoutVars>
          <dgm:bulletEnabled val="1"/>
        </dgm:presLayoutVars>
      </dgm:prSet>
      <dgm:spPr/>
    </dgm:pt>
    <dgm:pt modelId="{8E951550-72C1-4E7D-9016-EBDBAAC505AA}" type="pres">
      <dgm:prSet presAssocID="{1575C210-D65E-42AA-99B7-5353AEACDCC5}" presName="FourConn_1-2" presStyleLbl="fgAccFollowNode1" presStyleIdx="0" presStyleCnt="3">
        <dgm:presLayoutVars>
          <dgm:bulletEnabled val="1"/>
        </dgm:presLayoutVars>
      </dgm:prSet>
      <dgm:spPr/>
    </dgm:pt>
    <dgm:pt modelId="{01B31039-E917-4D35-BD90-6C74EE6E4F7D}" type="pres">
      <dgm:prSet presAssocID="{1575C210-D65E-42AA-99B7-5353AEACDCC5}" presName="FourConn_2-3" presStyleLbl="fgAccFollowNode1" presStyleIdx="1" presStyleCnt="3" custLinFactNeighborX="-39378" custLinFactNeighborY="-5578">
        <dgm:presLayoutVars>
          <dgm:bulletEnabled val="1"/>
        </dgm:presLayoutVars>
      </dgm:prSet>
      <dgm:spPr/>
    </dgm:pt>
    <dgm:pt modelId="{85E7F33D-8C46-4366-85A3-7052BCBDB184}" type="pres">
      <dgm:prSet presAssocID="{1575C210-D65E-42AA-99B7-5353AEACDCC5}" presName="FourConn_3-4" presStyleLbl="fgAccFollowNode1" presStyleIdx="2" presStyleCnt="3" custLinFactNeighborX="-92335" custLinFactNeighborY="-4074">
        <dgm:presLayoutVars>
          <dgm:bulletEnabled val="1"/>
        </dgm:presLayoutVars>
      </dgm:prSet>
      <dgm:spPr/>
    </dgm:pt>
    <dgm:pt modelId="{C9E1ACB1-FB7F-448D-A79A-F8FD23C2C109}" type="pres">
      <dgm:prSet presAssocID="{1575C210-D65E-42AA-99B7-5353AEACDCC5}" presName="FourNodes_1_text" presStyleLbl="node1" presStyleIdx="3" presStyleCnt="4">
        <dgm:presLayoutVars>
          <dgm:bulletEnabled val="1"/>
        </dgm:presLayoutVars>
      </dgm:prSet>
      <dgm:spPr/>
    </dgm:pt>
    <dgm:pt modelId="{357822DD-F47B-4B21-ABB9-601FB6D6A5E6}" type="pres">
      <dgm:prSet presAssocID="{1575C210-D65E-42AA-99B7-5353AEACDCC5}" presName="FourNodes_2_text" presStyleLbl="node1" presStyleIdx="3" presStyleCnt="4">
        <dgm:presLayoutVars>
          <dgm:bulletEnabled val="1"/>
        </dgm:presLayoutVars>
      </dgm:prSet>
      <dgm:spPr/>
    </dgm:pt>
    <dgm:pt modelId="{A57DB1AD-1678-4C53-80B9-FDECD07DD325}" type="pres">
      <dgm:prSet presAssocID="{1575C210-D65E-42AA-99B7-5353AEACDCC5}" presName="FourNodes_3_text" presStyleLbl="node1" presStyleIdx="3" presStyleCnt="4">
        <dgm:presLayoutVars>
          <dgm:bulletEnabled val="1"/>
        </dgm:presLayoutVars>
      </dgm:prSet>
      <dgm:spPr/>
    </dgm:pt>
    <dgm:pt modelId="{245C0EF7-3FAB-439E-9329-4805B6E886F0}" type="pres">
      <dgm:prSet presAssocID="{1575C210-D65E-42AA-99B7-5353AEACDCC5}" presName="FourNodes_4_text" presStyleLbl="node1" presStyleIdx="3" presStyleCnt="4">
        <dgm:presLayoutVars>
          <dgm:bulletEnabled val="1"/>
        </dgm:presLayoutVars>
      </dgm:prSet>
      <dgm:spPr/>
    </dgm:pt>
  </dgm:ptLst>
  <dgm:cxnLst>
    <dgm:cxn modelId="{06900809-B3C1-4D02-8980-396D6D24C7EA}" type="presOf" srcId="{1575C210-D65E-42AA-99B7-5353AEACDCC5}" destId="{C6B1552C-3228-4C1E-9C0F-F5C37782DD39}" srcOrd="0" destOrd="0" presId="urn:microsoft.com/office/officeart/2005/8/layout/vProcess5"/>
    <dgm:cxn modelId="{B5C7D009-1591-4548-BC60-6FB699230468}" srcId="{1575C210-D65E-42AA-99B7-5353AEACDCC5}" destId="{E6F01E40-AA37-4A12-A227-F202ECBF7679}" srcOrd="0" destOrd="0" parTransId="{B80B8B70-1278-4162-895E-83FEA5EDC941}" sibTransId="{765B8E49-0C0F-499E-A163-3283D5673CAD}"/>
    <dgm:cxn modelId="{29B8683C-2433-4B0F-B212-F558C9175768}" type="presOf" srcId="{E6F01E40-AA37-4A12-A227-F202ECBF7679}" destId="{ADC76D30-61FB-4D41-9790-A07E43689AEA}" srcOrd="0" destOrd="0" presId="urn:microsoft.com/office/officeart/2005/8/layout/vProcess5"/>
    <dgm:cxn modelId="{267FAD62-C3AA-4257-964B-B5497378A6B2}" type="presOf" srcId="{991E1BFE-993C-414E-80F2-30B0FDDE6F9B}" destId="{FAE5B492-6639-40E5-9779-3CBB01D99F9C}" srcOrd="0" destOrd="0" presId="urn:microsoft.com/office/officeart/2005/8/layout/vProcess5"/>
    <dgm:cxn modelId="{8E7B6344-69A6-4EDD-8DE7-D836DFDCB280}" srcId="{1575C210-D65E-42AA-99B7-5353AEACDCC5}" destId="{E70C5218-840A-4D09-8F29-BB7063AF7C0E}" srcOrd="3" destOrd="0" parTransId="{DA40C7C1-709D-4643-A8BD-305903A28D86}" sibTransId="{787CA915-75BE-4BAE-BC6C-C18A55D023CC}"/>
    <dgm:cxn modelId="{7D294650-A810-43FF-A957-F3E7C733DF45}" type="presOf" srcId="{E70C5218-840A-4D09-8F29-BB7063AF7C0E}" destId="{4CCBDD9C-00C9-402B-902E-56D98122D96F}" srcOrd="0" destOrd="0" presId="urn:microsoft.com/office/officeart/2005/8/layout/vProcess5"/>
    <dgm:cxn modelId="{FEB8AE83-0805-49BE-8BC1-95FB3EB30F89}" type="presOf" srcId="{765B8E49-0C0F-499E-A163-3283D5673CAD}" destId="{8E951550-72C1-4E7D-9016-EBDBAAC505AA}" srcOrd="0" destOrd="0" presId="urn:microsoft.com/office/officeart/2005/8/layout/vProcess5"/>
    <dgm:cxn modelId="{E841C99D-8A86-4CCB-A012-9484A0FEEAD3}" srcId="{1575C210-D65E-42AA-99B7-5353AEACDCC5}" destId="{991E1BFE-993C-414E-80F2-30B0FDDE6F9B}" srcOrd="1" destOrd="0" parTransId="{ED64331D-0AA7-4CDF-95D5-869702C354BD}" sibTransId="{B8C1BEE3-9B65-42A9-91AF-11A237C80303}"/>
    <dgm:cxn modelId="{D43566A2-5E93-469B-8FF2-B6F3F07FE36C}" type="presOf" srcId="{939D47C3-22CA-43A6-B41E-94574306FF4A}" destId="{85E7F33D-8C46-4366-85A3-7052BCBDB184}" srcOrd="0" destOrd="0" presId="urn:microsoft.com/office/officeart/2005/8/layout/vProcess5"/>
    <dgm:cxn modelId="{77FF89A3-4BCB-48DD-8B2D-0DD166474A45}" type="presOf" srcId="{E6F01E40-AA37-4A12-A227-F202ECBF7679}" destId="{C9E1ACB1-FB7F-448D-A79A-F8FD23C2C109}" srcOrd="1" destOrd="0" presId="urn:microsoft.com/office/officeart/2005/8/layout/vProcess5"/>
    <dgm:cxn modelId="{911034AA-EAB9-4BA9-AD08-983DFA1BDA23}" type="presOf" srcId="{E70C5218-840A-4D09-8F29-BB7063AF7C0E}" destId="{245C0EF7-3FAB-439E-9329-4805B6E886F0}" srcOrd="1" destOrd="0" presId="urn:microsoft.com/office/officeart/2005/8/layout/vProcess5"/>
    <dgm:cxn modelId="{457566BE-81E9-49AC-B4E2-B13F7F01AE45}" type="presOf" srcId="{D9D218D5-02F3-4532-B5BF-CF02BA02A5CA}" destId="{A57DB1AD-1678-4C53-80B9-FDECD07DD325}" srcOrd="1" destOrd="0" presId="urn:microsoft.com/office/officeart/2005/8/layout/vProcess5"/>
    <dgm:cxn modelId="{44F8F7CF-04C4-48C0-BEA9-024D7DE31290}" type="presOf" srcId="{D9D218D5-02F3-4532-B5BF-CF02BA02A5CA}" destId="{A27ABF46-2B2D-4B2C-A2F1-B2B95072A7E8}" srcOrd="0" destOrd="0" presId="urn:microsoft.com/office/officeart/2005/8/layout/vProcess5"/>
    <dgm:cxn modelId="{4A4DDED9-6409-43D2-BD00-86B5E7FCB4AA}" srcId="{1575C210-D65E-42AA-99B7-5353AEACDCC5}" destId="{D9D218D5-02F3-4532-B5BF-CF02BA02A5CA}" srcOrd="2" destOrd="0" parTransId="{0764AC4C-0439-419F-9C66-9DC7749AD313}" sibTransId="{939D47C3-22CA-43A6-B41E-94574306FF4A}"/>
    <dgm:cxn modelId="{DFACB0EE-5FA4-478E-989C-87486662FA65}" type="presOf" srcId="{991E1BFE-993C-414E-80F2-30B0FDDE6F9B}" destId="{357822DD-F47B-4B21-ABB9-601FB6D6A5E6}" srcOrd="1" destOrd="0" presId="urn:microsoft.com/office/officeart/2005/8/layout/vProcess5"/>
    <dgm:cxn modelId="{40FA8EEF-FC5F-460B-887E-F5233EA8F79F}" type="presOf" srcId="{B8C1BEE3-9B65-42A9-91AF-11A237C80303}" destId="{01B31039-E917-4D35-BD90-6C74EE6E4F7D}" srcOrd="0" destOrd="0" presId="urn:microsoft.com/office/officeart/2005/8/layout/vProcess5"/>
    <dgm:cxn modelId="{F36383DD-FC29-44FA-B395-CCDD14540663}" type="presParOf" srcId="{C6B1552C-3228-4C1E-9C0F-F5C37782DD39}" destId="{4861E104-E0B7-47AD-9FBD-F14CFE898F6B}" srcOrd="0" destOrd="0" presId="urn:microsoft.com/office/officeart/2005/8/layout/vProcess5"/>
    <dgm:cxn modelId="{96342C66-DBB3-4778-9556-EC75E9293898}" type="presParOf" srcId="{C6B1552C-3228-4C1E-9C0F-F5C37782DD39}" destId="{ADC76D30-61FB-4D41-9790-A07E43689AEA}" srcOrd="1" destOrd="0" presId="urn:microsoft.com/office/officeart/2005/8/layout/vProcess5"/>
    <dgm:cxn modelId="{ABFE1DFE-CD85-4980-9259-53BADA7226FA}" type="presParOf" srcId="{C6B1552C-3228-4C1E-9C0F-F5C37782DD39}" destId="{FAE5B492-6639-40E5-9779-3CBB01D99F9C}" srcOrd="2" destOrd="0" presId="urn:microsoft.com/office/officeart/2005/8/layout/vProcess5"/>
    <dgm:cxn modelId="{EA39925C-294D-4B93-AA1C-34A6F3335C7C}" type="presParOf" srcId="{C6B1552C-3228-4C1E-9C0F-F5C37782DD39}" destId="{A27ABF46-2B2D-4B2C-A2F1-B2B95072A7E8}" srcOrd="3" destOrd="0" presId="urn:microsoft.com/office/officeart/2005/8/layout/vProcess5"/>
    <dgm:cxn modelId="{887565E9-0A98-4DEE-92C9-2AE1C5D76BE8}" type="presParOf" srcId="{C6B1552C-3228-4C1E-9C0F-F5C37782DD39}" destId="{4CCBDD9C-00C9-402B-902E-56D98122D96F}" srcOrd="4" destOrd="0" presId="urn:microsoft.com/office/officeart/2005/8/layout/vProcess5"/>
    <dgm:cxn modelId="{98253DFF-448E-47F5-9A75-ACB6595617B8}" type="presParOf" srcId="{C6B1552C-3228-4C1E-9C0F-F5C37782DD39}" destId="{8E951550-72C1-4E7D-9016-EBDBAAC505AA}" srcOrd="5" destOrd="0" presId="urn:microsoft.com/office/officeart/2005/8/layout/vProcess5"/>
    <dgm:cxn modelId="{BCA160E5-27BC-454A-98D7-FD0615C262A0}" type="presParOf" srcId="{C6B1552C-3228-4C1E-9C0F-F5C37782DD39}" destId="{01B31039-E917-4D35-BD90-6C74EE6E4F7D}" srcOrd="6" destOrd="0" presId="urn:microsoft.com/office/officeart/2005/8/layout/vProcess5"/>
    <dgm:cxn modelId="{08B370BB-899D-4F8D-B31B-68AC85ED9E21}" type="presParOf" srcId="{C6B1552C-3228-4C1E-9C0F-F5C37782DD39}" destId="{85E7F33D-8C46-4366-85A3-7052BCBDB184}" srcOrd="7" destOrd="0" presId="urn:microsoft.com/office/officeart/2005/8/layout/vProcess5"/>
    <dgm:cxn modelId="{68D1DE9F-5059-4D2F-9EF7-1F13F394A544}" type="presParOf" srcId="{C6B1552C-3228-4C1E-9C0F-F5C37782DD39}" destId="{C9E1ACB1-FB7F-448D-A79A-F8FD23C2C109}" srcOrd="8" destOrd="0" presId="urn:microsoft.com/office/officeart/2005/8/layout/vProcess5"/>
    <dgm:cxn modelId="{F9614903-0FD4-4718-AB0C-C0748FC4B5BD}" type="presParOf" srcId="{C6B1552C-3228-4C1E-9C0F-F5C37782DD39}" destId="{357822DD-F47B-4B21-ABB9-601FB6D6A5E6}" srcOrd="9" destOrd="0" presId="urn:microsoft.com/office/officeart/2005/8/layout/vProcess5"/>
    <dgm:cxn modelId="{F27AADE5-B92B-41BC-B52C-41EBC52E3B2D}" type="presParOf" srcId="{C6B1552C-3228-4C1E-9C0F-F5C37782DD39}" destId="{A57DB1AD-1678-4C53-80B9-FDECD07DD325}" srcOrd="10" destOrd="0" presId="urn:microsoft.com/office/officeart/2005/8/layout/vProcess5"/>
    <dgm:cxn modelId="{BE50B765-B8CC-49C9-A958-584B7E2C6B19}" type="presParOf" srcId="{C6B1552C-3228-4C1E-9C0F-F5C37782DD39}" destId="{245C0EF7-3FAB-439E-9329-4805B6E886F0}"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C76D30-61FB-4D41-9790-A07E43689AEA}">
      <dsp:nvSpPr>
        <dsp:cNvPr id="0" name=""/>
        <dsp:cNvSpPr/>
      </dsp:nvSpPr>
      <dsp:spPr>
        <a:xfrm>
          <a:off x="-28608" y="-68265"/>
          <a:ext cx="7941425" cy="11772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1" kern="1200" dirty="0">
              <a:latin typeface="+mj-lt"/>
            </a:rPr>
            <a:t>Step 1</a:t>
          </a:r>
          <a:r>
            <a:rPr lang="en-US" sz="1200" i="1" kern="1200" dirty="0">
              <a:latin typeface="+mj-lt"/>
            </a:rPr>
            <a:t>: </a:t>
          </a:r>
          <a:r>
            <a:rPr lang="en-US" sz="1600" b="1" i="1" u="sng" kern="1200" dirty="0">
              <a:latin typeface="+mj-lt"/>
            </a:rPr>
            <a:t>Rank and Serve Title I Schools</a:t>
          </a:r>
          <a:r>
            <a:rPr lang="en-US" sz="1600" i="1" kern="1200" dirty="0">
              <a:latin typeface="+mj-lt"/>
            </a:rPr>
            <a:t>.  </a:t>
          </a:r>
          <a:r>
            <a:rPr lang="en-US" sz="1600" i="0" kern="1200" dirty="0">
              <a:latin typeface="+mj-lt"/>
            </a:rPr>
            <a:t>T</a:t>
          </a:r>
          <a:r>
            <a:rPr lang="en-US" sz="1600" kern="1200" dirty="0">
              <a:latin typeface="+mj-lt"/>
            </a:rPr>
            <a:t>he consortium/fiscal agent first must determine which schools for the consortium will receive Title I funding </a:t>
          </a:r>
          <a:r>
            <a:rPr lang="en-US" sz="1600" u="sng" kern="1200" dirty="0">
              <a:latin typeface="+mj-lt"/>
            </a:rPr>
            <a:t>using the fiscal agent’s funding application</a:t>
          </a:r>
          <a:r>
            <a:rPr lang="en-US" sz="1600" i="1" kern="1200" dirty="0">
              <a:latin typeface="+mj-lt"/>
            </a:rPr>
            <a:t>.</a:t>
          </a:r>
          <a:endParaRPr lang="en-US" sz="1200" kern="1200" dirty="0"/>
        </a:p>
      </dsp:txBody>
      <dsp:txXfrm>
        <a:off x="5874" y="-33783"/>
        <a:ext cx="6571556" cy="1108325"/>
      </dsp:txXfrm>
    </dsp:sp>
    <dsp:sp modelId="{FAE5B492-6639-40E5-9779-3CBB01D99F9C}">
      <dsp:nvSpPr>
        <dsp:cNvPr id="0" name=""/>
        <dsp:cNvSpPr/>
      </dsp:nvSpPr>
      <dsp:spPr>
        <a:xfrm>
          <a:off x="345511" y="1223920"/>
          <a:ext cx="7941425" cy="13132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1" kern="1200" dirty="0">
              <a:latin typeface="+mj-lt"/>
            </a:rPr>
            <a:t>Step 2</a:t>
          </a:r>
          <a:r>
            <a:rPr lang="en-US" sz="1200" i="1" kern="1200" dirty="0">
              <a:latin typeface="+mj-lt"/>
            </a:rPr>
            <a:t>: </a:t>
          </a:r>
          <a:r>
            <a:rPr lang="en-US" sz="1600" b="1" i="1" u="sng" kern="1200" dirty="0">
              <a:latin typeface="+mj-lt"/>
            </a:rPr>
            <a:t>Add up low-income, Title I-served students for any consortium district (consortium member and/or fiscal agent) with private schools participating in Title I.</a:t>
          </a:r>
          <a:r>
            <a:rPr lang="en-US" sz="1600" i="1" kern="1200" dirty="0">
              <a:latin typeface="+mj-lt"/>
            </a:rPr>
            <a:t>  </a:t>
          </a:r>
          <a:r>
            <a:rPr lang="en-US" sz="1600" i="0" kern="1200" dirty="0">
              <a:latin typeface="+mj-lt"/>
            </a:rPr>
            <a:t>The School Code on the School Ranking tab of the fiscal agent’s funding application identifies the district that each school belongs to (first four digits = fiscal agent lea code, next four digits = member district lea code)</a:t>
          </a:r>
          <a:endParaRPr lang="en-US" sz="1200" i="0" kern="1200" dirty="0">
            <a:latin typeface="+mj-lt"/>
          </a:endParaRPr>
        </a:p>
      </dsp:txBody>
      <dsp:txXfrm>
        <a:off x="383975" y="1262384"/>
        <a:ext cx="6434164" cy="1236327"/>
      </dsp:txXfrm>
    </dsp:sp>
    <dsp:sp modelId="{A27ABF46-2B2D-4B2C-A2F1-B2B95072A7E8}">
      <dsp:nvSpPr>
        <dsp:cNvPr id="0" name=""/>
        <dsp:cNvSpPr/>
      </dsp:nvSpPr>
      <dsp:spPr>
        <a:xfrm>
          <a:off x="568347" y="2646773"/>
          <a:ext cx="7941425" cy="11772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1" kern="1200" dirty="0">
              <a:latin typeface="+mj-lt"/>
            </a:rPr>
            <a:t>Step 3</a:t>
          </a:r>
          <a:r>
            <a:rPr lang="en-US" sz="1200" b="1" i="1" kern="1200" dirty="0">
              <a:latin typeface="+mj-lt"/>
            </a:rPr>
            <a:t>:  </a:t>
          </a:r>
          <a:r>
            <a:rPr lang="en-US" sz="1600" b="1" i="1" u="sng" kern="1200" dirty="0">
              <a:latin typeface="+mj-lt"/>
            </a:rPr>
            <a:t>Each consortium member uses its own district totals.</a:t>
          </a:r>
          <a:r>
            <a:rPr lang="en-US" sz="1600" b="1" i="1" kern="1200" dirty="0">
              <a:latin typeface="+mj-lt"/>
            </a:rPr>
            <a:t> </a:t>
          </a:r>
          <a:r>
            <a:rPr lang="en-US" sz="1600" kern="1200" dirty="0">
              <a:latin typeface="+mj-lt"/>
            </a:rPr>
            <a:t>The consortium members will insert their number on their individual consortium members’ equitable services page only.  </a:t>
          </a:r>
          <a:endParaRPr lang="en-US" sz="1200" kern="1200" dirty="0"/>
        </a:p>
      </dsp:txBody>
      <dsp:txXfrm>
        <a:off x="602829" y="2681255"/>
        <a:ext cx="6452055" cy="1108325"/>
      </dsp:txXfrm>
    </dsp:sp>
    <dsp:sp modelId="{4CCBDD9C-00C9-402B-902E-56D98122D96F}">
      <dsp:nvSpPr>
        <dsp:cNvPr id="0" name=""/>
        <dsp:cNvSpPr/>
      </dsp:nvSpPr>
      <dsp:spPr>
        <a:xfrm>
          <a:off x="974671" y="3906883"/>
          <a:ext cx="8055861" cy="14503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i="1" kern="1200" dirty="0">
              <a:latin typeface="+mj-lt"/>
            </a:rPr>
            <a:t>Step 4: </a:t>
          </a:r>
          <a:r>
            <a:rPr lang="en-US" sz="1600" b="1" i="1" u="sng" kern="1200" dirty="0">
              <a:latin typeface="+mj-lt"/>
            </a:rPr>
            <a:t>Fiscal Agents put in the low-income total for its members on its application.</a:t>
          </a:r>
          <a:r>
            <a:rPr lang="en-US" sz="1600" b="1" i="1" kern="1200" dirty="0">
              <a:latin typeface="+mj-lt"/>
            </a:rPr>
            <a:t> </a:t>
          </a:r>
          <a:r>
            <a:rPr lang="en-US" sz="1600" kern="1200" dirty="0">
              <a:latin typeface="+mj-lt"/>
            </a:rPr>
            <a:t>The fiscal agent will put the total low-income enrollment for Title-I served schools for </a:t>
          </a:r>
          <a:r>
            <a:rPr lang="en-US" sz="1600" u="sng" kern="1200" dirty="0">
              <a:latin typeface="+mj-lt"/>
            </a:rPr>
            <a:t>member districts</a:t>
          </a:r>
          <a:r>
            <a:rPr lang="en-US" sz="1600" kern="1200" dirty="0">
              <a:latin typeface="+mj-lt"/>
            </a:rPr>
            <a:t> where indicated on the main application (these students will be </a:t>
          </a:r>
          <a:r>
            <a:rPr lang="en-US" sz="1600" u="sng" kern="1200" dirty="0">
              <a:latin typeface="+mj-lt"/>
            </a:rPr>
            <a:t>subtracted </a:t>
          </a:r>
          <a:r>
            <a:rPr lang="en-US" sz="1600" kern="1200" dirty="0">
              <a:latin typeface="+mj-lt"/>
            </a:rPr>
            <a:t>from all low-income students being served, leaving only the fiscal agent’s low-income students).  </a:t>
          </a:r>
          <a:endParaRPr lang="en-US" sz="1600" kern="1200" dirty="0"/>
        </a:p>
      </dsp:txBody>
      <dsp:txXfrm>
        <a:off x="1017150" y="3949362"/>
        <a:ext cx="6519959" cy="1365392"/>
      </dsp:txXfrm>
    </dsp:sp>
    <dsp:sp modelId="{8E951550-72C1-4E7D-9016-EBDBAAC505AA}">
      <dsp:nvSpPr>
        <dsp:cNvPr id="0" name=""/>
        <dsp:cNvSpPr/>
      </dsp:nvSpPr>
      <dsp:spPr>
        <a:xfrm>
          <a:off x="7147578" y="833431"/>
          <a:ext cx="765238" cy="76523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7319757" y="833431"/>
        <a:ext cx="420880" cy="575842"/>
      </dsp:txXfrm>
    </dsp:sp>
    <dsp:sp modelId="{01B31039-E917-4D35-BD90-6C74EE6E4F7D}">
      <dsp:nvSpPr>
        <dsp:cNvPr id="0" name=""/>
        <dsp:cNvSpPr/>
      </dsp:nvSpPr>
      <dsp:spPr>
        <a:xfrm>
          <a:off x="7511336" y="2182089"/>
          <a:ext cx="765238" cy="76523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7683515" y="2182089"/>
        <a:ext cx="420880" cy="575842"/>
      </dsp:txXfrm>
    </dsp:sp>
    <dsp:sp modelId="{85E7F33D-8C46-4366-85A3-7052BCBDB184}">
      <dsp:nvSpPr>
        <dsp:cNvPr id="0" name=""/>
        <dsp:cNvSpPr/>
      </dsp:nvSpPr>
      <dsp:spPr>
        <a:xfrm>
          <a:off x="7761257" y="3584941"/>
          <a:ext cx="765238" cy="76523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7933436" y="3584941"/>
        <a:ext cx="420880" cy="575842"/>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3037840" cy="466434"/>
          </a:xfrm>
          <a:prstGeom prst="rect">
            <a:avLst/>
          </a:prstGeom>
        </p:spPr>
        <p:txBody>
          <a:bodyPr vert="horz" lIns="93174" tIns="46586" rIns="93174" bIns="46586" rtlCol="0"/>
          <a:lstStyle>
            <a:lvl1pPr algn="l">
              <a:defRPr sz="1200"/>
            </a:lvl1pPr>
          </a:lstStyle>
          <a:p>
            <a:endParaRPr lang="en-US" dirty="0"/>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3970938" y="0"/>
            <a:ext cx="3037840" cy="466434"/>
          </a:xfrm>
          <a:prstGeom prst="rect">
            <a:avLst/>
          </a:prstGeom>
        </p:spPr>
        <p:txBody>
          <a:bodyPr vert="horz" lIns="93174" tIns="46586" rIns="93174" bIns="46586" rtlCol="0"/>
          <a:lstStyle>
            <a:lvl1pPr algn="r">
              <a:defRPr sz="1200"/>
            </a:lvl1pPr>
          </a:lstStyle>
          <a:p>
            <a:fld id="{0211163C-EE2E-7546-90F8-CF22AAE91DD9}" type="datetimeFigureOut">
              <a:rPr lang="en-US" smtClean="0"/>
              <a:t>7/27/2023</a:t>
            </a:fld>
            <a:endParaRPr lang="en-US" dirty="0"/>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829967"/>
            <a:ext cx="3037840" cy="466433"/>
          </a:xfrm>
          <a:prstGeom prst="rect">
            <a:avLst/>
          </a:prstGeom>
        </p:spPr>
        <p:txBody>
          <a:bodyPr vert="horz" lIns="93174" tIns="46586" rIns="93174" bIns="46586"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3970938" y="8829967"/>
            <a:ext cx="3037840" cy="466433"/>
          </a:xfrm>
          <a:prstGeom prst="rect">
            <a:avLst/>
          </a:prstGeom>
        </p:spPr>
        <p:txBody>
          <a:bodyPr vert="horz" lIns="93174" tIns="46586" rIns="93174" bIns="46586" rtlCol="0" anchor="b"/>
          <a:lstStyle>
            <a:lvl1pPr algn="r">
              <a:defRPr sz="1200"/>
            </a:lvl1pPr>
          </a:lstStyle>
          <a:p>
            <a:fld id="{75190C47-E711-1845-B18B-7A2271B9705D}" type="slidenum">
              <a:rPr lang="en-US" smtClean="0"/>
              <a:t>‹#›</a:t>
            </a:fld>
            <a:endParaRPr lang="en-US" dirty="0"/>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4" tIns="46586" rIns="93174" bIns="46586"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4" tIns="46586" rIns="93174" bIns="46586" rtlCol="0"/>
          <a:lstStyle>
            <a:lvl1pPr algn="r">
              <a:defRPr sz="1200"/>
            </a:lvl1pPr>
          </a:lstStyle>
          <a:p>
            <a:fld id="{8A251491-C050-C142-BE35-A9B9D73644B3}" type="datetimeFigureOut">
              <a:rPr lang="en-US" smtClean="0"/>
              <a:t>7/27/2023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4" tIns="46586" rIns="93174" bIns="46586" rtlCol="0" anchor="ctr"/>
          <a:lstStyle/>
          <a:p>
            <a:endParaRPr lang="en-US" dirty="0"/>
          </a:p>
        </p:txBody>
      </p:sp>
      <p:sp>
        <p:nvSpPr>
          <p:cNvPr id="5" name="Notes Placeholder 4"/>
          <p:cNvSpPr>
            <a:spLocks noGrp="1"/>
          </p:cNvSpPr>
          <p:nvPr>
            <p:ph type="body" sz="quarter" idx="3"/>
          </p:nvPr>
        </p:nvSpPr>
        <p:spPr>
          <a:xfrm>
            <a:off x="701040" y="4473893"/>
            <a:ext cx="5608320" cy="3660457"/>
          </a:xfrm>
          <a:prstGeom prst="rect">
            <a:avLst/>
          </a:prstGeom>
        </p:spPr>
        <p:txBody>
          <a:bodyPr vert="horz" lIns="93174" tIns="46586" rIns="93174"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4" tIns="46586" rIns="93174" bIns="4658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4" tIns="46586" rIns="93174" bIns="46586" rtlCol="0" anchor="b"/>
          <a:lstStyle>
            <a:lvl1pPr algn="r">
              <a:defRPr sz="1200"/>
            </a:lvl1pPr>
          </a:lstStyle>
          <a:p>
            <a:fld id="{825FC15E-7FD1-034A-9729-2C6FA6821FBB}" type="slidenum">
              <a:rPr lang="en-US" smtClean="0"/>
              <a:t>‹#›</a:t>
            </a:fld>
            <a:endParaRPr lang="en-US" dirty="0"/>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a:t>
            </a:fld>
            <a:endParaRPr lang="en-US" dirty="0"/>
          </a:p>
        </p:txBody>
      </p:sp>
    </p:spTree>
    <p:extLst>
      <p:ext uri="{BB962C8B-B14F-4D97-AF65-F5344CB8AC3E}">
        <p14:creationId xmlns:p14="http://schemas.microsoft.com/office/powerpoint/2010/main" val="781628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3</a:t>
            </a:fld>
            <a:endParaRPr lang="en-US" dirty="0"/>
          </a:p>
        </p:txBody>
      </p:sp>
    </p:spTree>
    <p:extLst>
      <p:ext uri="{BB962C8B-B14F-4D97-AF65-F5344CB8AC3E}">
        <p14:creationId xmlns:p14="http://schemas.microsoft.com/office/powerpoint/2010/main" val="36850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4</a:t>
            </a:fld>
            <a:endParaRPr lang="en-US" dirty="0"/>
          </a:p>
        </p:txBody>
      </p:sp>
    </p:spTree>
    <p:extLst>
      <p:ext uri="{BB962C8B-B14F-4D97-AF65-F5344CB8AC3E}">
        <p14:creationId xmlns:p14="http://schemas.microsoft.com/office/powerpoint/2010/main" val="1858137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6</a:t>
            </a:fld>
            <a:endParaRPr lang="en-US" dirty="0"/>
          </a:p>
        </p:txBody>
      </p:sp>
    </p:spTree>
    <p:extLst>
      <p:ext uri="{BB962C8B-B14F-4D97-AF65-F5344CB8AC3E}">
        <p14:creationId xmlns:p14="http://schemas.microsoft.com/office/powerpoint/2010/main" val="1145124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11</a:t>
            </a:fld>
            <a:endParaRPr lang="en-US" dirty="0"/>
          </a:p>
        </p:txBody>
      </p:sp>
    </p:spTree>
    <p:extLst>
      <p:ext uri="{BB962C8B-B14F-4D97-AF65-F5344CB8AC3E}">
        <p14:creationId xmlns:p14="http://schemas.microsoft.com/office/powerpoint/2010/main" val="2748047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12</a:t>
            </a:fld>
            <a:endParaRPr lang="en-US" dirty="0"/>
          </a:p>
        </p:txBody>
      </p:sp>
    </p:spTree>
    <p:extLst>
      <p:ext uri="{BB962C8B-B14F-4D97-AF65-F5344CB8AC3E}">
        <p14:creationId xmlns:p14="http://schemas.microsoft.com/office/powerpoint/2010/main" val="1184175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29</a:t>
            </a:fld>
            <a:endParaRPr lang="en-US" dirty="0"/>
          </a:p>
        </p:txBody>
      </p:sp>
    </p:spTree>
    <p:extLst>
      <p:ext uri="{BB962C8B-B14F-4D97-AF65-F5344CB8AC3E}">
        <p14:creationId xmlns:p14="http://schemas.microsoft.com/office/powerpoint/2010/main" val="4271527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39</a:t>
            </a:fld>
            <a:endParaRPr lang="en-US" dirty="0"/>
          </a:p>
        </p:txBody>
      </p:sp>
    </p:spTree>
    <p:extLst>
      <p:ext uri="{BB962C8B-B14F-4D97-AF65-F5344CB8AC3E}">
        <p14:creationId xmlns:p14="http://schemas.microsoft.com/office/powerpoint/2010/main" val="1841368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40</a:t>
            </a:fld>
            <a:endParaRPr lang="en-US" dirty="0"/>
          </a:p>
        </p:txBody>
      </p:sp>
    </p:spTree>
    <p:extLst>
      <p:ext uri="{BB962C8B-B14F-4D97-AF65-F5344CB8AC3E}">
        <p14:creationId xmlns:p14="http://schemas.microsoft.com/office/powerpoint/2010/main" val="25515791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23403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141106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183722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userDrawn="1"/>
        </p:nvPicPr>
        <p:blipFill>
          <a:blip r:embed="rId11"/>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doe.mass.edu/sped/idea2004/sig-dispro/fiscal-implications-qrg.docx"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mass.egrantsmanagement.com/DocumentLibrary/ViewDocument.aspx?DocumentKey=3544&amp;inline=tru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Kathleen.Cross@mass.gov"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B4766-0EE3-8028-2E23-5FACFF09600A}"/>
              </a:ext>
            </a:extLst>
          </p:cNvPr>
          <p:cNvSpPr>
            <a:spLocks noGrp="1"/>
          </p:cNvSpPr>
          <p:nvPr>
            <p:ph type="ctrTitle"/>
          </p:nvPr>
        </p:nvSpPr>
        <p:spPr>
          <a:xfrm>
            <a:off x="505838" y="1799304"/>
            <a:ext cx="8631677" cy="1928238"/>
          </a:xfrm>
        </p:spPr>
        <p:txBody>
          <a:bodyPr>
            <a:noAutofit/>
          </a:bodyPr>
          <a:lstStyle/>
          <a:p>
            <a:r>
              <a:rPr lang="en-US" sz="4400" dirty="0"/>
              <a:t>Consortia Fiscal Agents and Members:  </a:t>
            </a:r>
            <a:r>
              <a:rPr lang="en-US" sz="4400" i="1" dirty="0"/>
              <a:t>How to Apply for IDEA and ESSA Entitlement Grants in GEM$</a:t>
            </a:r>
          </a:p>
        </p:txBody>
      </p:sp>
      <p:sp>
        <p:nvSpPr>
          <p:cNvPr id="3" name="Subtitle 2">
            <a:extLst>
              <a:ext uri="{FF2B5EF4-FFF2-40B4-BE49-F238E27FC236}">
                <a16:creationId xmlns:a16="http://schemas.microsoft.com/office/drawing/2014/main" id="{451FB839-A537-685A-EE8C-AF8C11F1A27D}"/>
              </a:ext>
            </a:extLst>
          </p:cNvPr>
          <p:cNvSpPr>
            <a:spLocks noGrp="1"/>
          </p:cNvSpPr>
          <p:nvPr>
            <p:ph type="subTitle" idx="1"/>
          </p:nvPr>
        </p:nvSpPr>
        <p:spPr/>
        <p:txBody>
          <a:bodyPr/>
          <a:lstStyle/>
          <a:p>
            <a:r>
              <a:rPr lang="en-US" dirty="0"/>
              <a:t>Revised for Presentation </a:t>
            </a:r>
          </a:p>
          <a:p>
            <a:r>
              <a:rPr lang="en-US" dirty="0"/>
              <a:t>July 27, 2023</a:t>
            </a:r>
          </a:p>
        </p:txBody>
      </p:sp>
    </p:spTree>
    <p:extLst>
      <p:ext uri="{BB962C8B-B14F-4D97-AF65-F5344CB8AC3E}">
        <p14:creationId xmlns:p14="http://schemas.microsoft.com/office/powerpoint/2010/main" val="3472057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A80EF-98DA-43E2-B06A-3202AFBF8340}"/>
              </a:ext>
            </a:extLst>
          </p:cNvPr>
          <p:cNvSpPr>
            <a:spLocks noGrp="1"/>
          </p:cNvSpPr>
          <p:nvPr>
            <p:ph type="title"/>
          </p:nvPr>
        </p:nvSpPr>
        <p:spPr/>
        <p:txBody>
          <a:bodyPr>
            <a:noAutofit/>
          </a:bodyPr>
          <a:lstStyle/>
          <a:p>
            <a:pPr algn="ctr"/>
            <a:r>
              <a:rPr lang="en-US" sz="4400" dirty="0"/>
              <a:t>IDEA Consolidated Funding Application</a:t>
            </a:r>
          </a:p>
        </p:txBody>
      </p:sp>
    </p:spTree>
    <p:extLst>
      <p:ext uri="{BB962C8B-B14F-4D97-AF65-F5344CB8AC3E}">
        <p14:creationId xmlns:p14="http://schemas.microsoft.com/office/powerpoint/2010/main" val="501084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4F21B6-E440-90B7-B986-9E146335B400}"/>
              </a:ext>
            </a:extLst>
          </p:cNvPr>
          <p:cNvSpPr>
            <a:spLocks noGrp="1"/>
          </p:cNvSpPr>
          <p:nvPr>
            <p:ph type="title"/>
          </p:nvPr>
        </p:nvSpPr>
        <p:spPr>
          <a:xfrm>
            <a:off x="838200" y="440541"/>
            <a:ext cx="10515600" cy="1042852"/>
          </a:xfrm>
        </p:spPr>
        <p:txBody>
          <a:bodyPr>
            <a:noAutofit/>
          </a:bodyPr>
          <a:lstStyle/>
          <a:p>
            <a:r>
              <a:rPr lang="en-US" sz="3200" dirty="0"/>
              <a:t>IDEA: The Fiscal Agent will see the entire funding application, including the budget, on the Sections page.</a:t>
            </a:r>
          </a:p>
        </p:txBody>
      </p:sp>
      <p:pic>
        <p:nvPicPr>
          <p:cNvPr id="7" name="Content Placeholder 6" descr="Graphic showing Budget pages for FC 240 and FC 262">
            <a:extLst>
              <a:ext uri="{FF2B5EF4-FFF2-40B4-BE49-F238E27FC236}">
                <a16:creationId xmlns:a16="http://schemas.microsoft.com/office/drawing/2014/main" id="{C8D12520-FCF7-45D3-9F4D-52F7CB7A9D7A}"/>
              </a:ext>
            </a:extLst>
          </p:cNvPr>
          <p:cNvPicPr>
            <a:picLocks noGrp="1" noChangeAspect="1"/>
          </p:cNvPicPr>
          <p:nvPr>
            <p:ph idx="1"/>
          </p:nvPr>
        </p:nvPicPr>
        <p:blipFill>
          <a:blip r:embed="rId3"/>
          <a:stretch>
            <a:fillRect/>
          </a:stretch>
        </p:blipFill>
        <p:spPr>
          <a:xfrm>
            <a:off x="1410415" y="1483393"/>
            <a:ext cx="8713974" cy="5190785"/>
          </a:xfrm>
          <a:effectLst>
            <a:outerShdw blurRad="50800" dist="38100" dir="2700000" algn="tl" rotWithShape="0">
              <a:prstClr val="black">
                <a:alpha val="40000"/>
              </a:prstClr>
            </a:outerShdw>
          </a:effectLst>
        </p:spPr>
      </p:pic>
      <p:sp>
        <p:nvSpPr>
          <p:cNvPr id="9" name="Rectangle 8">
            <a:extLst>
              <a:ext uri="{FF2B5EF4-FFF2-40B4-BE49-F238E27FC236}">
                <a16:creationId xmlns:a16="http://schemas.microsoft.com/office/drawing/2014/main" id="{4ACE9FD3-E68C-4604-860A-6B97BD55A6BB}"/>
              </a:ext>
              <a:ext uri="{C183D7F6-B498-43B3-948B-1728B52AA6E4}">
                <adec:decorative xmlns:adec="http://schemas.microsoft.com/office/drawing/2017/decorative" val="1"/>
              </a:ext>
            </a:extLst>
          </p:cNvPr>
          <p:cNvSpPr/>
          <p:nvPr/>
        </p:nvSpPr>
        <p:spPr>
          <a:xfrm>
            <a:off x="1545996" y="4515439"/>
            <a:ext cx="1480008" cy="112179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BE6C5751-2E61-4ECA-82C8-F63C2C0890C5}"/>
              </a:ext>
            </a:extLst>
          </p:cNvPr>
          <p:cNvSpPr txBox="1"/>
          <p:nvPr/>
        </p:nvSpPr>
        <p:spPr>
          <a:xfrm>
            <a:off x="3465922" y="4515439"/>
            <a:ext cx="2375554" cy="923330"/>
          </a:xfrm>
          <a:prstGeom prst="rect">
            <a:avLst/>
          </a:prstGeom>
          <a:solidFill>
            <a:schemeClr val="bg2"/>
          </a:solidFill>
        </p:spPr>
        <p:txBody>
          <a:bodyPr wrap="square" rtlCol="0">
            <a:spAutoFit/>
          </a:bodyPr>
          <a:lstStyle/>
          <a:p>
            <a:r>
              <a:rPr lang="en-US" dirty="0"/>
              <a:t>These sections will </a:t>
            </a:r>
            <a:r>
              <a:rPr lang="en-US" i="1" dirty="0">
                <a:solidFill>
                  <a:srgbClr val="FF0000"/>
                </a:solidFill>
              </a:rPr>
              <a:t>not</a:t>
            </a:r>
            <a:r>
              <a:rPr lang="en-US" dirty="0"/>
              <a:t> appear on Member Districts Applications</a:t>
            </a:r>
          </a:p>
        </p:txBody>
      </p:sp>
      <p:sp>
        <p:nvSpPr>
          <p:cNvPr id="11" name="Arrow: Left 10">
            <a:extLst>
              <a:ext uri="{FF2B5EF4-FFF2-40B4-BE49-F238E27FC236}">
                <a16:creationId xmlns:a16="http://schemas.microsoft.com/office/drawing/2014/main" id="{35FF2E57-EEED-4464-8606-28FE29557473}"/>
              </a:ext>
              <a:ext uri="{C183D7F6-B498-43B3-948B-1728B52AA6E4}">
                <adec:decorative xmlns:adec="http://schemas.microsoft.com/office/drawing/2017/decorative" val="1"/>
              </a:ext>
            </a:extLst>
          </p:cNvPr>
          <p:cNvSpPr/>
          <p:nvPr/>
        </p:nvSpPr>
        <p:spPr>
          <a:xfrm>
            <a:off x="3161585" y="4892511"/>
            <a:ext cx="254524" cy="27337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54371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4F21B6-E440-90B7-B986-9E146335B400}"/>
              </a:ext>
            </a:extLst>
          </p:cNvPr>
          <p:cNvSpPr>
            <a:spLocks noGrp="1"/>
          </p:cNvSpPr>
          <p:nvPr>
            <p:ph type="title"/>
          </p:nvPr>
        </p:nvSpPr>
        <p:spPr>
          <a:xfrm>
            <a:off x="608720" y="240384"/>
            <a:ext cx="11583280" cy="1042852"/>
          </a:xfrm>
        </p:spPr>
        <p:txBody>
          <a:bodyPr>
            <a:noAutofit/>
          </a:bodyPr>
          <a:lstStyle/>
          <a:p>
            <a:r>
              <a:rPr lang="en-US" sz="2400" dirty="0"/>
              <a:t>IDEA:  Member districts will only see those parts of the funding application that they may need to complete and never the Budget sections.</a:t>
            </a:r>
          </a:p>
        </p:txBody>
      </p:sp>
      <p:sp>
        <p:nvSpPr>
          <p:cNvPr id="6" name="TextBox 5">
            <a:extLst>
              <a:ext uri="{FF2B5EF4-FFF2-40B4-BE49-F238E27FC236}">
                <a16:creationId xmlns:a16="http://schemas.microsoft.com/office/drawing/2014/main" id="{B2D31DBA-E9AF-47AF-A251-7EDD2B1E965E}"/>
              </a:ext>
            </a:extLst>
          </p:cNvPr>
          <p:cNvSpPr txBox="1"/>
          <p:nvPr/>
        </p:nvSpPr>
        <p:spPr>
          <a:xfrm>
            <a:off x="1027132" y="3223634"/>
            <a:ext cx="3808816" cy="1754326"/>
          </a:xfrm>
          <a:prstGeom prst="rect">
            <a:avLst/>
          </a:prstGeom>
          <a:solidFill>
            <a:schemeClr val="bg1">
              <a:lumMod val="95000"/>
            </a:schemeClr>
          </a:solidFill>
          <a:ln>
            <a:solidFill>
              <a:schemeClr val="accent1">
                <a:lumMod val="50000"/>
              </a:schemeClr>
            </a:solidFill>
          </a:ln>
        </p:spPr>
        <p:txBody>
          <a:bodyPr wrap="square" rtlCol="0">
            <a:spAutoFit/>
          </a:bodyPr>
          <a:lstStyle/>
          <a:p>
            <a:r>
              <a:rPr lang="en-US" dirty="0"/>
              <a:t>This district assigns funds to a fiscal agent for both Fund Code 240 and 262, so </a:t>
            </a:r>
            <a:r>
              <a:rPr lang="en-US" u="sng" dirty="0"/>
              <a:t>no budgets </a:t>
            </a:r>
            <a:r>
              <a:rPr lang="en-US" dirty="0"/>
              <a:t>for 240 or 262.  The sections that remain are required (if applicable) for individual grant recipients.</a:t>
            </a:r>
          </a:p>
        </p:txBody>
      </p:sp>
      <p:pic>
        <p:nvPicPr>
          <p:cNvPr id="4" name="Content Placeholder 3" descr="Screenshot showing sections of IDEA grant that must be completed by consortium members">
            <a:extLst>
              <a:ext uri="{FF2B5EF4-FFF2-40B4-BE49-F238E27FC236}">
                <a16:creationId xmlns:a16="http://schemas.microsoft.com/office/drawing/2014/main" id="{E9B968D6-8703-4580-8FDC-5E5212CC0C3B}"/>
              </a:ext>
            </a:extLst>
          </p:cNvPr>
          <p:cNvPicPr>
            <a:picLocks noGrp="1" noChangeAspect="1"/>
          </p:cNvPicPr>
          <p:nvPr>
            <p:ph idx="1"/>
          </p:nvPr>
        </p:nvPicPr>
        <p:blipFill>
          <a:blip r:embed="rId3"/>
          <a:stretch>
            <a:fillRect/>
          </a:stretch>
        </p:blipFill>
        <p:spPr>
          <a:xfrm>
            <a:off x="5545539" y="1415441"/>
            <a:ext cx="5226845" cy="5039337"/>
          </a:xfrm>
        </p:spPr>
      </p:pic>
      <p:sp>
        <p:nvSpPr>
          <p:cNvPr id="7" name="Rectangle 6">
            <a:extLst>
              <a:ext uri="{FF2B5EF4-FFF2-40B4-BE49-F238E27FC236}">
                <a16:creationId xmlns:a16="http://schemas.microsoft.com/office/drawing/2014/main" id="{60D76D63-B920-4E93-BE7F-4E129316DE01}"/>
              </a:ext>
              <a:ext uri="{C183D7F6-B498-43B3-948B-1728B52AA6E4}">
                <adec:decorative xmlns:adec="http://schemas.microsoft.com/office/drawing/2017/decorative" val="1"/>
              </a:ext>
            </a:extLst>
          </p:cNvPr>
          <p:cNvSpPr/>
          <p:nvPr/>
        </p:nvSpPr>
        <p:spPr>
          <a:xfrm>
            <a:off x="5842424" y="3883067"/>
            <a:ext cx="3326628" cy="181734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Left 7">
            <a:extLst>
              <a:ext uri="{FF2B5EF4-FFF2-40B4-BE49-F238E27FC236}">
                <a16:creationId xmlns:a16="http://schemas.microsoft.com/office/drawing/2014/main" id="{6B2806D1-E564-4281-A971-98FCAAEFA1B9}"/>
              </a:ext>
              <a:ext uri="{C183D7F6-B498-43B3-948B-1728B52AA6E4}">
                <adec:decorative xmlns:adec="http://schemas.microsoft.com/office/drawing/2017/decorative" val="1"/>
              </a:ext>
            </a:extLst>
          </p:cNvPr>
          <p:cNvSpPr/>
          <p:nvPr/>
        </p:nvSpPr>
        <p:spPr>
          <a:xfrm rot="10800000">
            <a:off x="5063482" y="4123256"/>
            <a:ext cx="254524" cy="27337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68373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69EE1D-6227-E92E-EE56-D214B0DB104F}"/>
              </a:ext>
            </a:extLst>
          </p:cNvPr>
          <p:cNvSpPr>
            <a:spLocks noGrp="1"/>
          </p:cNvSpPr>
          <p:nvPr>
            <p:ph type="title"/>
          </p:nvPr>
        </p:nvSpPr>
        <p:spPr/>
        <p:txBody>
          <a:bodyPr>
            <a:noAutofit/>
          </a:bodyPr>
          <a:lstStyle/>
          <a:p>
            <a:r>
              <a:rPr lang="en-US" sz="3200" dirty="0"/>
              <a:t>IDEA:  Member districts will be responsible for outreach and calculation of Equitable Services for eligible schools and students from their districts.</a:t>
            </a:r>
          </a:p>
        </p:txBody>
      </p:sp>
      <p:sp>
        <p:nvSpPr>
          <p:cNvPr id="5" name="Content Placeholder 4">
            <a:extLst>
              <a:ext uri="{FF2B5EF4-FFF2-40B4-BE49-F238E27FC236}">
                <a16:creationId xmlns:a16="http://schemas.microsoft.com/office/drawing/2014/main" id="{AD732CBB-848F-4F6A-B25B-ADC2D642689A}"/>
              </a:ext>
            </a:extLst>
          </p:cNvPr>
          <p:cNvSpPr>
            <a:spLocks noGrp="1"/>
          </p:cNvSpPr>
          <p:nvPr>
            <p:ph idx="1"/>
          </p:nvPr>
        </p:nvSpPr>
        <p:spPr>
          <a:xfrm>
            <a:off x="838200" y="2575499"/>
            <a:ext cx="10515600" cy="4052559"/>
          </a:xfrm>
        </p:spPr>
        <p:txBody>
          <a:bodyPr/>
          <a:lstStyle/>
          <a:p>
            <a:pPr marL="0" indent="0">
              <a:buNone/>
            </a:pPr>
            <a:r>
              <a:rPr lang="en-US" dirty="0"/>
              <a:t>Member sections of funding applications will include equitable services pages, that may include:</a:t>
            </a:r>
          </a:p>
          <a:p>
            <a:pPr lvl="1"/>
            <a:r>
              <a:rPr lang="en-US" sz="2800" dirty="0"/>
              <a:t>Questions about outreach to those eligible to be served</a:t>
            </a:r>
          </a:p>
          <a:p>
            <a:pPr lvl="1"/>
            <a:r>
              <a:rPr lang="en-US" sz="2800" dirty="0"/>
              <a:t>Uploads for Affirmations of Consultation with private-school officials/parents</a:t>
            </a:r>
          </a:p>
          <a:p>
            <a:pPr marL="0" indent="0">
              <a:buNone/>
            </a:pPr>
            <a:endParaRPr lang="en-US" dirty="0"/>
          </a:p>
          <a:p>
            <a:endParaRPr lang="en-US" dirty="0"/>
          </a:p>
        </p:txBody>
      </p:sp>
    </p:spTree>
    <p:extLst>
      <p:ext uri="{BB962C8B-B14F-4D97-AF65-F5344CB8AC3E}">
        <p14:creationId xmlns:p14="http://schemas.microsoft.com/office/powerpoint/2010/main" val="2596425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69EE1D-6227-E92E-EE56-D214B0DB104F}"/>
              </a:ext>
            </a:extLst>
          </p:cNvPr>
          <p:cNvSpPr>
            <a:spLocks noGrp="1"/>
          </p:cNvSpPr>
          <p:nvPr>
            <p:ph type="title"/>
          </p:nvPr>
        </p:nvSpPr>
        <p:spPr/>
        <p:txBody>
          <a:bodyPr>
            <a:noAutofit/>
          </a:bodyPr>
          <a:lstStyle/>
          <a:p>
            <a:r>
              <a:rPr lang="en-US" sz="3200" dirty="0"/>
              <a:t>IDEA:  Lead districts will need information from their members’ funding applications for equitable services</a:t>
            </a:r>
          </a:p>
        </p:txBody>
      </p:sp>
      <p:pic>
        <p:nvPicPr>
          <p:cNvPr id="4" name="Content Placeholder 3" descr="Graphic showing section for including member districts' reservations for consortium members by Fiscal Agent">
            <a:extLst>
              <a:ext uri="{FF2B5EF4-FFF2-40B4-BE49-F238E27FC236}">
                <a16:creationId xmlns:a16="http://schemas.microsoft.com/office/drawing/2014/main" id="{ABBD1096-636C-4D31-AA1C-B6F572F5E426}"/>
              </a:ext>
            </a:extLst>
          </p:cNvPr>
          <p:cNvPicPr>
            <a:picLocks noGrp="1" noChangeAspect="1"/>
          </p:cNvPicPr>
          <p:nvPr>
            <p:ph idx="1"/>
          </p:nvPr>
        </p:nvPicPr>
        <p:blipFill>
          <a:blip r:embed="rId2"/>
          <a:stretch>
            <a:fillRect/>
          </a:stretch>
        </p:blipFill>
        <p:spPr>
          <a:xfrm>
            <a:off x="139435" y="1974439"/>
            <a:ext cx="11913129" cy="1633194"/>
          </a:xfrm>
          <a:effectLst>
            <a:outerShdw blurRad="50800" dist="38100" dir="2700000" algn="tl" rotWithShape="0">
              <a:prstClr val="black">
                <a:alpha val="40000"/>
              </a:prstClr>
            </a:outerShdw>
          </a:effectLst>
        </p:spPr>
      </p:pic>
      <p:pic>
        <p:nvPicPr>
          <p:cNvPr id="7" name="Picture 6" descr="Graphic showing dropdown on Equitable Services page for selecting members of consortium ">
            <a:extLst>
              <a:ext uri="{FF2B5EF4-FFF2-40B4-BE49-F238E27FC236}">
                <a16:creationId xmlns:a16="http://schemas.microsoft.com/office/drawing/2014/main" id="{D5017C52-A833-4A08-B1E8-C3AD9DF3D778}"/>
              </a:ext>
            </a:extLst>
          </p:cNvPr>
          <p:cNvPicPr>
            <a:picLocks noChangeAspect="1"/>
          </p:cNvPicPr>
          <p:nvPr/>
        </p:nvPicPr>
        <p:blipFill>
          <a:blip r:embed="rId3"/>
          <a:stretch>
            <a:fillRect/>
          </a:stretch>
        </p:blipFill>
        <p:spPr>
          <a:xfrm>
            <a:off x="1246762" y="3806824"/>
            <a:ext cx="9975074" cy="2628486"/>
          </a:xfrm>
          <a:prstGeom prst="rect">
            <a:avLst/>
          </a:prstGeom>
          <a:effectLst>
            <a:outerShdw blurRad="50800" dist="38100" dir="2700000" algn="tl" rotWithShape="0">
              <a:prstClr val="black">
                <a:alpha val="40000"/>
              </a:prstClr>
            </a:outerShdw>
          </a:effectLst>
        </p:spPr>
      </p:pic>
      <p:sp>
        <p:nvSpPr>
          <p:cNvPr id="8" name="Arrow: Right 7">
            <a:extLst>
              <a:ext uri="{FF2B5EF4-FFF2-40B4-BE49-F238E27FC236}">
                <a16:creationId xmlns:a16="http://schemas.microsoft.com/office/drawing/2014/main" id="{AEF8D739-FDEB-4952-A536-374FF2E3DA83}"/>
              </a:ext>
              <a:ext uri="{C183D7F6-B498-43B3-948B-1728B52AA6E4}">
                <adec:decorative xmlns:adec="http://schemas.microsoft.com/office/drawing/2017/decorative" val="1"/>
              </a:ext>
            </a:extLst>
          </p:cNvPr>
          <p:cNvSpPr/>
          <p:nvPr/>
        </p:nvSpPr>
        <p:spPr>
          <a:xfrm rot="2672840">
            <a:off x="389106" y="2645923"/>
            <a:ext cx="262647" cy="330741"/>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9" name="Arrow: Right 8">
            <a:extLst>
              <a:ext uri="{FF2B5EF4-FFF2-40B4-BE49-F238E27FC236}">
                <a16:creationId xmlns:a16="http://schemas.microsoft.com/office/drawing/2014/main" id="{93C5E434-0CC1-4B6C-93EE-EF676A1DFF8D}"/>
              </a:ext>
              <a:ext uri="{C183D7F6-B498-43B3-948B-1728B52AA6E4}">
                <adec:decorative xmlns:adec="http://schemas.microsoft.com/office/drawing/2017/decorative" val="1"/>
              </a:ext>
            </a:extLst>
          </p:cNvPr>
          <p:cNvSpPr/>
          <p:nvPr/>
        </p:nvSpPr>
        <p:spPr>
          <a:xfrm rot="2556250">
            <a:off x="1115438" y="4211902"/>
            <a:ext cx="262647" cy="330741"/>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B588A344-299A-40EC-BCA2-44B161A37444}"/>
              </a:ext>
              <a:ext uri="{C183D7F6-B498-43B3-948B-1728B52AA6E4}">
                <adec:decorative xmlns:adec="http://schemas.microsoft.com/office/drawing/2017/decorative" val="1"/>
              </a:ext>
            </a:extLst>
          </p:cNvPr>
          <p:cNvSpPr/>
          <p:nvPr/>
        </p:nvSpPr>
        <p:spPr>
          <a:xfrm>
            <a:off x="310830" y="3192151"/>
            <a:ext cx="527369" cy="15789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46737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69EE1D-6227-E92E-EE56-D214B0DB104F}"/>
              </a:ext>
            </a:extLst>
          </p:cNvPr>
          <p:cNvSpPr>
            <a:spLocks noGrp="1"/>
          </p:cNvSpPr>
          <p:nvPr>
            <p:ph type="title"/>
          </p:nvPr>
        </p:nvSpPr>
        <p:spPr>
          <a:xfrm>
            <a:off x="574249" y="412260"/>
            <a:ext cx="10515600" cy="1042852"/>
          </a:xfrm>
        </p:spPr>
        <p:txBody>
          <a:bodyPr>
            <a:noAutofit/>
          </a:bodyPr>
          <a:lstStyle/>
          <a:p>
            <a:r>
              <a:rPr lang="en-US" sz="3200" dirty="0"/>
              <a:t>IDEA:  Lead districts will transfer member districts’ equitable service information onto the lead district application</a:t>
            </a:r>
          </a:p>
        </p:txBody>
      </p:sp>
      <p:sp>
        <p:nvSpPr>
          <p:cNvPr id="5" name="Content Placeholder 4">
            <a:extLst>
              <a:ext uri="{FF2B5EF4-FFF2-40B4-BE49-F238E27FC236}">
                <a16:creationId xmlns:a16="http://schemas.microsoft.com/office/drawing/2014/main" id="{AD732CBB-848F-4F6A-B25B-ADC2D642689A}"/>
              </a:ext>
            </a:extLst>
          </p:cNvPr>
          <p:cNvSpPr>
            <a:spLocks noGrp="1"/>
          </p:cNvSpPr>
          <p:nvPr>
            <p:ph idx="1"/>
          </p:nvPr>
        </p:nvSpPr>
        <p:spPr/>
        <p:txBody>
          <a:bodyPr/>
          <a:lstStyle/>
          <a:p>
            <a:endParaRPr lang="en-US" dirty="0"/>
          </a:p>
        </p:txBody>
      </p:sp>
      <p:pic>
        <p:nvPicPr>
          <p:cNvPr id="4" name="Picture 3" descr="Graphic showing IDEA Consolidated Equitable Services page with checkbox for Fiscal Agents who need to list consortium members' reservations">
            <a:extLst>
              <a:ext uri="{FF2B5EF4-FFF2-40B4-BE49-F238E27FC236}">
                <a16:creationId xmlns:a16="http://schemas.microsoft.com/office/drawing/2014/main" id="{80834A3B-37E7-45FA-83F1-A83791192F64}"/>
              </a:ext>
            </a:extLst>
          </p:cNvPr>
          <p:cNvPicPr>
            <a:picLocks noChangeAspect="1"/>
          </p:cNvPicPr>
          <p:nvPr/>
        </p:nvPicPr>
        <p:blipFill>
          <a:blip r:embed="rId2"/>
          <a:stretch>
            <a:fillRect/>
          </a:stretch>
        </p:blipFill>
        <p:spPr>
          <a:xfrm>
            <a:off x="381000" y="1786720"/>
            <a:ext cx="11353800" cy="4659020"/>
          </a:xfrm>
          <a:prstGeom prst="rect">
            <a:avLst/>
          </a:prstGeom>
          <a:effectLst>
            <a:outerShdw blurRad="50800" dist="38100" dir="2700000" algn="tl" rotWithShape="0">
              <a:prstClr val="black">
                <a:alpha val="40000"/>
              </a:prstClr>
            </a:outerShdw>
          </a:effectLst>
        </p:spPr>
      </p:pic>
      <p:sp>
        <p:nvSpPr>
          <p:cNvPr id="6" name="Rectangle 5">
            <a:extLst>
              <a:ext uri="{FF2B5EF4-FFF2-40B4-BE49-F238E27FC236}">
                <a16:creationId xmlns:a16="http://schemas.microsoft.com/office/drawing/2014/main" id="{34A2123C-6CD0-4AD1-A874-C3640CCE6E46}"/>
              </a:ext>
              <a:ext uri="{C183D7F6-B498-43B3-948B-1728B52AA6E4}">
                <adec:decorative xmlns:adec="http://schemas.microsoft.com/office/drawing/2017/decorative" val="1"/>
              </a:ext>
            </a:extLst>
          </p:cNvPr>
          <p:cNvSpPr/>
          <p:nvPr/>
        </p:nvSpPr>
        <p:spPr>
          <a:xfrm>
            <a:off x="457200" y="6050604"/>
            <a:ext cx="3803515" cy="31128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Right 6">
            <a:extLst>
              <a:ext uri="{FF2B5EF4-FFF2-40B4-BE49-F238E27FC236}">
                <a16:creationId xmlns:a16="http://schemas.microsoft.com/office/drawing/2014/main" id="{ADDA0F4A-A479-4D2D-83F9-E58ECBD09564}"/>
              </a:ext>
              <a:ext uri="{C183D7F6-B498-43B3-948B-1728B52AA6E4}">
                <adec:decorative xmlns:adec="http://schemas.microsoft.com/office/drawing/2017/decorative" val="1"/>
              </a:ext>
            </a:extLst>
          </p:cNvPr>
          <p:cNvSpPr/>
          <p:nvPr/>
        </p:nvSpPr>
        <p:spPr>
          <a:xfrm rot="2227778">
            <a:off x="135865" y="5628399"/>
            <a:ext cx="382902" cy="4832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86521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69EE1D-6227-E92E-EE56-D214B0DB104F}"/>
              </a:ext>
            </a:extLst>
          </p:cNvPr>
          <p:cNvSpPr>
            <a:spLocks noGrp="1"/>
          </p:cNvSpPr>
          <p:nvPr>
            <p:ph type="title"/>
          </p:nvPr>
        </p:nvSpPr>
        <p:spPr/>
        <p:txBody>
          <a:bodyPr>
            <a:noAutofit/>
          </a:bodyPr>
          <a:lstStyle/>
          <a:p>
            <a:r>
              <a:rPr lang="en-US" sz="3200" dirty="0"/>
              <a:t>IDEA: Member districts’ equitable services reservations will be added to the total Equitable Services reservation that the Fiscal Agent will budget</a:t>
            </a:r>
          </a:p>
        </p:txBody>
      </p:sp>
      <p:pic>
        <p:nvPicPr>
          <p:cNvPr id="4" name="Content Placeholder 3" descr="Graphic showing main reservation calculation for equitable services for IDEA Consolidated funding application highlighting where consortium members' allocations are included">
            <a:extLst>
              <a:ext uri="{FF2B5EF4-FFF2-40B4-BE49-F238E27FC236}">
                <a16:creationId xmlns:a16="http://schemas.microsoft.com/office/drawing/2014/main" id="{BA58126F-7AB7-4B67-B194-B041C257881A}"/>
              </a:ext>
            </a:extLst>
          </p:cNvPr>
          <p:cNvPicPr>
            <a:picLocks noGrp="1" noChangeAspect="1"/>
          </p:cNvPicPr>
          <p:nvPr>
            <p:ph idx="1"/>
          </p:nvPr>
        </p:nvPicPr>
        <p:blipFill>
          <a:blip r:embed="rId2"/>
          <a:stretch>
            <a:fillRect/>
          </a:stretch>
        </p:blipFill>
        <p:spPr>
          <a:xfrm>
            <a:off x="219029" y="2281931"/>
            <a:ext cx="11836379" cy="3264720"/>
          </a:xfrm>
          <a:effectLst>
            <a:outerShdw blurRad="50800" dist="38100" dir="2700000" algn="tl" rotWithShape="0">
              <a:prstClr val="black">
                <a:alpha val="40000"/>
              </a:prstClr>
            </a:outerShdw>
          </a:effectLst>
        </p:spPr>
      </p:pic>
      <p:sp>
        <p:nvSpPr>
          <p:cNvPr id="6" name="Rectangle 5">
            <a:extLst>
              <a:ext uri="{FF2B5EF4-FFF2-40B4-BE49-F238E27FC236}">
                <a16:creationId xmlns:a16="http://schemas.microsoft.com/office/drawing/2014/main" id="{02CD72A4-7383-47AA-B663-F30EF65C7450}"/>
              </a:ext>
              <a:ext uri="{C183D7F6-B498-43B3-948B-1728B52AA6E4}">
                <adec:decorative xmlns:adec="http://schemas.microsoft.com/office/drawing/2017/decorative" val="1"/>
              </a:ext>
            </a:extLst>
          </p:cNvPr>
          <p:cNvSpPr/>
          <p:nvPr/>
        </p:nvSpPr>
        <p:spPr>
          <a:xfrm>
            <a:off x="219029" y="4837351"/>
            <a:ext cx="11658744" cy="28140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Right 6">
            <a:extLst>
              <a:ext uri="{FF2B5EF4-FFF2-40B4-BE49-F238E27FC236}">
                <a16:creationId xmlns:a16="http://schemas.microsoft.com/office/drawing/2014/main" id="{842EE96C-2698-4C25-B4BC-67BD32029D5A}"/>
              </a:ext>
              <a:ext uri="{C183D7F6-B498-43B3-948B-1728B52AA6E4}">
                <adec:decorative xmlns:adec="http://schemas.microsoft.com/office/drawing/2017/decorative" val="1"/>
              </a:ext>
            </a:extLst>
          </p:cNvPr>
          <p:cNvSpPr/>
          <p:nvPr/>
        </p:nvSpPr>
        <p:spPr>
          <a:xfrm rot="17754745">
            <a:off x="44634" y="5152392"/>
            <a:ext cx="348791" cy="43774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34736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69EE1D-6227-E92E-EE56-D214B0DB104F}"/>
              </a:ext>
            </a:extLst>
          </p:cNvPr>
          <p:cNvSpPr>
            <a:spLocks noGrp="1"/>
          </p:cNvSpPr>
          <p:nvPr>
            <p:ph type="title"/>
          </p:nvPr>
        </p:nvSpPr>
        <p:spPr/>
        <p:txBody>
          <a:bodyPr>
            <a:noAutofit/>
          </a:bodyPr>
          <a:lstStyle/>
          <a:p>
            <a:r>
              <a:rPr lang="en-US" sz="3600" dirty="0"/>
              <a:t>Lead Districts need to pay special attention to special statuses for IDEA grants</a:t>
            </a:r>
          </a:p>
        </p:txBody>
      </p:sp>
      <p:sp>
        <p:nvSpPr>
          <p:cNvPr id="5" name="Content Placeholder 4">
            <a:extLst>
              <a:ext uri="{FF2B5EF4-FFF2-40B4-BE49-F238E27FC236}">
                <a16:creationId xmlns:a16="http://schemas.microsoft.com/office/drawing/2014/main" id="{AD732CBB-848F-4F6A-B25B-ADC2D642689A}"/>
              </a:ext>
            </a:extLst>
          </p:cNvPr>
          <p:cNvSpPr>
            <a:spLocks noGrp="1"/>
          </p:cNvSpPr>
          <p:nvPr>
            <p:ph idx="1"/>
          </p:nvPr>
        </p:nvSpPr>
        <p:spPr>
          <a:xfrm>
            <a:off x="951581" y="1593131"/>
            <a:ext cx="10515600" cy="5050860"/>
          </a:xfrm>
          <a:solidFill>
            <a:schemeClr val="accent1">
              <a:lumMod val="20000"/>
              <a:lumOff val="80000"/>
            </a:schemeClr>
          </a:solidFill>
          <a:ln>
            <a:solidFill>
              <a:srgbClr val="3647B6"/>
            </a:solidFill>
          </a:ln>
        </p:spPr>
        <p:txBody>
          <a:bodyPr>
            <a:normAutofit/>
          </a:bodyPr>
          <a:lstStyle/>
          <a:p>
            <a:pPr marL="0" indent="0">
              <a:buNone/>
            </a:pPr>
            <a:endParaRPr lang="en-US" sz="1800" b="1" baseline="30000" dirty="0">
              <a:latin typeface="+mj-lt"/>
            </a:endParaRPr>
          </a:p>
          <a:p>
            <a:pPr marL="0" indent="0">
              <a:buNone/>
            </a:pPr>
            <a:r>
              <a:rPr lang="en-US" sz="4000" b="1" baseline="30000" dirty="0">
                <a:latin typeface="+mj-lt"/>
              </a:rPr>
              <a:t>In addition to Equitable Services, Lead Districts will need to look for and carry forward member districts’ reservations for:</a:t>
            </a:r>
          </a:p>
          <a:p>
            <a:pPr marL="0" indent="0">
              <a:buNone/>
            </a:pPr>
            <a:endParaRPr lang="en-US" b="1" baseline="30000" dirty="0">
              <a:latin typeface="+mj-lt"/>
            </a:endParaRPr>
          </a:p>
          <a:p>
            <a:pPr lvl="1"/>
            <a:r>
              <a:rPr lang="en-US" sz="3600" b="1" baseline="30000" dirty="0">
                <a:latin typeface="+mj-lt"/>
              </a:rPr>
              <a:t>Voluntary CEIS (Comprehensive Early Intervening Services)</a:t>
            </a:r>
          </a:p>
          <a:p>
            <a:pPr lvl="1"/>
            <a:endParaRPr lang="en-US" sz="3600" b="1" baseline="30000" dirty="0">
              <a:latin typeface="+mj-lt"/>
            </a:endParaRPr>
          </a:p>
          <a:p>
            <a:pPr lvl="1"/>
            <a:r>
              <a:rPr lang="en-US" sz="3200" baseline="30000" dirty="0"/>
              <a:t>Mandatory CCEIS (Comprehensive Coordinated Early Intervening Services)</a:t>
            </a:r>
          </a:p>
          <a:p>
            <a:pPr lvl="1"/>
            <a:endParaRPr lang="en-US" sz="3200" baseline="30000" dirty="0">
              <a:latin typeface="+mj-lt"/>
            </a:endParaRPr>
          </a:p>
          <a:p>
            <a:pPr lvl="1"/>
            <a:r>
              <a:rPr lang="en-US" sz="3200" b="1" baseline="30000" dirty="0">
                <a:latin typeface="+mj-lt"/>
              </a:rPr>
              <a:t>M3 (Making Money Matter)</a:t>
            </a:r>
          </a:p>
          <a:p>
            <a:pPr marL="0" indent="0">
              <a:buNone/>
            </a:pPr>
            <a:endParaRPr lang="en-US" sz="2000" b="1" baseline="30000" dirty="0">
              <a:latin typeface="+mj-lt"/>
            </a:endParaRPr>
          </a:p>
          <a:p>
            <a:pPr marL="0" indent="0">
              <a:buNone/>
            </a:pPr>
            <a:r>
              <a:rPr lang="en-US" sz="3600" b="1" baseline="30000" dirty="0">
                <a:latin typeface="+mj-lt"/>
              </a:rPr>
              <a:t>There is a space in each of these three sections of the CEIS/CCEIS and Making Money Matter page of the IDEA Consolidated Application for Fiscal Agents to fill in their members’ reservations.  </a:t>
            </a:r>
          </a:p>
        </p:txBody>
      </p:sp>
    </p:spTree>
    <p:extLst>
      <p:ext uri="{BB962C8B-B14F-4D97-AF65-F5344CB8AC3E}">
        <p14:creationId xmlns:p14="http://schemas.microsoft.com/office/powerpoint/2010/main" val="1790932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69EE1D-6227-E92E-EE56-D214B0DB104F}"/>
              </a:ext>
            </a:extLst>
          </p:cNvPr>
          <p:cNvSpPr>
            <a:spLocks noGrp="1"/>
          </p:cNvSpPr>
          <p:nvPr>
            <p:ph type="title"/>
          </p:nvPr>
        </p:nvSpPr>
        <p:spPr/>
        <p:txBody>
          <a:bodyPr>
            <a:normAutofit/>
          </a:bodyPr>
          <a:lstStyle/>
          <a:p>
            <a:r>
              <a:rPr lang="en-US" dirty="0"/>
              <a:t>Mandatory CCEIS, for example</a:t>
            </a:r>
          </a:p>
        </p:txBody>
      </p:sp>
      <p:sp>
        <p:nvSpPr>
          <p:cNvPr id="5" name="Content Placeholder 4">
            <a:extLst>
              <a:ext uri="{FF2B5EF4-FFF2-40B4-BE49-F238E27FC236}">
                <a16:creationId xmlns:a16="http://schemas.microsoft.com/office/drawing/2014/main" id="{AD732CBB-848F-4F6A-B25B-ADC2D642689A}"/>
              </a:ext>
            </a:extLst>
          </p:cNvPr>
          <p:cNvSpPr>
            <a:spLocks noGrp="1"/>
          </p:cNvSpPr>
          <p:nvPr>
            <p:ph idx="1"/>
          </p:nvPr>
        </p:nvSpPr>
        <p:spPr>
          <a:xfrm>
            <a:off x="838200" y="2045616"/>
            <a:ext cx="10515600" cy="4093927"/>
          </a:xfrm>
        </p:spPr>
        <p:txBody>
          <a:bodyPr/>
          <a:lstStyle/>
          <a:p>
            <a:pPr marL="0" indent="0">
              <a:buNone/>
            </a:pPr>
            <a:r>
              <a:rPr lang="en-US" b="1" baseline="30000" dirty="0"/>
              <a:t>Mandatory CCEIS (Comprehensive Coordinated Early Intervening Services) </a:t>
            </a:r>
            <a:r>
              <a:rPr lang="en-US" baseline="30000" dirty="0"/>
              <a:t>– Districts that disproportionally identify certain students groups for special education in significant numbers are required to set aside 15% of their combined FC 240 and FC 262 (if any) allocations for early intervention services.  See </a:t>
            </a:r>
            <a:r>
              <a:rPr lang="en-US" baseline="30000" dirty="0">
                <a:hlinkClick r:id="rId2"/>
              </a:rPr>
              <a:t>DESE Guidance for CCEIS.</a:t>
            </a:r>
            <a:endParaRPr lang="en-US" baseline="30000" dirty="0"/>
          </a:p>
          <a:p>
            <a:endParaRPr lang="en-US" dirty="0"/>
          </a:p>
        </p:txBody>
      </p:sp>
      <p:pic>
        <p:nvPicPr>
          <p:cNvPr id="4" name="Picture 3" descr="Graphic showing where Fiscal Agent includes consortium members' reservations for CCEIS">
            <a:extLst>
              <a:ext uri="{FF2B5EF4-FFF2-40B4-BE49-F238E27FC236}">
                <a16:creationId xmlns:a16="http://schemas.microsoft.com/office/drawing/2014/main" id="{260C3D53-01CA-4DA6-9D6C-95F4C611D548}"/>
              </a:ext>
            </a:extLst>
          </p:cNvPr>
          <p:cNvPicPr>
            <a:picLocks noChangeAspect="1"/>
          </p:cNvPicPr>
          <p:nvPr/>
        </p:nvPicPr>
        <p:blipFill>
          <a:blip r:embed="rId3"/>
          <a:stretch>
            <a:fillRect/>
          </a:stretch>
        </p:blipFill>
        <p:spPr>
          <a:xfrm>
            <a:off x="319541" y="3274039"/>
            <a:ext cx="5880113" cy="2069576"/>
          </a:xfrm>
          <a:prstGeom prst="rect">
            <a:avLst/>
          </a:prstGeom>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902D50D2-FC03-41CC-B209-C6E206447B8E}"/>
              </a:ext>
            </a:extLst>
          </p:cNvPr>
          <p:cNvSpPr txBox="1"/>
          <p:nvPr/>
        </p:nvSpPr>
        <p:spPr>
          <a:xfrm>
            <a:off x="353410" y="5595810"/>
            <a:ext cx="5742590" cy="738664"/>
          </a:xfrm>
          <a:prstGeom prst="rect">
            <a:avLst/>
          </a:prstGeom>
          <a:solidFill>
            <a:schemeClr val="accent4">
              <a:lumMod val="40000"/>
              <a:lumOff val="60000"/>
            </a:schemeClr>
          </a:solidFill>
          <a:ln>
            <a:solidFill>
              <a:srgbClr val="3647B6"/>
            </a:solidFill>
          </a:ln>
        </p:spPr>
        <p:txBody>
          <a:bodyPr wrap="square" rtlCol="0">
            <a:spAutoFit/>
          </a:bodyPr>
          <a:lstStyle/>
          <a:p>
            <a:r>
              <a:rPr lang="en-US" sz="1400" dirty="0"/>
              <a:t>The Fiscal Agent will check box B on its funding application (CCEIS section) and fill in any required CCEIS reservations from members’ funding applications (regardless of whether the Fiscal Agent is designated for CCEIS)</a:t>
            </a:r>
          </a:p>
        </p:txBody>
      </p:sp>
      <p:pic>
        <p:nvPicPr>
          <p:cNvPr id="7" name="Picture 6" descr="Graphic of main calculation for CCEIS showing where consortium members' reservations are carried forward">
            <a:extLst>
              <a:ext uri="{FF2B5EF4-FFF2-40B4-BE49-F238E27FC236}">
                <a16:creationId xmlns:a16="http://schemas.microsoft.com/office/drawing/2014/main" id="{DF6DA73B-080F-46E6-BF50-D00AFB7B5D66}"/>
              </a:ext>
            </a:extLst>
          </p:cNvPr>
          <p:cNvPicPr>
            <a:picLocks noChangeAspect="1"/>
          </p:cNvPicPr>
          <p:nvPr/>
        </p:nvPicPr>
        <p:blipFill>
          <a:blip r:embed="rId4"/>
          <a:stretch>
            <a:fillRect/>
          </a:stretch>
        </p:blipFill>
        <p:spPr>
          <a:xfrm>
            <a:off x="6376240" y="3227767"/>
            <a:ext cx="5505574" cy="2462356"/>
          </a:xfrm>
          <a:prstGeom prst="rect">
            <a:avLst/>
          </a:prstGeom>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49B15545-CE33-4524-83CD-E537EE28B63A}"/>
              </a:ext>
            </a:extLst>
          </p:cNvPr>
          <p:cNvSpPr txBox="1"/>
          <p:nvPr/>
        </p:nvSpPr>
        <p:spPr>
          <a:xfrm>
            <a:off x="6376240" y="5859130"/>
            <a:ext cx="5049047" cy="738664"/>
          </a:xfrm>
          <a:prstGeom prst="rect">
            <a:avLst/>
          </a:prstGeom>
          <a:solidFill>
            <a:schemeClr val="accent4">
              <a:lumMod val="40000"/>
              <a:lumOff val="60000"/>
            </a:schemeClr>
          </a:solidFill>
          <a:ln>
            <a:solidFill>
              <a:srgbClr val="3647B6"/>
            </a:solidFill>
          </a:ln>
        </p:spPr>
        <p:txBody>
          <a:bodyPr wrap="square" rtlCol="0">
            <a:spAutoFit/>
          </a:bodyPr>
          <a:lstStyle/>
          <a:p>
            <a:r>
              <a:rPr lang="en-US" sz="1400" dirty="0"/>
              <a:t>Any member districts’ funds for CCEIS will automatically carry forward to section C of CCEIS and be added to any amount that the Fiscal Agent must reserve from its allocation.</a:t>
            </a:r>
          </a:p>
        </p:txBody>
      </p:sp>
    </p:spTree>
    <p:extLst>
      <p:ext uri="{BB962C8B-B14F-4D97-AF65-F5344CB8AC3E}">
        <p14:creationId xmlns:p14="http://schemas.microsoft.com/office/powerpoint/2010/main" val="5532790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69EE1D-6227-E92E-EE56-D214B0DB104F}"/>
              </a:ext>
            </a:extLst>
          </p:cNvPr>
          <p:cNvSpPr>
            <a:spLocks noGrp="1"/>
          </p:cNvSpPr>
          <p:nvPr>
            <p:ph type="title"/>
          </p:nvPr>
        </p:nvSpPr>
        <p:spPr/>
        <p:txBody>
          <a:bodyPr>
            <a:noAutofit/>
          </a:bodyPr>
          <a:lstStyle/>
          <a:p>
            <a:r>
              <a:rPr lang="en-US" sz="2800" dirty="0"/>
              <a:t>If there are different Fiscal Agents for the two IDEA grants, pay careful attention if members are required to reserve funds for CCEIS or voluntarily reserves funds for CEIS</a:t>
            </a:r>
            <a:br>
              <a:rPr lang="en-US" sz="2800" dirty="0"/>
            </a:br>
            <a:endParaRPr lang="en-US" sz="2800" dirty="0"/>
          </a:p>
        </p:txBody>
      </p:sp>
      <p:sp>
        <p:nvSpPr>
          <p:cNvPr id="5" name="Content Placeholder 4">
            <a:extLst>
              <a:ext uri="{FF2B5EF4-FFF2-40B4-BE49-F238E27FC236}">
                <a16:creationId xmlns:a16="http://schemas.microsoft.com/office/drawing/2014/main" id="{AD732CBB-848F-4F6A-B25B-ADC2D642689A}"/>
              </a:ext>
            </a:extLst>
          </p:cNvPr>
          <p:cNvSpPr>
            <a:spLocks noGrp="1"/>
          </p:cNvSpPr>
          <p:nvPr>
            <p:ph idx="1"/>
          </p:nvPr>
        </p:nvSpPr>
        <p:spPr>
          <a:xfrm>
            <a:off x="838200" y="1407978"/>
            <a:ext cx="10515600" cy="4731565"/>
          </a:xfrm>
          <a:solidFill>
            <a:schemeClr val="accent1">
              <a:lumMod val="20000"/>
              <a:lumOff val="80000"/>
            </a:schemeClr>
          </a:solidFill>
          <a:ln>
            <a:solidFill>
              <a:srgbClr val="3647B6"/>
            </a:solidFill>
          </a:ln>
        </p:spPr>
        <p:txBody>
          <a:bodyPr>
            <a:normAutofit/>
          </a:bodyPr>
          <a:lstStyle/>
          <a:p>
            <a:pPr marL="0" indent="0">
              <a:buNone/>
            </a:pPr>
            <a:endParaRPr lang="en-US" sz="100" dirty="0"/>
          </a:p>
          <a:p>
            <a:pPr marL="0" indent="0">
              <a:buNone/>
            </a:pPr>
            <a:r>
              <a:rPr lang="en-US" sz="2000" dirty="0"/>
              <a:t>In the rare instance when there are different Fiscal Agents for the two IDEA grants or a district joins a consortium for one grant but not the other, be careful to budget any CCEIS and CEIS reservations as indicated on the grant.</a:t>
            </a:r>
          </a:p>
          <a:p>
            <a:endParaRPr lang="en-US" sz="100" dirty="0"/>
          </a:p>
          <a:p>
            <a:pPr marL="0" indent="0">
              <a:buNone/>
            </a:pPr>
            <a:r>
              <a:rPr lang="en-US" sz="2000" dirty="0"/>
              <a:t>For example, Northborough </a:t>
            </a:r>
            <a:r>
              <a:rPr lang="en-US" sz="2000" dirty="0">
                <a:solidFill>
                  <a:srgbClr val="FF0000"/>
                </a:solidFill>
              </a:rPr>
              <a:t>1</a:t>
            </a:r>
            <a:r>
              <a:rPr lang="en-US" sz="2000" dirty="0"/>
              <a:t>) assigns its FC 240 funds to Northborough-Southborough but </a:t>
            </a:r>
            <a:r>
              <a:rPr lang="en-US" sz="2000" dirty="0">
                <a:solidFill>
                  <a:srgbClr val="FF0000"/>
                </a:solidFill>
              </a:rPr>
              <a:t>2</a:t>
            </a:r>
            <a:r>
              <a:rPr lang="en-US" sz="2000" dirty="0"/>
              <a:t>) is the Fiscal Agent for FC 262 for Southborough:</a:t>
            </a:r>
          </a:p>
          <a:p>
            <a:endParaRPr lang="en-US" sz="2000" dirty="0"/>
          </a:p>
        </p:txBody>
      </p:sp>
      <p:pic>
        <p:nvPicPr>
          <p:cNvPr id="4" name="Picture 3" descr="Graphic showing Northborough, which is Fiscal Agent for 262 but assigns funds to another district as Fiscal Agent for 240">
            <a:extLst>
              <a:ext uri="{FF2B5EF4-FFF2-40B4-BE49-F238E27FC236}">
                <a16:creationId xmlns:a16="http://schemas.microsoft.com/office/drawing/2014/main" id="{14E1DBDE-2136-416C-9C17-0CE85D3C2E5D}"/>
              </a:ext>
            </a:extLst>
          </p:cNvPr>
          <p:cNvPicPr>
            <a:picLocks noChangeAspect="1"/>
          </p:cNvPicPr>
          <p:nvPr/>
        </p:nvPicPr>
        <p:blipFill>
          <a:blip r:embed="rId2"/>
          <a:stretch>
            <a:fillRect/>
          </a:stretch>
        </p:blipFill>
        <p:spPr>
          <a:xfrm>
            <a:off x="1256425" y="3407790"/>
            <a:ext cx="10097375" cy="3101609"/>
          </a:xfrm>
          <a:prstGeom prst="rect">
            <a:avLst/>
          </a:prstGeom>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9D194CF3-AC92-406A-BFA6-0083E3DFE432}"/>
              </a:ext>
            </a:extLst>
          </p:cNvPr>
          <p:cNvSpPr txBox="1"/>
          <p:nvPr/>
        </p:nvSpPr>
        <p:spPr>
          <a:xfrm>
            <a:off x="5794442" y="5523045"/>
            <a:ext cx="301558" cy="369332"/>
          </a:xfrm>
          <a:prstGeom prst="rect">
            <a:avLst/>
          </a:prstGeom>
          <a:noFill/>
        </p:spPr>
        <p:txBody>
          <a:bodyPr wrap="square" rtlCol="0">
            <a:spAutoFit/>
          </a:bodyPr>
          <a:lstStyle/>
          <a:p>
            <a:r>
              <a:rPr lang="en-US" dirty="0">
                <a:solidFill>
                  <a:srgbClr val="FF0000"/>
                </a:solidFill>
              </a:rPr>
              <a:t>1</a:t>
            </a:r>
          </a:p>
        </p:txBody>
      </p:sp>
      <p:sp>
        <p:nvSpPr>
          <p:cNvPr id="7" name="TextBox 6">
            <a:extLst>
              <a:ext uri="{FF2B5EF4-FFF2-40B4-BE49-F238E27FC236}">
                <a16:creationId xmlns:a16="http://schemas.microsoft.com/office/drawing/2014/main" id="{2C0AB11B-B28D-4404-A618-9AEEF06FD792}"/>
              </a:ext>
            </a:extLst>
          </p:cNvPr>
          <p:cNvSpPr txBox="1"/>
          <p:nvPr/>
        </p:nvSpPr>
        <p:spPr>
          <a:xfrm>
            <a:off x="9708136" y="5523045"/>
            <a:ext cx="301558" cy="369332"/>
          </a:xfrm>
          <a:prstGeom prst="rect">
            <a:avLst/>
          </a:prstGeom>
          <a:noFill/>
        </p:spPr>
        <p:txBody>
          <a:bodyPr wrap="square" rtlCol="0">
            <a:spAutoFit/>
          </a:bodyPr>
          <a:lstStyle/>
          <a:p>
            <a:r>
              <a:rPr lang="en-US" dirty="0">
                <a:solidFill>
                  <a:srgbClr val="FF0000"/>
                </a:solidFill>
              </a:rPr>
              <a:t>2</a:t>
            </a:r>
          </a:p>
        </p:txBody>
      </p:sp>
    </p:spTree>
    <p:extLst>
      <p:ext uri="{BB962C8B-B14F-4D97-AF65-F5344CB8AC3E}">
        <p14:creationId xmlns:p14="http://schemas.microsoft.com/office/powerpoint/2010/main" val="2810903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4D338A1-B597-4FBE-8DDD-5A028AF09AF5}"/>
              </a:ext>
            </a:extLst>
          </p:cNvPr>
          <p:cNvSpPr>
            <a:spLocks noGrp="1"/>
          </p:cNvSpPr>
          <p:nvPr>
            <p:ph idx="1"/>
          </p:nvPr>
        </p:nvSpPr>
        <p:spPr/>
        <p:txBody>
          <a:bodyPr>
            <a:normAutofit fontScale="92500" lnSpcReduction="20000"/>
          </a:bodyPr>
          <a:lstStyle/>
          <a:p>
            <a:r>
              <a:rPr lang="en-US" sz="3200" dirty="0"/>
              <a:t>GEM$ Mechanics: General issues for all consortia</a:t>
            </a:r>
          </a:p>
          <a:p>
            <a:r>
              <a:rPr lang="en-US" sz="3200" dirty="0"/>
              <a:t>IDEA</a:t>
            </a:r>
          </a:p>
          <a:p>
            <a:pPr lvl="1"/>
            <a:r>
              <a:rPr lang="en-US" dirty="0"/>
              <a:t>Member sections and responsibilities</a:t>
            </a:r>
          </a:p>
          <a:p>
            <a:pPr lvl="1"/>
            <a:r>
              <a:rPr lang="en-US" dirty="0"/>
              <a:t>Fiscal Agent sections and responsibilities</a:t>
            </a:r>
          </a:p>
          <a:p>
            <a:r>
              <a:rPr lang="en-US" sz="3200" dirty="0"/>
              <a:t>ESSA</a:t>
            </a:r>
          </a:p>
          <a:p>
            <a:pPr lvl="1"/>
            <a:r>
              <a:rPr lang="en-US" dirty="0"/>
              <a:t>All Titles</a:t>
            </a:r>
          </a:p>
          <a:p>
            <a:pPr lvl="1"/>
            <a:r>
              <a:rPr lang="en-US" dirty="0"/>
              <a:t>Title I – special considerations</a:t>
            </a:r>
          </a:p>
          <a:p>
            <a:pPr lvl="1"/>
            <a:r>
              <a:rPr lang="en-US" dirty="0"/>
              <a:t>Title III – special consideration</a:t>
            </a:r>
          </a:p>
          <a:p>
            <a:r>
              <a:rPr lang="en-US" sz="3200" dirty="0"/>
              <a:t>Communicating among consortia members in GEM$</a:t>
            </a:r>
          </a:p>
          <a:p>
            <a:pPr lvl="1"/>
            <a:r>
              <a:rPr lang="en-US" dirty="0"/>
              <a:t>Providing access to fiscal agents to member districts’ funding applications</a:t>
            </a:r>
          </a:p>
          <a:p>
            <a:pPr lvl="1"/>
            <a:r>
              <a:rPr lang="en-US" dirty="0"/>
              <a:t>Sending pdfs in GEM$</a:t>
            </a:r>
          </a:p>
          <a:p>
            <a:pPr lvl="3"/>
            <a:endParaRPr lang="en-US" sz="2200" dirty="0"/>
          </a:p>
        </p:txBody>
      </p:sp>
      <p:sp>
        <p:nvSpPr>
          <p:cNvPr id="3" name="Title 2">
            <a:extLst>
              <a:ext uri="{FF2B5EF4-FFF2-40B4-BE49-F238E27FC236}">
                <a16:creationId xmlns:a16="http://schemas.microsoft.com/office/drawing/2014/main" id="{88F4BD88-B0FF-4F17-A143-5D5B755AA391}"/>
              </a:ext>
            </a:extLst>
          </p:cNvPr>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3469257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69EE1D-6227-E92E-EE56-D214B0DB104F}"/>
              </a:ext>
            </a:extLst>
          </p:cNvPr>
          <p:cNvSpPr>
            <a:spLocks noGrp="1"/>
          </p:cNvSpPr>
          <p:nvPr>
            <p:ph type="title"/>
          </p:nvPr>
        </p:nvSpPr>
        <p:spPr/>
        <p:txBody>
          <a:bodyPr>
            <a:noAutofit/>
          </a:bodyPr>
          <a:lstStyle/>
          <a:p>
            <a:r>
              <a:rPr lang="en-US" sz="3600" dirty="0"/>
              <a:t>CCEIS – Different Fiscal Agents or One Fiscal Agent and One District-Administered Fund Code</a:t>
            </a:r>
          </a:p>
        </p:txBody>
      </p:sp>
      <p:sp>
        <p:nvSpPr>
          <p:cNvPr id="5" name="Content Placeholder 4">
            <a:extLst>
              <a:ext uri="{FF2B5EF4-FFF2-40B4-BE49-F238E27FC236}">
                <a16:creationId xmlns:a16="http://schemas.microsoft.com/office/drawing/2014/main" id="{AD732CBB-848F-4F6A-B25B-ADC2D642689A}"/>
              </a:ext>
            </a:extLst>
          </p:cNvPr>
          <p:cNvSpPr>
            <a:spLocks noGrp="1"/>
          </p:cNvSpPr>
          <p:nvPr>
            <p:ph idx="1"/>
          </p:nvPr>
        </p:nvSpPr>
        <p:spPr>
          <a:xfrm>
            <a:off x="332295" y="1528644"/>
            <a:ext cx="10917830" cy="4423865"/>
          </a:xfrm>
          <a:solidFill>
            <a:schemeClr val="accent1">
              <a:lumMod val="20000"/>
              <a:lumOff val="80000"/>
            </a:schemeClr>
          </a:solidFill>
          <a:ln>
            <a:solidFill>
              <a:srgbClr val="3647B6"/>
            </a:solidFill>
          </a:ln>
          <a:effectLst>
            <a:outerShdw blurRad="50800" dist="38100" dir="2700000" algn="tl" rotWithShape="0">
              <a:prstClr val="black">
                <a:alpha val="40000"/>
              </a:prstClr>
            </a:outerShdw>
          </a:effectLst>
        </p:spPr>
        <p:txBody>
          <a:bodyPr>
            <a:normAutofit/>
          </a:bodyPr>
          <a:lstStyle/>
          <a:p>
            <a:pPr marL="0" indent="0">
              <a:buNone/>
            </a:pPr>
            <a:r>
              <a:rPr lang="en-US" sz="2000" b="1" dirty="0"/>
              <a:t>Because CCEIS and CEIS can be split in any proportion between FC 240 and FC 262, the Fiscal Agent must be sure to copy only the reservation from the fund code it is administering</a:t>
            </a:r>
          </a:p>
          <a:p>
            <a:pPr marL="0" indent="0">
              <a:buNone/>
            </a:pPr>
            <a:r>
              <a:rPr lang="en-US" sz="2000" b="1" i="1" dirty="0">
                <a:latin typeface="+mj-lt"/>
              </a:rPr>
              <a:t>Example:</a:t>
            </a:r>
          </a:p>
          <a:p>
            <a:pPr marL="0" indent="0">
              <a:buNone/>
            </a:pPr>
            <a:r>
              <a:rPr lang="en-US" sz="2000" dirty="0">
                <a:latin typeface="+mj-lt"/>
              </a:rPr>
              <a:t>Northborough is lead district only for FC 262.  If member Southborough reserved </a:t>
            </a:r>
            <a:r>
              <a:rPr lang="en-US" sz="2000" b="1" dirty="0">
                <a:latin typeface="+mj-lt"/>
              </a:rPr>
              <a:t>FC 240 funds of $1,200</a:t>
            </a:r>
            <a:r>
              <a:rPr lang="en-US" sz="2000" dirty="0">
                <a:latin typeface="+mj-lt"/>
              </a:rPr>
              <a:t> </a:t>
            </a:r>
            <a:r>
              <a:rPr lang="en-US" sz="2000" b="1" dirty="0">
                <a:latin typeface="+mj-lt"/>
              </a:rPr>
              <a:t>and FC 262 funds of $400 </a:t>
            </a:r>
            <a:r>
              <a:rPr lang="en-US" sz="2000" dirty="0">
                <a:latin typeface="+mj-lt"/>
              </a:rPr>
              <a:t>for </a:t>
            </a:r>
            <a:r>
              <a:rPr lang="en-US" sz="2000" b="1" dirty="0">
                <a:latin typeface="+mj-lt"/>
              </a:rPr>
              <a:t>voluntary CEIS</a:t>
            </a:r>
            <a:r>
              <a:rPr lang="en-US" sz="2000" dirty="0">
                <a:latin typeface="+mj-lt"/>
              </a:rPr>
              <a:t>, Northborough would carry forward </a:t>
            </a:r>
            <a:r>
              <a:rPr lang="en-US" sz="2000" u="sng" dirty="0">
                <a:latin typeface="+mj-lt"/>
              </a:rPr>
              <a:t>only FC 262 funds </a:t>
            </a:r>
            <a:r>
              <a:rPr lang="en-US" sz="2000" dirty="0">
                <a:latin typeface="+mj-lt"/>
              </a:rPr>
              <a:t>to its Northborough’s funding application:</a:t>
            </a:r>
          </a:p>
          <a:p>
            <a:pPr marL="0" indent="0">
              <a:spcBef>
                <a:spcPts val="0"/>
              </a:spcBef>
              <a:buNone/>
            </a:pPr>
            <a:endParaRPr lang="en-US" sz="2000" dirty="0">
              <a:latin typeface="+mj-lt"/>
            </a:endParaRPr>
          </a:p>
          <a:p>
            <a:pPr marL="0" indent="0">
              <a:spcBef>
                <a:spcPts val="0"/>
              </a:spcBef>
              <a:buNone/>
            </a:pPr>
            <a:r>
              <a:rPr lang="en-US" sz="2000" dirty="0">
                <a:latin typeface="+mj-lt"/>
              </a:rPr>
              <a:t>Southborough’s $1,200 in FC 240 CEIS</a:t>
            </a:r>
          </a:p>
          <a:p>
            <a:pPr marL="0" indent="0">
              <a:spcBef>
                <a:spcPts val="0"/>
              </a:spcBef>
              <a:buNone/>
            </a:pPr>
            <a:r>
              <a:rPr lang="en-US" sz="2000" dirty="0">
                <a:latin typeface="+mj-lt"/>
              </a:rPr>
              <a:t>funds will be budgeted, by </a:t>
            </a:r>
          </a:p>
          <a:p>
            <a:pPr marL="0" indent="0">
              <a:spcBef>
                <a:spcPts val="0"/>
              </a:spcBef>
              <a:buNone/>
            </a:pPr>
            <a:r>
              <a:rPr lang="en-US" sz="2000" dirty="0">
                <a:latin typeface="+mj-lt"/>
              </a:rPr>
              <a:t>Northborough-Southborough, the </a:t>
            </a:r>
          </a:p>
          <a:p>
            <a:pPr marL="0" indent="0">
              <a:spcBef>
                <a:spcPts val="0"/>
              </a:spcBef>
              <a:buNone/>
            </a:pPr>
            <a:r>
              <a:rPr lang="en-US" sz="2000" dirty="0">
                <a:latin typeface="+mj-lt"/>
              </a:rPr>
              <a:t>Fiscal agent for its FC 240 funds.</a:t>
            </a:r>
          </a:p>
        </p:txBody>
      </p:sp>
      <p:sp>
        <p:nvSpPr>
          <p:cNvPr id="6" name="Arrow: Down 5">
            <a:extLst>
              <a:ext uri="{FF2B5EF4-FFF2-40B4-BE49-F238E27FC236}">
                <a16:creationId xmlns:a16="http://schemas.microsoft.com/office/drawing/2014/main" id="{8A843093-6EF2-46B8-ABDF-2B0AD551C5DA}"/>
              </a:ext>
              <a:ext uri="{C183D7F6-B498-43B3-948B-1728B52AA6E4}">
                <adec:decorative xmlns:adec="http://schemas.microsoft.com/office/drawing/2017/decorative" val="1"/>
              </a:ext>
            </a:extLst>
          </p:cNvPr>
          <p:cNvSpPr/>
          <p:nvPr/>
        </p:nvSpPr>
        <p:spPr>
          <a:xfrm>
            <a:off x="10963373" y="3725382"/>
            <a:ext cx="390427" cy="2753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C8C197F2-5A4C-42BE-BEA1-1E70F755DACD}"/>
              </a:ext>
            </a:extLst>
          </p:cNvPr>
          <p:cNvSpPr/>
          <p:nvPr/>
        </p:nvSpPr>
        <p:spPr>
          <a:xfrm>
            <a:off x="131190" y="5666003"/>
            <a:ext cx="5100687" cy="948584"/>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ysClr val="windowText" lastClr="000000"/>
                </a:solidFill>
              </a:rPr>
              <a:t>KEY:  Fiscal Agent only carries forward reservations for the fund codes that it budgets</a:t>
            </a:r>
          </a:p>
        </p:txBody>
      </p:sp>
      <p:pic>
        <p:nvPicPr>
          <p:cNvPr id="9" name="Picture 8" descr="Graphic showing Northborough carrying forward CEIS reservation of 262 funds for CEIS">
            <a:extLst>
              <a:ext uri="{FF2B5EF4-FFF2-40B4-BE49-F238E27FC236}">
                <a16:creationId xmlns:a16="http://schemas.microsoft.com/office/drawing/2014/main" id="{B323A792-7594-42DA-9229-2D14F49BDE48}"/>
              </a:ext>
            </a:extLst>
          </p:cNvPr>
          <p:cNvPicPr>
            <a:picLocks noChangeAspect="1"/>
          </p:cNvPicPr>
          <p:nvPr/>
        </p:nvPicPr>
        <p:blipFill>
          <a:blip r:embed="rId2"/>
          <a:stretch>
            <a:fillRect/>
          </a:stretch>
        </p:blipFill>
        <p:spPr>
          <a:xfrm>
            <a:off x="4583944" y="4121396"/>
            <a:ext cx="7483192" cy="131786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1761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69EE1D-6227-E92E-EE56-D214B0DB104F}"/>
              </a:ext>
            </a:extLst>
          </p:cNvPr>
          <p:cNvSpPr>
            <a:spLocks noGrp="1"/>
          </p:cNvSpPr>
          <p:nvPr>
            <p:ph type="title"/>
          </p:nvPr>
        </p:nvSpPr>
        <p:spPr>
          <a:xfrm>
            <a:off x="838199" y="365126"/>
            <a:ext cx="10903085" cy="1042852"/>
          </a:xfrm>
        </p:spPr>
        <p:txBody>
          <a:bodyPr>
            <a:noAutofit/>
          </a:bodyPr>
          <a:lstStyle/>
          <a:p>
            <a:pPr marL="0" indent="0"/>
            <a:br>
              <a:rPr lang="en-US" sz="4000" b="1" baseline="30000" dirty="0">
                <a:latin typeface="+mj-lt"/>
              </a:rPr>
            </a:br>
            <a:r>
              <a:rPr lang="en-US" sz="4000" b="1" baseline="30000" dirty="0">
                <a:latin typeface="+mj-lt"/>
              </a:rPr>
              <a:t>The Fiscal Agent will budget activities for CCEIS, CEIS, and M3 for all districts in the consortium on the Budget pages using budget tags for each reservation</a:t>
            </a:r>
            <a:br>
              <a:rPr lang="en-US" b="1" baseline="30000" dirty="0">
                <a:latin typeface="+mj-lt"/>
              </a:rPr>
            </a:br>
            <a:endParaRPr lang="en-US" dirty="0"/>
          </a:p>
        </p:txBody>
      </p:sp>
      <p:pic>
        <p:nvPicPr>
          <p:cNvPr id="14" name="Content Placeholder 13" descr="Graphic showing validation errors for Budget on Sections page ">
            <a:extLst>
              <a:ext uri="{FF2B5EF4-FFF2-40B4-BE49-F238E27FC236}">
                <a16:creationId xmlns:a16="http://schemas.microsoft.com/office/drawing/2014/main" id="{0921B5EF-8BB2-46C4-94B9-694482CDCB08}"/>
              </a:ext>
            </a:extLst>
          </p:cNvPr>
          <p:cNvPicPr>
            <a:picLocks noGrp="1" noChangeAspect="1"/>
          </p:cNvPicPr>
          <p:nvPr>
            <p:ph idx="1"/>
          </p:nvPr>
        </p:nvPicPr>
        <p:blipFill>
          <a:blip r:embed="rId2"/>
          <a:stretch>
            <a:fillRect/>
          </a:stretch>
        </p:blipFill>
        <p:spPr>
          <a:xfrm>
            <a:off x="1011376" y="5498254"/>
            <a:ext cx="10515600" cy="860969"/>
          </a:xfrm>
          <a:effectLst>
            <a:outerShdw blurRad="50800" dist="38100" dir="2700000" algn="tl" rotWithShape="0">
              <a:prstClr val="black">
                <a:alpha val="40000"/>
              </a:prstClr>
            </a:outerShdw>
          </a:effectLst>
        </p:spPr>
      </p:pic>
      <p:pic>
        <p:nvPicPr>
          <p:cNvPr id="9" name="Picture 8" descr="Graphic showing budget tags for CCEIS/CEIS/M3">
            <a:extLst>
              <a:ext uri="{FF2B5EF4-FFF2-40B4-BE49-F238E27FC236}">
                <a16:creationId xmlns:a16="http://schemas.microsoft.com/office/drawing/2014/main" id="{2FD2389D-3ECD-45D7-9AA5-3F12E06BF1F1}"/>
              </a:ext>
            </a:extLst>
          </p:cNvPr>
          <p:cNvPicPr>
            <a:picLocks noChangeAspect="1"/>
          </p:cNvPicPr>
          <p:nvPr/>
        </p:nvPicPr>
        <p:blipFill>
          <a:blip r:embed="rId3"/>
          <a:stretch>
            <a:fillRect/>
          </a:stretch>
        </p:blipFill>
        <p:spPr>
          <a:xfrm>
            <a:off x="838200" y="1580604"/>
            <a:ext cx="6142252" cy="3558848"/>
          </a:xfrm>
          <a:prstGeom prst="rect">
            <a:avLst/>
          </a:prstGeom>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8FF81420-E1E2-4311-846E-C01A0048CC3E}"/>
              </a:ext>
            </a:extLst>
          </p:cNvPr>
          <p:cNvSpPr txBox="1"/>
          <p:nvPr/>
        </p:nvSpPr>
        <p:spPr>
          <a:xfrm>
            <a:off x="8102680" y="1428992"/>
            <a:ext cx="3725694" cy="3693319"/>
          </a:xfrm>
          <a:prstGeom prst="rect">
            <a:avLst/>
          </a:prstGeom>
          <a:solidFill>
            <a:schemeClr val="accent4">
              <a:lumMod val="40000"/>
              <a:lumOff val="60000"/>
            </a:schemeClr>
          </a:solidFill>
          <a:ln>
            <a:solidFill>
              <a:srgbClr val="3647B6"/>
            </a:solidFill>
          </a:ln>
        </p:spPr>
        <p:txBody>
          <a:bodyPr wrap="square" rtlCol="0">
            <a:spAutoFit/>
          </a:bodyPr>
          <a:lstStyle/>
          <a:p>
            <a:r>
              <a:rPr lang="en-US" dirty="0"/>
              <a:t>Fiscal Agent will see Validation Error (“messages”) if the Fiscal Agent fails to budget all CCEIS/CEIS/M3 funds reserved on the CEIS/CCEIS and Making Money Matter page (total for Fiscal Agent and consortium members).  </a:t>
            </a:r>
          </a:p>
          <a:p>
            <a:endParaRPr lang="en-US" dirty="0"/>
          </a:p>
          <a:p>
            <a:r>
              <a:rPr lang="en-US" dirty="0"/>
              <a:t>The validation is based on the budget tags – so be sure to select the appropriate one.  Clicking on the “Messages” will tell you which reservations were not met.</a:t>
            </a:r>
          </a:p>
        </p:txBody>
      </p:sp>
      <p:sp>
        <p:nvSpPr>
          <p:cNvPr id="11" name="TextBox 10">
            <a:extLst>
              <a:ext uri="{FF2B5EF4-FFF2-40B4-BE49-F238E27FC236}">
                <a16:creationId xmlns:a16="http://schemas.microsoft.com/office/drawing/2014/main" id="{0BA71736-7D29-4A82-BA38-1CE52B8C29CB}"/>
              </a:ext>
            </a:extLst>
          </p:cNvPr>
          <p:cNvSpPr txBox="1"/>
          <p:nvPr/>
        </p:nvSpPr>
        <p:spPr>
          <a:xfrm>
            <a:off x="216817" y="2086984"/>
            <a:ext cx="1941921" cy="923330"/>
          </a:xfrm>
          <a:prstGeom prst="rect">
            <a:avLst/>
          </a:prstGeom>
          <a:solidFill>
            <a:schemeClr val="accent4">
              <a:lumMod val="40000"/>
              <a:lumOff val="60000"/>
            </a:schemeClr>
          </a:solidFill>
          <a:ln>
            <a:solidFill>
              <a:srgbClr val="3647B6"/>
            </a:solidFill>
          </a:ln>
        </p:spPr>
        <p:txBody>
          <a:bodyPr wrap="square" rtlCol="0">
            <a:spAutoFit/>
          </a:bodyPr>
          <a:lstStyle/>
          <a:p>
            <a:r>
              <a:rPr lang="en-US" dirty="0"/>
              <a:t>Select appropriate budget tag from the dropdown</a:t>
            </a:r>
          </a:p>
        </p:txBody>
      </p:sp>
      <p:sp>
        <p:nvSpPr>
          <p:cNvPr id="12" name="Arrow: Right 11">
            <a:extLst>
              <a:ext uri="{FF2B5EF4-FFF2-40B4-BE49-F238E27FC236}">
                <a16:creationId xmlns:a16="http://schemas.microsoft.com/office/drawing/2014/main" id="{5A42F816-F610-4398-B282-C2380F133B32}"/>
              </a:ext>
              <a:ext uri="{C183D7F6-B498-43B3-948B-1728B52AA6E4}">
                <adec:decorative xmlns:adec="http://schemas.microsoft.com/office/drawing/2017/decorative" val="1"/>
              </a:ext>
            </a:extLst>
          </p:cNvPr>
          <p:cNvSpPr/>
          <p:nvPr/>
        </p:nvSpPr>
        <p:spPr>
          <a:xfrm>
            <a:off x="2226473" y="2464239"/>
            <a:ext cx="235670" cy="2356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Down 14">
            <a:extLst>
              <a:ext uri="{FF2B5EF4-FFF2-40B4-BE49-F238E27FC236}">
                <a16:creationId xmlns:a16="http://schemas.microsoft.com/office/drawing/2014/main" id="{80AEEFA5-E4A0-4BD3-B2E3-B9EAAE12B12C}"/>
              </a:ext>
              <a:ext uri="{C183D7F6-B498-43B3-948B-1728B52AA6E4}">
                <adec:decorative xmlns:adec="http://schemas.microsoft.com/office/drawing/2017/decorative" val="1"/>
              </a:ext>
            </a:extLst>
          </p:cNvPr>
          <p:cNvSpPr/>
          <p:nvPr/>
        </p:nvSpPr>
        <p:spPr>
          <a:xfrm>
            <a:off x="10793691" y="5202796"/>
            <a:ext cx="452487" cy="2149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582977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7CEB4A36-9FBB-4FFB-B65B-E563A3725F6B}"/>
              </a:ext>
            </a:extLst>
          </p:cNvPr>
          <p:cNvSpPr>
            <a:spLocks noGrp="1"/>
          </p:cNvSpPr>
          <p:nvPr>
            <p:ph type="title" idx="4294967295"/>
          </p:nvPr>
        </p:nvSpPr>
        <p:spPr>
          <a:xfrm>
            <a:off x="506413" y="3429000"/>
            <a:ext cx="10515600" cy="635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0" i="0" u="none" strike="noStrike" kern="1200" cap="none" spc="0" normalizeH="0" baseline="0" noProof="0" dirty="0">
                <a:ln>
                  <a:noFill/>
                </a:ln>
                <a:solidFill>
                  <a:srgbClr val="3647B6"/>
                </a:solidFill>
                <a:effectLst/>
                <a:uLnTx/>
                <a:uFillTx/>
                <a:latin typeface="Arial" panose="020B0604020202020204" pitchFamily="34" charset="0"/>
                <a:ea typeface="+mj-ea"/>
                <a:cs typeface="Arial" panose="020B0604020202020204" pitchFamily="34" charset="0"/>
              </a:rPr>
              <a:t>GEM$ Live Demo – IDEA Consolidated</a:t>
            </a:r>
          </a:p>
        </p:txBody>
      </p:sp>
    </p:spTree>
    <p:extLst>
      <p:ext uri="{BB962C8B-B14F-4D97-AF65-F5344CB8AC3E}">
        <p14:creationId xmlns:p14="http://schemas.microsoft.com/office/powerpoint/2010/main" val="9391998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A80EF-98DA-43E2-B06A-3202AFBF8340}"/>
              </a:ext>
            </a:extLst>
          </p:cNvPr>
          <p:cNvSpPr>
            <a:spLocks noGrp="1"/>
          </p:cNvSpPr>
          <p:nvPr>
            <p:ph type="title"/>
          </p:nvPr>
        </p:nvSpPr>
        <p:spPr/>
        <p:txBody>
          <a:bodyPr>
            <a:noAutofit/>
          </a:bodyPr>
          <a:lstStyle/>
          <a:p>
            <a:pPr algn="ctr"/>
            <a:r>
              <a:rPr lang="en-US" sz="4400" dirty="0"/>
              <a:t>ESSA Consolidated Funding Application</a:t>
            </a:r>
          </a:p>
        </p:txBody>
      </p:sp>
    </p:spTree>
    <p:extLst>
      <p:ext uri="{BB962C8B-B14F-4D97-AF65-F5344CB8AC3E}">
        <p14:creationId xmlns:p14="http://schemas.microsoft.com/office/powerpoint/2010/main" val="73483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69EE1D-6227-E92E-EE56-D214B0DB104F}"/>
              </a:ext>
            </a:extLst>
          </p:cNvPr>
          <p:cNvSpPr>
            <a:spLocks noGrp="1"/>
          </p:cNvSpPr>
          <p:nvPr>
            <p:ph type="title"/>
          </p:nvPr>
        </p:nvSpPr>
        <p:spPr/>
        <p:txBody>
          <a:bodyPr>
            <a:noAutofit/>
          </a:bodyPr>
          <a:lstStyle/>
          <a:p>
            <a:r>
              <a:rPr lang="en-US" sz="2800" dirty="0"/>
              <a:t>ESSA Consolidated (Title) Grants:  Consortium members and Fiscal Agents need to work together more closely to get the required information for equitable services</a:t>
            </a:r>
          </a:p>
        </p:txBody>
      </p:sp>
      <p:sp>
        <p:nvSpPr>
          <p:cNvPr id="5" name="Content Placeholder 4">
            <a:extLst>
              <a:ext uri="{FF2B5EF4-FFF2-40B4-BE49-F238E27FC236}">
                <a16:creationId xmlns:a16="http://schemas.microsoft.com/office/drawing/2014/main" id="{55A5D113-024D-4F33-9A51-4146852A7AEA}"/>
              </a:ext>
            </a:extLst>
          </p:cNvPr>
          <p:cNvSpPr>
            <a:spLocks noGrp="1"/>
          </p:cNvSpPr>
          <p:nvPr>
            <p:ph idx="1"/>
          </p:nvPr>
        </p:nvSpPr>
        <p:spPr>
          <a:xfrm>
            <a:off x="311285" y="2016690"/>
            <a:ext cx="11042515" cy="4334006"/>
          </a:xfrm>
        </p:spPr>
        <p:txBody>
          <a:bodyPr>
            <a:normAutofit fontScale="92500" lnSpcReduction="20000"/>
          </a:bodyPr>
          <a:lstStyle/>
          <a:p>
            <a:pPr marL="0" indent="0">
              <a:spcBef>
                <a:spcPts val="0"/>
              </a:spcBef>
              <a:buNone/>
            </a:pPr>
            <a:r>
              <a:rPr lang="en-US" sz="2400" b="1" dirty="0">
                <a:latin typeface="+mj-lt"/>
              </a:rPr>
              <a:t>As with IDEA, ESSA consortium will have </a:t>
            </a:r>
          </a:p>
          <a:p>
            <a:pPr marL="0" indent="0">
              <a:spcBef>
                <a:spcPts val="0"/>
              </a:spcBef>
              <a:buNone/>
            </a:pPr>
            <a:r>
              <a:rPr lang="en-US" sz="2400" b="1" dirty="0">
                <a:latin typeface="+mj-lt"/>
              </a:rPr>
              <a:t>an abbreviated funding application to </a:t>
            </a:r>
          </a:p>
          <a:p>
            <a:pPr marL="0" indent="0">
              <a:spcBef>
                <a:spcPts val="0"/>
              </a:spcBef>
              <a:buNone/>
            </a:pPr>
            <a:r>
              <a:rPr lang="en-US" sz="2400" b="1" dirty="0">
                <a:latin typeface="+mj-lt"/>
              </a:rPr>
              <a:t>complete.  </a:t>
            </a:r>
          </a:p>
          <a:p>
            <a:pPr marL="0" indent="0">
              <a:spcBef>
                <a:spcPts val="0"/>
              </a:spcBef>
              <a:buNone/>
            </a:pPr>
            <a:endParaRPr lang="en-US" sz="2400" b="1" dirty="0">
              <a:latin typeface="+mj-lt"/>
            </a:endParaRPr>
          </a:p>
          <a:p>
            <a:pPr marL="0" indent="0">
              <a:spcBef>
                <a:spcPts val="0"/>
              </a:spcBef>
              <a:buNone/>
            </a:pPr>
            <a:r>
              <a:rPr lang="en-US" sz="2400" b="1" dirty="0">
                <a:latin typeface="+mj-lt"/>
              </a:rPr>
              <a:t>The sections required of consortium </a:t>
            </a:r>
          </a:p>
          <a:p>
            <a:pPr marL="0" indent="0">
              <a:spcBef>
                <a:spcPts val="0"/>
              </a:spcBef>
              <a:buNone/>
            </a:pPr>
            <a:r>
              <a:rPr lang="en-US" sz="2400" b="1" dirty="0">
                <a:latin typeface="+mj-lt"/>
              </a:rPr>
              <a:t>members are: </a:t>
            </a:r>
          </a:p>
          <a:p>
            <a:pPr marL="0" indent="0">
              <a:spcBef>
                <a:spcPts val="0"/>
              </a:spcBef>
              <a:buNone/>
            </a:pPr>
            <a:endParaRPr lang="en-US" sz="1400" b="1" dirty="0">
              <a:latin typeface="+mj-lt"/>
            </a:endParaRPr>
          </a:p>
          <a:p>
            <a:pPr>
              <a:spcBef>
                <a:spcPts val="0"/>
              </a:spcBef>
            </a:pPr>
            <a:r>
              <a:rPr lang="en-US" sz="2400" b="1" dirty="0">
                <a:latin typeface="+mj-lt"/>
              </a:rPr>
              <a:t>“Consortium Members Non-profit </a:t>
            </a:r>
          </a:p>
          <a:p>
            <a:pPr marL="0" indent="0">
              <a:spcBef>
                <a:spcPts val="0"/>
              </a:spcBef>
              <a:buNone/>
            </a:pPr>
            <a:r>
              <a:rPr lang="en-US" sz="2400" b="1" dirty="0">
                <a:latin typeface="+mj-lt"/>
              </a:rPr>
              <a:t>    Private School Participation” </a:t>
            </a:r>
          </a:p>
          <a:p>
            <a:pPr marL="0" indent="0">
              <a:spcBef>
                <a:spcPts val="0"/>
              </a:spcBef>
              <a:buNone/>
            </a:pPr>
            <a:endParaRPr lang="en-US" sz="1400" b="1" dirty="0">
              <a:latin typeface="+mj-lt"/>
            </a:endParaRPr>
          </a:p>
          <a:p>
            <a:pPr>
              <a:spcBef>
                <a:spcPts val="0"/>
              </a:spcBef>
            </a:pPr>
            <a:r>
              <a:rPr lang="en-US" sz="2400" b="1" dirty="0">
                <a:latin typeface="+mj-lt"/>
              </a:rPr>
              <a:t>GEPA Questions</a:t>
            </a:r>
          </a:p>
          <a:p>
            <a:pPr>
              <a:spcBef>
                <a:spcPts val="0"/>
              </a:spcBef>
            </a:pPr>
            <a:endParaRPr lang="en-US" sz="2400" b="1" dirty="0">
              <a:latin typeface="+mj-lt"/>
            </a:endParaRPr>
          </a:p>
          <a:p>
            <a:pPr marL="0" indent="0">
              <a:spcBef>
                <a:spcPts val="0"/>
              </a:spcBef>
              <a:buNone/>
            </a:pPr>
            <a:r>
              <a:rPr lang="en-US" sz="2400" b="1" u="sng" dirty="0">
                <a:latin typeface="+mj-lt"/>
              </a:rPr>
              <a:t>Note</a:t>
            </a:r>
            <a:r>
              <a:rPr lang="en-US" sz="2400" b="1" dirty="0">
                <a:latin typeface="+mj-lt"/>
              </a:rPr>
              <a:t>:  If your district is a member for only</a:t>
            </a:r>
          </a:p>
          <a:p>
            <a:pPr marL="0" indent="0">
              <a:spcBef>
                <a:spcPts val="0"/>
              </a:spcBef>
              <a:buNone/>
            </a:pPr>
            <a:r>
              <a:rPr lang="en-US" sz="2400" b="1" dirty="0">
                <a:latin typeface="+mj-lt"/>
              </a:rPr>
              <a:t>one Title grant, but has other stand-alone </a:t>
            </a:r>
          </a:p>
          <a:p>
            <a:pPr marL="0" indent="0">
              <a:spcBef>
                <a:spcPts val="0"/>
              </a:spcBef>
              <a:buNone/>
            </a:pPr>
            <a:r>
              <a:rPr lang="en-US" sz="2400" b="1" dirty="0">
                <a:latin typeface="+mj-lt"/>
              </a:rPr>
              <a:t>grant programs, your district should fill out </a:t>
            </a:r>
          </a:p>
          <a:p>
            <a:pPr marL="0" indent="0">
              <a:spcBef>
                <a:spcPts val="0"/>
              </a:spcBef>
              <a:buNone/>
            </a:pPr>
            <a:r>
              <a:rPr lang="en-US" sz="2400" b="1" dirty="0">
                <a:latin typeface="+mj-lt"/>
              </a:rPr>
              <a:t>the remaining “ESSA: All Titles” pages and </a:t>
            </a:r>
          </a:p>
          <a:p>
            <a:pPr marL="0" indent="0">
              <a:spcBef>
                <a:spcPts val="0"/>
              </a:spcBef>
              <a:buNone/>
            </a:pPr>
            <a:r>
              <a:rPr lang="en-US" sz="2400" b="1" dirty="0">
                <a:latin typeface="+mj-lt"/>
              </a:rPr>
              <a:t>the equitable services pages for these</a:t>
            </a:r>
          </a:p>
          <a:p>
            <a:pPr marL="0" indent="0">
              <a:spcBef>
                <a:spcPts val="0"/>
              </a:spcBef>
              <a:buNone/>
            </a:pPr>
            <a:r>
              <a:rPr lang="en-US" sz="2400" b="1" dirty="0">
                <a:latin typeface="+mj-lt"/>
              </a:rPr>
              <a:t>Stand-alone grants.</a:t>
            </a:r>
          </a:p>
          <a:p>
            <a:pPr>
              <a:spcAft>
                <a:spcPts val="1200"/>
              </a:spcAft>
            </a:pPr>
            <a:endParaRPr lang="en-US" dirty="0">
              <a:latin typeface="+mj-lt"/>
            </a:endParaRPr>
          </a:p>
        </p:txBody>
      </p:sp>
      <p:pic>
        <p:nvPicPr>
          <p:cNvPr id="7" name="Picture 6" descr="Screenshot showing ESSA sections that must be completed by consortium members">
            <a:extLst>
              <a:ext uri="{FF2B5EF4-FFF2-40B4-BE49-F238E27FC236}">
                <a16:creationId xmlns:a16="http://schemas.microsoft.com/office/drawing/2014/main" id="{4A81CBBB-1E00-45A1-8477-27D860B4633E}"/>
              </a:ext>
            </a:extLst>
          </p:cNvPr>
          <p:cNvPicPr>
            <a:picLocks noChangeAspect="1"/>
          </p:cNvPicPr>
          <p:nvPr/>
        </p:nvPicPr>
        <p:blipFill>
          <a:blip r:embed="rId2"/>
          <a:stretch>
            <a:fillRect/>
          </a:stretch>
        </p:blipFill>
        <p:spPr>
          <a:xfrm>
            <a:off x="5744973" y="1583005"/>
            <a:ext cx="4782217" cy="5201376"/>
          </a:xfrm>
          <a:prstGeom prst="rect">
            <a:avLst/>
          </a:prstGeom>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F9C04DEA-184C-4CA5-AA5E-ABC2E3465FE1}"/>
              </a:ext>
              <a:ext uri="{C183D7F6-B498-43B3-948B-1728B52AA6E4}">
                <adec:decorative xmlns:adec="http://schemas.microsoft.com/office/drawing/2017/decorative" val="1"/>
              </a:ext>
            </a:extLst>
          </p:cNvPr>
          <p:cNvSpPr/>
          <p:nvPr/>
        </p:nvSpPr>
        <p:spPr>
          <a:xfrm>
            <a:off x="6317673" y="5476009"/>
            <a:ext cx="3636818" cy="21820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A868F6D-F85B-4E98-B955-2A4EA040857F}"/>
              </a:ext>
              <a:ext uri="{C183D7F6-B498-43B3-948B-1728B52AA6E4}">
                <adec:decorative xmlns:adec="http://schemas.microsoft.com/office/drawing/2017/decorative" val="1"/>
              </a:ext>
            </a:extLst>
          </p:cNvPr>
          <p:cNvSpPr/>
          <p:nvPr/>
        </p:nvSpPr>
        <p:spPr>
          <a:xfrm>
            <a:off x="6317673" y="5857235"/>
            <a:ext cx="3636818" cy="21820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242EE109-A323-4610-B42C-4F264096B4C6}"/>
              </a:ext>
              <a:ext uri="{C183D7F6-B498-43B3-948B-1728B52AA6E4}">
                <adec:decorative xmlns:adec="http://schemas.microsoft.com/office/drawing/2017/decorative" val="1"/>
              </a:ext>
            </a:extLst>
          </p:cNvPr>
          <p:cNvSpPr/>
          <p:nvPr/>
        </p:nvSpPr>
        <p:spPr>
          <a:xfrm>
            <a:off x="5950529" y="5489110"/>
            <a:ext cx="249382" cy="3464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Right 10">
            <a:extLst>
              <a:ext uri="{FF2B5EF4-FFF2-40B4-BE49-F238E27FC236}">
                <a16:creationId xmlns:a16="http://schemas.microsoft.com/office/drawing/2014/main" id="{74BEF432-E1FE-4AC5-A97C-96264440E317}"/>
              </a:ext>
              <a:ext uri="{C183D7F6-B498-43B3-948B-1728B52AA6E4}">
                <adec:decorative xmlns:adec="http://schemas.microsoft.com/office/drawing/2017/decorative" val="1"/>
              </a:ext>
            </a:extLst>
          </p:cNvPr>
          <p:cNvSpPr/>
          <p:nvPr/>
        </p:nvSpPr>
        <p:spPr>
          <a:xfrm>
            <a:off x="5974774" y="5802131"/>
            <a:ext cx="249382" cy="3464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17101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69EE1D-6227-E92E-EE56-D214B0DB104F}"/>
              </a:ext>
            </a:extLst>
          </p:cNvPr>
          <p:cNvSpPr>
            <a:spLocks noGrp="1"/>
          </p:cNvSpPr>
          <p:nvPr>
            <p:ph type="title"/>
          </p:nvPr>
        </p:nvSpPr>
        <p:spPr/>
        <p:txBody>
          <a:bodyPr>
            <a:noAutofit/>
          </a:bodyPr>
          <a:lstStyle/>
          <a:p>
            <a:r>
              <a:rPr lang="en-US" sz="2800" dirty="0"/>
              <a:t>ESSA Consolidated (Title) Grants:  Consortium members and Fiscal Agents need to work together more closely to get the required information for equitable services</a:t>
            </a:r>
          </a:p>
        </p:txBody>
      </p:sp>
      <p:sp>
        <p:nvSpPr>
          <p:cNvPr id="5" name="Content Placeholder 4">
            <a:extLst>
              <a:ext uri="{FF2B5EF4-FFF2-40B4-BE49-F238E27FC236}">
                <a16:creationId xmlns:a16="http://schemas.microsoft.com/office/drawing/2014/main" id="{55A5D113-024D-4F33-9A51-4146852A7AEA}"/>
              </a:ext>
            </a:extLst>
          </p:cNvPr>
          <p:cNvSpPr>
            <a:spLocks noGrp="1"/>
          </p:cNvSpPr>
          <p:nvPr>
            <p:ph idx="1"/>
          </p:nvPr>
        </p:nvSpPr>
        <p:spPr>
          <a:xfrm>
            <a:off x="838200" y="2016690"/>
            <a:ext cx="10515600" cy="4334006"/>
          </a:xfrm>
        </p:spPr>
        <p:txBody>
          <a:bodyPr>
            <a:normAutofit/>
          </a:bodyPr>
          <a:lstStyle/>
          <a:p>
            <a:pPr marL="0" indent="0">
              <a:spcAft>
                <a:spcPts val="1200"/>
              </a:spcAft>
              <a:buNone/>
            </a:pPr>
            <a:r>
              <a:rPr lang="en-US" sz="2400" b="1" dirty="0">
                <a:latin typeface="+mj-lt"/>
              </a:rPr>
              <a:t>Consortium members will have a designated page in the “ESSA:  All Titles” section of the ESSA Consolidated funding application to complete the equitable services for participating private schools students in their districts only for any/all of the Title grants (I, II, III, and/or IV)</a:t>
            </a:r>
          </a:p>
          <a:p>
            <a:pPr>
              <a:spcAft>
                <a:spcPts val="1200"/>
              </a:spcAft>
            </a:pPr>
            <a:endParaRPr lang="en-US" dirty="0">
              <a:latin typeface="+mj-lt"/>
            </a:endParaRPr>
          </a:p>
          <a:p>
            <a:pPr marL="0" indent="0">
              <a:spcAft>
                <a:spcPts val="1200"/>
              </a:spcAft>
              <a:buNone/>
            </a:pPr>
            <a:endParaRPr lang="en-US" dirty="0">
              <a:latin typeface="+mj-lt"/>
            </a:endParaRPr>
          </a:p>
          <a:p>
            <a:pPr>
              <a:spcAft>
                <a:spcPts val="1200"/>
              </a:spcAft>
            </a:pPr>
            <a:endParaRPr lang="en-US" dirty="0">
              <a:latin typeface="+mj-lt"/>
            </a:endParaRPr>
          </a:p>
        </p:txBody>
      </p:sp>
      <p:pic>
        <p:nvPicPr>
          <p:cNvPr id="4" name="Picture 3" descr="Screenshot of ESSA Consolidated Sections pages showing where to find &#10;Consortium members' equitable services page">
            <a:extLst>
              <a:ext uri="{FF2B5EF4-FFF2-40B4-BE49-F238E27FC236}">
                <a16:creationId xmlns:a16="http://schemas.microsoft.com/office/drawing/2014/main" id="{1AC76BEC-48A9-46FF-B430-15F44A26826B}"/>
              </a:ext>
            </a:extLst>
          </p:cNvPr>
          <p:cNvPicPr>
            <a:picLocks noChangeAspect="1"/>
          </p:cNvPicPr>
          <p:nvPr/>
        </p:nvPicPr>
        <p:blipFill>
          <a:blip r:embed="rId2"/>
          <a:stretch>
            <a:fillRect/>
          </a:stretch>
        </p:blipFill>
        <p:spPr>
          <a:xfrm>
            <a:off x="1747546" y="3647209"/>
            <a:ext cx="8100655" cy="229982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587362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69EE1D-6227-E92E-EE56-D214B0DB104F}"/>
              </a:ext>
            </a:extLst>
          </p:cNvPr>
          <p:cNvSpPr>
            <a:spLocks noGrp="1"/>
          </p:cNvSpPr>
          <p:nvPr>
            <p:ph type="title"/>
          </p:nvPr>
        </p:nvSpPr>
        <p:spPr/>
        <p:txBody>
          <a:bodyPr>
            <a:noAutofit/>
          </a:bodyPr>
          <a:lstStyle/>
          <a:p>
            <a:r>
              <a:rPr lang="en-US" sz="2800" dirty="0"/>
              <a:t>ESSA Title Grants:  Consortium members have a designated Equitable Services page for their use only </a:t>
            </a:r>
          </a:p>
        </p:txBody>
      </p:sp>
      <p:sp>
        <p:nvSpPr>
          <p:cNvPr id="5" name="Content Placeholder 4">
            <a:extLst>
              <a:ext uri="{FF2B5EF4-FFF2-40B4-BE49-F238E27FC236}">
                <a16:creationId xmlns:a16="http://schemas.microsoft.com/office/drawing/2014/main" id="{55A5D113-024D-4F33-9A51-4146852A7AEA}"/>
              </a:ext>
            </a:extLst>
          </p:cNvPr>
          <p:cNvSpPr>
            <a:spLocks noGrp="1"/>
          </p:cNvSpPr>
          <p:nvPr>
            <p:ph idx="1"/>
          </p:nvPr>
        </p:nvSpPr>
        <p:spPr>
          <a:xfrm>
            <a:off x="838200" y="2086984"/>
            <a:ext cx="10515600" cy="4052559"/>
          </a:xfrm>
        </p:spPr>
        <p:txBody>
          <a:bodyPr>
            <a:normAutofit/>
          </a:bodyPr>
          <a:lstStyle/>
          <a:p>
            <a:pPr>
              <a:spcAft>
                <a:spcPts val="1200"/>
              </a:spcAft>
            </a:pPr>
            <a:r>
              <a:rPr lang="en-US" dirty="0">
                <a:latin typeface="+mj-lt"/>
              </a:rPr>
              <a:t>Consortium members will check this box and enable this page. </a:t>
            </a:r>
          </a:p>
          <a:p>
            <a:pPr>
              <a:spcAft>
                <a:spcPts val="1200"/>
              </a:spcAft>
            </a:pPr>
            <a:r>
              <a:rPr lang="en-US" b="1" dirty="0">
                <a:latin typeface="+mj-lt"/>
              </a:rPr>
              <a:t>Note:</a:t>
            </a:r>
            <a:r>
              <a:rPr lang="en-US" dirty="0">
                <a:latin typeface="+mj-lt"/>
              </a:rPr>
              <a:t> Fiscal Agents will complete Equitable Services pages for itself and bring in any members’ reservations in the main application.</a:t>
            </a:r>
          </a:p>
        </p:txBody>
      </p:sp>
      <p:pic>
        <p:nvPicPr>
          <p:cNvPr id="4" name="Picture 3" descr="Screenshot showing fiscal agent's section of equitable services page ">
            <a:extLst>
              <a:ext uri="{FF2B5EF4-FFF2-40B4-BE49-F238E27FC236}">
                <a16:creationId xmlns:a16="http://schemas.microsoft.com/office/drawing/2014/main" id="{E8CC222A-249A-4658-B029-D3D46BA261E5}"/>
              </a:ext>
            </a:extLst>
          </p:cNvPr>
          <p:cNvPicPr>
            <a:picLocks noChangeAspect="1"/>
          </p:cNvPicPr>
          <p:nvPr/>
        </p:nvPicPr>
        <p:blipFill>
          <a:blip r:embed="rId2"/>
          <a:stretch>
            <a:fillRect/>
          </a:stretch>
        </p:blipFill>
        <p:spPr>
          <a:xfrm>
            <a:off x="2098367" y="3740341"/>
            <a:ext cx="7492306" cy="261002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670261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69EE1D-6227-E92E-EE56-D214B0DB104F}"/>
              </a:ext>
            </a:extLst>
          </p:cNvPr>
          <p:cNvSpPr>
            <a:spLocks noGrp="1"/>
          </p:cNvSpPr>
          <p:nvPr>
            <p:ph type="title"/>
          </p:nvPr>
        </p:nvSpPr>
        <p:spPr/>
        <p:txBody>
          <a:bodyPr>
            <a:noAutofit/>
          </a:bodyPr>
          <a:lstStyle/>
          <a:p>
            <a:r>
              <a:rPr lang="en-US" sz="2800" dirty="0"/>
              <a:t>ESSA Title Grants:  Consortium members only need to complete equitable services pages for Titles covered by the consortium if its members have eligible private schools.</a:t>
            </a:r>
          </a:p>
        </p:txBody>
      </p:sp>
      <p:sp>
        <p:nvSpPr>
          <p:cNvPr id="5" name="Content Placeholder 4">
            <a:extLst>
              <a:ext uri="{FF2B5EF4-FFF2-40B4-BE49-F238E27FC236}">
                <a16:creationId xmlns:a16="http://schemas.microsoft.com/office/drawing/2014/main" id="{55A5D113-024D-4F33-9A51-4146852A7AEA}"/>
              </a:ext>
            </a:extLst>
          </p:cNvPr>
          <p:cNvSpPr>
            <a:spLocks noGrp="1"/>
          </p:cNvSpPr>
          <p:nvPr>
            <p:ph idx="1"/>
          </p:nvPr>
        </p:nvSpPr>
        <p:spPr>
          <a:xfrm>
            <a:off x="838200" y="1699708"/>
            <a:ext cx="10515600" cy="4439835"/>
          </a:xfrm>
          <a:solidFill>
            <a:schemeClr val="accent1">
              <a:lumMod val="20000"/>
              <a:lumOff val="80000"/>
            </a:schemeClr>
          </a:solidFill>
          <a:ln>
            <a:solidFill>
              <a:schemeClr val="accent1">
                <a:lumMod val="75000"/>
              </a:schemeClr>
            </a:solidFill>
          </a:ln>
        </p:spPr>
        <p:txBody>
          <a:bodyPr>
            <a:normAutofit/>
          </a:bodyPr>
          <a:lstStyle/>
          <a:p>
            <a:pPr marL="0" indent="0">
              <a:spcAft>
                <a:spcPts val="1200"/>
              </a:spcAft>
              <a:buNone/>
            </a:pPr>
            <a:r>
              <a:rPr lang="en-US" sz="1800" dirty="0">
                <a:latin typeface="+mj-lt"/>
              </a:rPr>
              <a:t>If you are a member of a consortium for only Title II, III and/or IV, you can check a box to hide Title I’s equitable services steps.  If you are a consortium member for only Title I, you can check a box to hide Title II, III and IV’s equitable services steps. </a:t>
            </a:r>
            <a:endParaRPr lang="en-US" dirty="0">
              <a:latin typeface="+mj-lt"/>
            </a:endParaRPr>
          </a:p>
        </p:txBody>
      </p:sp>
      <p:pic>
        <p:nvPicPr>
          <p:cNvPr id="4" name="Picture 3" descr="Screenshot showing how to collapse sections of the application that don't need to be completed by consortium members">
            <a:extLst>
              <a:ext uri="{FF2B5EF4-FFF2-40B4-BE49-F238E27FC236}">
                <a16:creationId xmlns:a16="http://schemas.microsoft.com/office/drawing/2014/main" id="{CA9D95DC-81AD-42CB-9F56-F58EB696678B}"/>
              </a:ext>
            </a:extLst>
          </p:cNvPr>
          <p:cNvPicPr>
            <a:picLocks noChangeAspect="1"/>
          </p:cNvPicPr>
          <p:nvPr/>
        </p:nvPicPr>
        <p:blipFill>
          <a:blip r:embed="rId2"/>
          <a:stretch>
            <a:fillRect/>
          </a:stretch>
        </p:blipFill>
        <p:spPr>
          <a:xfrm>
            <a:off x="1484523" y="2615892"/>
            <a:ext cx="9869277" cy="2781688"/>
          </a:xfrm>
          <a:prstGeom prst="rect">
            <a:avLst/>
          </a:prstGeom>
          <a:ln>
            <a:solidFill>
              <a:schemeClr val="accent1">
                <a:lumMod val="75000"/>
              </a:schemeClr>
            </a:solidFill>
          </a:ln>
          <a:effectLst>
            <a:outerShdw blurRad="50800" dist="38100" dir="2700000" algn="tl" rotWithShape="0">
              <a:prstClr val="black">
                <a:alpha val="40000"/>
              </a:prstClr>
            </a:outerShdw>
          </a:effectLst>
        </p:spPr>
      </p:pic>
      <p:pic>
        <p:nvPicPr>
          <p:cNvPr id="7" name="Picture 6" descr="Screenshot showing how to collapse sections of the application that don't need to be completed by consortium members">
            <a:extLst>
              <a:ext uri="{FF2B5EF4-FFF2-40B4-BE49-F238E27FC236}">
                <a16:creationId xmlns:a16="http://schemas.microsoft.com/office/drawing/2014/main" id="{8D5CA21E-E651-41E0-AC1C-BFD04BEA0E73}"/>
              </a:ext>
            </a:extLst>
          </p:cNvPr>
          <p:cNvPicPr>
            <a:picLocks noChangeAspect="1"/>
          </p:cNvPicPr>
          <p:nvPr/>
        </p:nvPicPr>
        <p:blipFill>
          <a:blip r:embed="rId3"/>
          <a:stretch>
            <a:fillRect/>
          </a:stretch>
        </p:blipFill>
        <p:spPr>
          <a:xfrm>
            <a:off x="1450548" y="5689310"/>
            <a:ext cx="9965364" cy="704448"/>
          </a:xfrm>
          <a:prstGeom prst="rect">
            <a:avLst/>
          </a:prstGeom>
          <a:ln>
            <a:solidFill>
              <a:schemeClr val="accent1">
                <a:lumMod val="75000"/>
              </a:schemeClr>
            </a:solidFill>
          </a:ln>
          <a:effectLst>
            <a:outerShdw blurRad="50800" dist="38100" dir="2700000" algn="tl" rotWithShape="0">
              <a:prstClr val="black">
                <a:alpha val="40000"/>
              </a:prstClr>
            </a:outerShdw>
          </a:effectLst>
        </p:spPr>
      </p:pic>
      <p:sp>
        <p:nvSpPr>
          <p:cNvPr id="8" name="Oval 7">
            <a:extLst>
              <a:ext uri="{FF2B5EF4-FFF2-40B4-BE49-F238E27FC236}">
                <a16:creationId xmlns:a16="http://schemas.microsoft.com/office/drawing/2014/main" id="{E7A50087-4C7B-46B8-BE88-662731FD254E}"/>
              </a:ext>
              <a:ext uri="{C183D7F6-B498-43B3-948B-1728B52AA6E4}">
                <adec:decorative xmlns:adec="http://schemas.microsoft.com/office/drawing/2017/decorative" val="1"/>
              </a:ext>
            </a:extLst>
          </p:cNvPr>
          <p:cNvSpPr/>
          <p:nvPr/>
        </p:nvSpPr>
        <p:spPr>
          <a:xfrm>
            <a:off x="1450548" y="2615892"/>
            <a:ext cx="516038" cy="34844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row: Bent 12">
            <a:extLst>
              <a:ext uri="{FF2B5EF4-FFF2-40B4-BE49-F238E27FC236}">
                <a16:creationId xmlns:a16="http://schemas.microsoft.com/office/drawing/2014/main" id="{0D7E8103-3516-4BEB-BEC6-60721B99D600}"/>
              </a:ext>
              <a:ext uri="{C183D7F6-B498-43B3-948B-1728B52AA6E4}">
                <adec:decorative xmlns:adec="http://schemas.microsoft.com/office/drawing/2017/decorative" val="1"/>
              </a:ext>
            </a:extLst>
          </p:cNvPr>
          <p:cNvSpPr/>
          <p:nvPr/>
        </p:nvSpPr>
        <p:spPr>
          <a:xfrm rot="10800000" flipH="1">
            <a:off x="1122217" y="2790112"/>
            <a:ext cx="300193" cy="3111923"/>
          </a:xfrm>
          <a:prstGeom prst="ben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2736109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descr="Shape highlighting issue for consortium members re: Title I equitable services">
            <a:extLst>
              <a:ext uri="{FF2B5EF4-FFF2-40B4-BE49-F238E27FC236}">
                <a16:creationId xmlns:a16="http://schemas.microsoft.com/office/drawing/2014/main" id="{D832A30E-0769-46A7-83DD-9D63125F898C}"/>
              </a:ext>
            </a:extLst>
          </p:cNvPr>
          <p:cNvSpPr/>
          <p:nvPr/>
        </p:nvSpPr>
        <p:spPr>
          <a:xfrm>
            <a:off x="912628" y="5100774"/>
            <a:ext cx="10441172" cy="143930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2" name="Content Placeholder 1">
            <a:extLst>
              <a:ext uri="{FF2B5EF4-FFF2-40B4-BE49-F238E27FC236}">
                <a16:creationId xmlns:a16="http://schemas.microsoft.com/office/drawing/2014/main" id="{41AF9225-C81E-4F35-8EE7-83376ACE8851}"/>
              </a:ext>
            </a:extLst>
          </p:cNvPr>
          <p:cNvSpPr>
            <a:spLocks noGrp="1"/>
          </p:cNvSpPr>
          <p:nvPr>
            <p:ph idx="1"/>
          </p:nvPr>
        </p:nvSpPr>
        <p:spPr>
          <a:xfrm>
            <a:off x="838200" y="2109356"/>
            <a:ext cx="10515600" cy="4270180"/>
          </a:xfrm>
        </p:spPr>
        <p:txBody>
          <a:bodyPr>
            <a:normAutofit fontScale="62500" lnSpcReduction="20000"/>
          </a:bodyPr>
          <a:lstStyle/>
          <a:p>
            <a:pPr>
              <a:lnSpc>
                <a:spcPct val="120000"/>
              </a:lnSpc>
              <a:spcAft>
                <a:spcPts val="600"/>
              </a:spcAft>
            </a:pPr>
            <a:r>
              <a:rPr lang="en-US" dirty="0"/>
              <a:t>To facilitate ranking and serving the schools of the entire consortium (members and fiscal agent), all schools will be listed on the fiscal agent’s School Ranking page.  </a:t>
            </a:r>
          </a:p>
          <a:p>
            <a:pPr>
              <a:lnSpc>
                <a:spcPct val="120000"/>
              </a:lnSpc>
              <a:spcAft>
                <a:spcPts val="600"/>
              </a:spcAft>
            </a:pPr>
            <a:r>
              <a:rPr lang="en-US" dirty="0"/>
              <a:t>Consortium members will not have a School Ranking page.</a:t>
            </a:r>
          </a:p>
          <a:p>
            <a:pPr>
              <a:lnSpc>
                <a:spcPct val="120000"/>
              </a:lnSpc>
              <a:spcAft>
                <a:spcPts val="600"/>
              </a:spcAft>
            </a:pPr>
            <a:r>
              <a:rPr lang="en-US" dirty="0"/>
              <a:t>Title I requires the number of </a:t>
            </a:r>
            <a:r>
              <a:rPr lang="en-US" i="1" dirty="0"/>
              <a:t>district</a:t>
            </a:r>
            <a:r>
              <a:rPr lang="en-US" dirty="0"/>
              <a:t> low-income students being served with Title I funds in order to calculate the proportionate share of funds for private schools.</a:t>
            </a:r>
          </a:p>
          <a:p>
            <a:pPr>
              <a:lnSpc>
                <a:spcPct val="120000"/>
              </a:lnSpc>
              <a:spcAft>
                <a:spcPts val="600"/>
              </a:spcAft>
            </a:pPr>
            <a:r>
              <a:rPr lang="en-US" dirty="0"/>
              <a:t>Proportionate Share =</a:t>
            </a:r>
          </a:p>
          <a:p>
            <a:pPr>
              <a:lnSpc>
                <a:spcPct val="120000"/>
              </a:lnSpc>
              <a:spcAft>
                <a:spcPts val="600"/>
              </a:spcAft>
            </a:pPr>
            <a:endParaRPr lang="en-US" sz="2600" dirty="0"/>
          </a:p>
          <a:p>
            <a:pPr>
              <a:lnSpc>
                <a:spcPct val="120000"/>
              </a:lnSpc>
              <a:spcAft>
                <a:spcPts val="600"/>
              </a:spcAft>
            </a:pPr>
            <a:endParaRPr lang="en-US" sz="2600" dirty="0"/>
          </a:p>
          <a:p>
            <a:pPr marL="0" indent="0">
              <a:lnSpc>
                <a:spcPct val="120000"/>
              </a:lnSpc>
              <a:spcBef>
                <a:spcPts val="0"/>
              </a:spcBef>
              <a:buNone/>
            </a:pPr>
            <a:r>
              <a:rPr lang="en-US" sz="3200" b="1" dirty="0"/>
              <a:t>  Conundrum</a:t>
            </a:r>
            <a:r>
              <a:rPr lang="en-US" sz="3200" dirty="0"/>
              <a:t>: How does each consortium member and the fiscal agent know</a:t>
            </a:r>
          </a:p>
          <a:p>
            <a:pPr marL="0" indent="0">
              <a:lnSpc>
                <a:spcPct val="120000"/>
              </a:lnSpc>
              <a:spcBef>
                <a:spcPts val="0"/>
              </a:spcBef>
              <a:buNone/>
            </a:pPr>
            <a:r>
              <a:rPr lang="en-US" sz="3200" dirty="0"/>
              <a:t>   which number to use for </a:t>
            </a:r>
            <a:r>
              <a:rPr lang="en-US" sz="3200" b="1" dirty="0"/>
              <a:t>its </a:t>
            </a:r>
            <a:r>
              <a:rPr lang="en-US" sz="3200" dirty="0"/>
              <a:t>Title I served low-income district students in the</a:t>
            </a:r>
          </a:p>
          <a:p>
            <a:pPr marL="0" indent="0">
              <a:lnSpc>
                <a:spcPct val="120000"/>
              </a:lnSpc>
              <a:spcBef>
                <a:spcPts val="0"/>
              </a:spcBef>
              <a:buNone/>
            </a:pPr>
            <a:r>
              <a:rPr lang="en-US" sz="3200" dirty="0"/>
              <a:t>  denominator for its individual equitable services calculation?</a:t>
            </a:r>
          </a:p>
          <a:p>
            <a:pPr marL="0" indent="0">
              <a:buNone/>
            </a:pPr>
            <a:endParaRPr lang="en-US" i="1" dirty="0"/>
          </a:p>
        </p:txBody>
      </p:sp>
      <p:sp>
        <p:nvSpPr>
          <p:cNvPr id="3" name="Title 2">
            <a:extLst>
              <a:ext uri="{FF2B5EF4-FFF2-40B4-BE49-F238E27FC236}">
                <a16:creationId xmlns:a16="http://schemas.microsoft.com/office/drawing/2014/main" id="{EE848B42-AF14-42D5-A66D-9C48ED5CF95D}"/>
              </a:ext>
            </a:extLst>
          </p:cNvPr>
          <p:cNvSpPr>
            <a:spLocks noGrp="1"/>
          </p:cNvSpPr>
          <p:nvPr>
            <p:ph type="title"/>
          </p:nvPr>
        </p:nvSpPr>
        <p:spPr>
          <a:xfrm>
            <a:off x="540327" y="365126"/>
            <a:ext cx="11651673" cy="1042852"/>
          </a:xfrm>
        </p:spPr>
        <p:txBody>
          <a:bodyPr>
            <a:noAutofit/>
          </a:bodyPr>
          <a:lstStyle/>
          <a:p>
            <a:r>
              <a:rPr lang="en-US" sz="2800" dirty="0"/>
              <a:t>Title I Equitable Services calculations require coordination between fiscal agent and any consortium member with participating nonprofit private schools</a:t>
            </a:r>
          </a:p>
        </p:txBody>
      </p:sp>
      <p:sp>
        <p:nvSpPr>
          <p:cNvPr id="4" name="TextBox 3">
            <a:extLst>
              <a:ext uri="{FF2B5EF4-FFF2-40B4-BE49-F238E27FC236}">
                <a16:creationId xmlns:a16="http://schemas.microsoft.com/office/drawing/2014/main" id="{57CC483C-849A-4AF5-9BF7-0681FC61CD8D}"/>
              </a:ext>
            </a:extLst>
          </p:cNvPr>
          <p:cNvSpPr txBox="1"/>
          <p:nvPr/>
        </p:nvSpPr>
        <p:spPr>
          <a:xfrm>
            <a:off x="3785191" y="4183117"/>
            <a:ext cx="7868093" cy="646331"/>
          </a:xfrm>
          <a:prstGeom prst="rect">
            <a:avLst/>
          </a:prstGeom>
          <a:solidFill>
            <a:schemeClr val="accent4">
              <a:lumMod val="20000"/>
              <a:lumOff val="80000"/>
            </a:schemeClr>
          </a:solidFill>
        </p:spPr>
        <p:txBody>
          <a:bodyPr wrap="square" rtlCol="0">
            <a:spAutoFit/>
          </a:bodyPr>
          <a:lstStyle/>
          <a:p>
            <a:r>
              <a:rPr lang="en-US" sz="1800" u="sng" dirty="0"/>
              <a:t>                               Priv. School </a:t>
            </a:r>
            <a:r>
              <a:rPr lang="en-US" sz="1800" u="sng"/>
              <a:t>Would-be TI, </a:t>
            </a:r>
            <a:r>
              <a:rPr lang="en-US" sz="1800" u="sng" dirty="0"/>
              <a:t>Low Inc. Students   	            	                                                                    </a:t>
            </a:r>
          </a:p>
          <a:p>
            <a:r>
              <a:rPr lang="en-US" dirty="0"/>
              <a:t>  Priv. School Would-be TI, Low-Inc. Students + District TI School Low Inc. Students</a:t>
            </a:r>
          </a:p>
        </p:txBody>
      </p:sp>
      <p:sp>
        <p:nvSpPr>
          <p:cNvPr id="5" name="Arrow: Right 4">
            <a:extLst>
              <a:ext uri="{FF2B5EF4-FFF2-40B4-BE49-F238E27FC236}">
                <a16:creationId xmlns:a16="http://schemas.microsoft.com/office/drawing/2014/main" id="{8173B4EB-056B-4256-9368-FC4AF89CDB1A}"/>
              </a:ext>
              <a:ext uri="{C183D7F6-B498-43B3-948B-1728B52AA6E4}">
                <adec:decorative xmlns:adec="http://schemas.microsoft.com/office/drawing/2017/decorative" val="1"/>
              </a:ext>
            </a:extLst>
          </p:cNvPr>
          <p:cNvSpPr/>
          <p:nvPr/>
        </p:nvSpPr>
        <p:spPr>
          <a:xfrm rot="16200000">
            <a:off x="9053075" y="4737460"/>
            <a:ext cx="383164" cy="72662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421352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848B42-AF14-42D5-A66D-9C48ED5CF95D}"/>
              </a:ext>
            </a:extLst>
          </p:cNvPr>
          <p:cNvSpPr>
            <a:spLocks noGrp="1"/>
          </p:cNvSpPr>
          <p:nvPr>
            <p:ph type="title"/>
          </p:nvPr>
        </p:nvSpPr>
        <p:spPr>
          <a:xfrm>
            <a:off x="540327" y="115744"/>
            <a:ext cx="11651673" cy="1042852"/>
          </a:xfrm>
        </p:spPr>
        <p:txBody>
          <a:bodyPr>
            <a:noAutofit/>
          </a:bodyPr>
          <a:lstStyle/>
          <a:p>
            <a:r>
              <a:rPr lang="en-US" sz="3200" dirty="0"/>
              <a:t>Four steps to getting the numbers right for Title I equitable services</a:t>
            </a:r>
          </a:p>
        </p:txBody>
      </p:sp>
      <p:graphicFrame>
        <p:nvGraphicFramePr>
          <p:cNvPr id="5" name="Diagram 4" descr="Graphic showing three steps for establishing the number of district-only Title-I served low-income students for each member of he consortium (including fiscal agent)">
            <a:extLst>
              <a:ext uri="{FF2B5EF4-FFF2-40B4-BE49-F238E27FC236}">
                <a16:creationId xmlns:a16="http://schemas.microsoft.com/office/drawing/2014/main" id="{96A54543-3194-4AEC-B3E5-945AF9341045}"/>
              </a:ext>
            </a:extLst>
          </p:cNvPr>
          <p:cNvGraphicFramePr/>
          <p:nvPr>
            <p:extLst>
              <p:ext uri="{D42A27DB-BD31-4B8C-83A1-F6EECF244321}">
                <p14:modId xmlns:p14="http://schemas.microsoft.com/office/powerpoint/2010/main" val="2897293272"/>
              </p:ext>
            </p:extLst>
          </p:nvPr>
        </p:nvGraphicFramePr>
        <p:xfrm>
          <a:off x="1724891" y="1246910"/>
          <a:ext cx="9926782" cy="53513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87231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7100715-6F8D-403F-8EB4-5E0BF50D8ABB}"/>
              </a:ext>
            </a:extLst>
          </p:cNvPr>
          <p:cNvSpPr txBox="1">
            <a:spLocks noGrp="1"/>
          </p:cNvSpPr>
          <p:nvPr>
            <p:ph type="title" idx="4294967295"/>
          </p:nvPr>
        </p:nvSpPr>
        <p:spPr>
          <a:xfrm>
            <a:off x="501288" y="415895"/>
            <a:ext cx="10515600" cy="10429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Why the Intent to Participate?</a:t>
            </a:r>
          </a:p>
        </p:txBody>
      </p:sp>
      <p:sp>
        <p:nvSpPr>
          <p:cNvPr id="2" name="TextBox 1">
            <a:extLst>
              <a:ext uri="{FF2B5EF4-FFF2-40B4-BE49-F238E27FC236}">
                <a16:creationId xmlns:a16="http://schemas.microsoft.com/office/drawing/2014/main" id="{0FDDFD7D-A616-40C8-9C71-6ABBEBACE073}"/>
              </a:ext>
            </a:extLst>
          </p:cNvPr>
          <p:cNvSpPr txBox="1"/>
          <p:nvPr/>
        </p:nvSpPr>
        <p:spPr>
          <a:xfrm>
            <a:off x="501288" y="2121031"/>
            <a:ext cx="10633435" cy="3724096"/>
          </a:xfrm>
          <a:prstGeom prst="rect">
            <a:avLst/>
          </a:prstGeom>
          <a:solidFill>
            <a:schemeClr val="bg1">
              <a:lumMod val="95000"/>
            </a:schemeClr>
          </a:solidFill>
          <a:ln>
            <a:solidFill>
              <a:srgbClr val="3647B6"/>
            </a:solidFill>
          </a:ln>
          <a:effectLst>
            <a:outerShdw blurRad="50800" dist="38100" algn="l" rotWithShape="0">
              <a:prstClr val="black">
                <a:alpha val="40000"/>
              </a:prstClr>
            </a:outerShdw>
          </a:effectLst>
        </p:spPr>
        <p:txBody>
          <a:bodyPr wrap="square" rtlCol="0">
            <a:spAutoFit/>
          </a:bodyPr>
          <a:lstStyle/>
          <a:p>
            <a:r>
              <a:rPr lang="en-US" sz="2400" b="1" dirty="0">
                <a:latin typeface="+mj-lt"/>
              </a:rPr>
              <a:t>For Consortia, the Intent to Participate allows DESE to:</a:t>
            </a:r>
          </a:p>
          <a:p>
            <a:pPr marL="342900" indent="-342900">
              <a:buFont typeface="+mj-lt"/>
              <a:buAutoNum type="arabicPeriod"/>
            </a:pPr>
            <a:endParaRPr lang="en-US" sz="2400" dirty="0">
              <a:latin typeface="+mj-lt"/>
            </a:endParaRPr>
          </a:p>
          <a:p>
            <a:pPr marL="342900" indent="-342900">
              <a:buFont typeface="+mj-lt"/>
              <a:buAutoNum type="arabicPeriod"/>
            </a:pPr>
            <a:r>
              <a:rPr lang="en-US" sz="2400" dirty="0">
                <a:latin typeface="+mj-lt"/>
              </a:rPr>
              <a:t>Assign member districts’ allocations to the Fiscal Agent for budgeting on its funding application and assign all consortia schools to one Title I School Ranking page</a:t>
            </a:r>
          </a:p>
          <a:p>
            <a:pPr marL="342900" indent="-342900">
              <a:buFont typeface="+mj-lt"/>
              <a:buAutoNum type="arabicPeriod"/>
            </a:pPr>
            <a:endParaRPr lang="en-US" sz="1200" dirty="0">
              <a:latin typeface="+mj-lt"/>
            </a:endParaRPr>
          </a:p>
          <a:p>
            <a:pPr marL="342900" indent="-342900">
              <a:buFont typeface="+mj-lt"/>
              <a:buAutoNum type="arabicPeriod"/>
            </a:pPr>
            <a:r>
              <a:rPr lang="en-US" sz="2400" dirty="0">
                <a:latin typeface="+mj-lt"/>
              </a:rPr>
              <a:t>Limit the application sections visible to and required of consortium members –  for example, no budgets, no School Ranking section for Title I</a:t>
            </a:r>
          </a:p>
          <a:p>
            <a:pPr marL="342900" indent="-342900">
              <a:buFont typeface="+mj-lt"/>
              <a:buAutoNum type="arabicPeriod"/>
            </a:pPr>
            <a:endParaRPr lang="en-US" sz="1200" dirty="0">
              <a:latin typeface="+mj-lt"/>
            </a:endParaRPr>
          </a:p>
          <a:p>
            <a:pPr marL="342900" indent="-342900">
              <a:buFont typeface="+mj-lt"/>
              <a:buAutoNum type="arabicPeriod"/>
            </a:pPr>
            <a:r>
              <a:rPr lang="en-US" sz="2400" dirty="0">
                <a:latin typeface="+mj-lt"/>
              </a:rPr>
              <a:t>Avoid collecting a Schedule A document separately </a:t>
            </a:r>
          </a:p>
          <a:p>
            <a:pPr marL="342900" indent="-342900">
              <a:buFont typeface="+mj-lt"/>
              <a:buAutoNum type="arabicPeriod"/>
            </a:pPr>
            <a:endParaRPr lang="en-US" dirty="0"/>
          </a:p>
        </p:txBody>
      </p:sp>
      <p:sp>
        <p:nvSpPr>
          <p:cNvPr id="4" name="Flowchart: Punched Tape 3">
            <a:extLst>
              <a:ext uri="{FF2B5EF4-FFF2-40B4-BE49-F238E27FC236}">
                <a16:creationId xmlns:a16="http://schemas.microsoft.com/office/drawing/2014/main" id="{36FEBB50-23C0-4509-843C-5C4C515433CC}"/>
              </a:ext>
            </a:extLst>
          </p:cNvPr>
          <p:cNvSpPr/>
          <p:nvPr/>
        </p:nvSpPr>
        <p:spPr>
          <a:xfrm>
            <a:off x="7237914" y="5253500"/>
            <a:ext cx="4452798" cy="1028441"/>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No More Schedule A!</a:t>
            </a:r>
          </a:p>
        </p:txBody>
      </p:sp>
    </p:spTree>
    <p:extLst>
      <p:ext uri="{BB962C8B-B14F-4D97-AF65-F5344CB8AC3E}">
        <p14:creationId xmlns:p14="http://schemas.microsoft.com/office/powerpoint/2010/main" val="12623826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69EE1D-6227-E92E-EE56-D214B0DB104F}"/>
              </a:ext>
            </a:extLst>
          </p:cNvPr>
          <p:cNvSpPr>
            <a:spLocks noGrp="1"/>
          </p:cNvSpPr>
          <p:nvPr>
            <p:ph type="title"/>
          </p:nvPr>
        </p:nvSpPr>
        <p:spPr/>
        <p:txBody>
          <a:bodyPr>
            <a:noAutofit/>
          </a:bodyPr>
          <a:lstStyle/>
          <a:p>
            <a:r>
              <a:rPr lang="en-US" sz="2800" dirty="0"/>
              <a:t>ESSA Title Grants:  Fiscal Agents have a designated row on the main application where it will insert the total low-income enrollment for its </a:t>
            </a:r>
            <a:r>
              <a:rPr lang="en-US" sz="2800" i="1" u="sng" dirty="0"/>
              <a:t>members’</a:t>
            </a:r>
            <a:r>
              <a:rPr lang="en-US" sz="2800" dirty="0"/>
              <a:t> Title I-served schools.</a:t>
            </a:r>
          </a:p>
        </p:txBody>
      </p:sp>
      <p:sp>
        <p:nvSpPr>
          <p:cNvPr id="5" name="Content Placeholder 4">
            <a:extLst>
              <a:ext uri="{FF2B5EF4-FFF2-40B4-BE49-F238E27FC236}">
                <a16:creationId xmlns:a16="http://schemas.microsoft.com/office/drawing/2014/main" id="{55A5D113-024D-4F33-9A51-4146852A7AEA}"/>
              </a:ext>
            </a:extLst>
          </p:cNvPr>
          <p:cNvSpPr>
            <a:spLocks noGrp="1"/>
          </p:cNvSpPr>
          <p:nvPr>
            <p:ph idx="1"/>
          </p:nvPr>
        </p:nvSpPr>
        <p:spPr>
          <a:xfrm>
            <a:off x="838200" y="2086984"/>
            <a:ext cx="10515600" cy="4052559"/>
          </a:xfrm>
        </p:spPr>
        <p:txBody>
          <a:bodyPr>
            <a:normAutofit/>
          </a:bodyPr>
          <a:lstStyle/>
          <a:p>
            <a:pPr>
              <a:spcAft>
                <a:spcPts val="1200"/>
              </a:spcAft>
            </a:pPr>
            <a:endParaRPr lang="en-US" sz="2400" dirty="0">
              <a:latin typeface="+mj-lt"/>
            </a:endParaRPr>
          </a:p>
          <a:p>
            <a:pPr>
              <a:spcAft>
                <a:spcPts val="1200"/>
              </a:spcAft>
            </a:pPr>
            <a:endParaRPr lang="en-US" sz="2400" dirty="0">
              <a:latin typeface="+mj-lt"/>
            </a:endParaRPr>
          </a:p>
          <a:p>
            <a:pPr>
              <a:spcAft>
                <a:spcPts val="1200"/>
              </a:spcAft>
            </a:pPr>
            <a:endParaRPr lang="en-US" sz="2400" dirty="0">
              <a:latin typeface="+mj-lt"/>
            </a:endParaRPr>
          </a:p>
          <a:p>
            <a:pPr>
              <a:spcAft>
                <a:spcPts val="1200"/>
              </a:spcAft>
            </a:pPr>
            <a:endParaRPr lang="en-US" sz="2400" dirty="0">
              <a:latin typeface="+mj-lt"/>
            </a:endParaRPr>
          </a:p>
          <a:p>
            <a:pPr>
              <a:spcAft>
                <a:spcPts val="1200"/>
              </a:spcAft>
            </a:pPr>
            <a:r>
              <a:rPr lang="en-US" sz="2400" dirty="0">
                <a:latin typeface="+mj-lt"/>
              </a:rPr>
              <a:t>Using this cell subtracts the members’ low-income students total from the school ranking page, leaving only low-income students for the fiscal agent’s Title-I-served schools, which will be used in calculating the fiscal agent’s Title I equitable services reservation (if any).</a:t>
            </a:r>
          </a:p>
        </p:txBody>
      </p:sp>
      <p:pic>
        <p:nvPicPr>
          <p:cNvPr id="6" name="Picture 5" descr="Screenshot showing fiscal agents where to insert members' low-income students">
            <a:extLst>
              <a:ext uri="{FF2B5EF4-FFF2-40B4-BE49-F238E27FC236}">
                <a16:creationId xmlns:a16="http://schemas.microsoft.com/office/drawing/2014/main" id="{A7190C08-20FE-454F-838A-9D1D280A7B82}"/>
              </a:ext>
            </a:extLst>
          </p:cNvPr>
          <p:cNvPicPr>
            <a:picLocks noChangeAspect="1"/>
          </p:cNvPicPr>
          <p:nvPr/>
        </p:nvPicPr>
        <p:blipFill>
          <a:blip r:embed="rId2"/>
          <a:stretch>
            <a:fillRect/>
          </a:stretch>
        </p:blipFill>
        <p:spPr>
          <a:xfrm>
            <a:off x="135082" y="2358737"/>
            <a:ext cx="11627499" cy="1704108"/>
          </a:xfrm>
          <a:prstGeom prst="rect">
            <a:avLst/>
          </a:prstGeom>
          <a:ln>
            <a:solidFill>
              <a:schemeClr val="accent1">
                <a:lumMod val="75000"/>
              </a:schemeClr>
            </a:solidFill>
          </a:ln>
          <a:effectLst>
            <a:outerShdw blurRad="50800" dist="38100" dir="2700000" algn="tl" rotWithShape="0">
              <a:prstClr val="black">
                <a:alpha val="40000"/>
              </a:prstClr>
            </a:outerShdw>
          </a:effectLst>
        </p:spPr>
      </p:pic>
      <p:sp>
        <p:nvSpPr>
          <p:cNvPr id="2" name="Arrow: Up 1">
            <a:extLst>
              <a:ext uri="{FF2B5EF4-FFF2-40B4-BE49-F238E27FC236}">
                <a16:creationId xmlns:a16="http://schemas.microsoft.com/office/drawing/2014/main" id="{9D327866-F908-4152-A1CD-4E74C60B79F9}"/>
              </a:ext>
              <a:ext uri="{C183D7F6-B498-43B3-948B-1728B52AA6E4}">
                <adec:decorative xmlns:adec="http://schemas.microsoft.com/office/drawing/2017/decorative" val="1"/>
              </a:ext>
            </a:extLst>
          </p:cNvPr>
          <p:cNvSpPr/>
          <p:nvPr/>
        </p:nvSpPr>
        <p:spPr>
          <a:xfrm rot="3976244">
            <a:off x="9980452" y="3152456"/>
            <a:ext cx="1060796" cy="677760"/>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838953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69EE1D-6227-E92E-EE56-D214B0DB104F}"/>
              </a:ext>
            </a:extLst>
          </p:cNvPr>
          <p:cNvSpPr>
            <a:spLocks noGrp="1"/>
          </p:cNvSpPr>
          <p:nvPr>
            <p:ph type="title"/>
          </p:nvPr>
        </p:nvSpPr>
        <p:spPr/>
        <p:txBody>
          <a:bodyPr>
            <a:noAutofit/>
          </a:bodyPr>
          <a:lstStyle/>
          <a:p>
            <a:r>
              <a:rPr lang="en-US" sz="2800" dirty="0"/>
              <a:t>ESSA Title Grants:  Last step – transfer member equitable services reservations to the main application to be budgeted by the fiscal agent.</a:t>
            </a:r>
          </a:p>
        </p:txBody>
      </p:sp>
      <p:sp>
        <p:nvSpPr>
          <p:cNvPr id="5" name="Content Placeholder 4">
            <a:extLst>
              <a:ext uri="{FF2B5EF4-FFF2-40B4-BE49-F238E27FC236}">
                <a16:creationId xmlns:a16="http://schemas.microsoft.com/office/drawing/2014/main" id="{55A5D113-024D-4F33-9A51-4146852A7AEA}"/>
              </a:ext>
            </a:extLst>
          </p:cNvPr>
          <p:cNvSpPr>
            <a:spLocks noGrp="1"/>
          </p:cNvSpPr>
          <p:nvPr>
            <p:ph idx="1"/>
          </p:nvPr>
        </p:nvSpPr>
        <p:spPr>
          <a:xfrm>
            <a:off x="838200" y="2086984"/>
            <a:ext cx="10515600" cy="4052559"/>
          </a:xfrm>
        </p:spPr>
        <p:txBody>
          <a:bodyPr>
            <a:normAutofit/>
          </a:bodyPr>
          <a:lstStyle/>
          <a:p>
            <a:pPr>
              <a:spcAft>
                <a:spcPts val="1200"/>
              </a:spcAft>
            </a:pPr>
            <a:r>
              <a:rPr lang="en-US" sz="2400" b="1" dirty="0">
                <a:latin typeface="+mj-lt"/>
              </a:rPr>
              <a:t>The final step is for the fiscal agent to transfer any reservation for Equitable Services for Title I, II, III, and/or IV from the members’ applications to the applicable page on the main application</a:t>
            </a:r>
          </a:p>
          <a:p>
            <a:pPr>
              <a:spcAft>
                <a:spcPts val="1200"/>
              </a:spcAft>
            </a:pPr>
            <a:r>
              <a:rPr lang="en-US" sz="2400" b="1" dirty="0">
                <a:solidFill>
                  <a:srgbClr val="FF0000"/>
                </a:solidFill>
                <a:latin typeface="+mj-lt"/>
              </a:rPr>
              <a:t>Note:  </a:t>
            </a:r>
            <a:r>
              <a:rPr lang="en-US" sz="2400" b="1" dirty="0">
                <a:latin typeface="+mj-lt"/>
              </a:rPr>
              <a:t>The fiscal agent provides all information on the equitable services pages for each Title grant for </a:t>
            </a:r>
            <a:r>
              <a:rPr lang="en-US" sz="2400" b="1" u="sng" dirty="0">
                <a:latin typeface="+mj-lt"/>
              </a:rPr>
              <a:t>its</a:t>
            </a:r>
            <a:r>
              <a:rPr lang="en-US" sz="2400" b="1" dirty="0">
                <a:latin typeface="+mj-lt"/>
              </a:rPr>
              <a:t> district and private schools only, except the reservations for any reservations for its consortium members, where indicated.</a:t>
            </a:r>
          </a:p>
        </p:txBody>
      </p:sp>
    </p:spTree>
    <p:extLst>
      <p:ext uri="{BB962C8B-B14F-4D97-AF65-F5344CB8AC3E}">
        <p14:creationId xmlns:p14="http://schemas.microsoft.com/office/powerpoint/2010/main" val="41100326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7CEB4A36-9FBB-4FFB-B65B-E563A3725F6B}"/>
              </a:ext>
            </a:extLst>
          </p:cNvPr>
          <p:cNvSpPr>
            <a:spLocks noGrp="1"/>
          </p:cNvSpPr>
          <p:nvPr>
            <p:ph type="title" idx="4294967295"/>
          </p:nvPr>
        </p:nvSpPr>
        <p:spPr>
          <a:xfrm>
            <a:off x="952500" y="3414713"/>
            <a:ext cx="10515600" cy="635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0" i="0" u="none" strike="noStrike" kern="1200" cap="none" spc="0" normalizeH="0" baseline="0" noProof="0" dirty="0">
                <a:ln>
                  <a:noFill/>
                </a:ln>
                <a:solidFill>
                  <a:srgbClr val="3647B6"/>
                </a:solidFill>
                <a:effectLst/>
                <a:uLnTx/>
                <a:uFillTx/>
                <a:latin typeface="Arial" panose="020B0604020202020204" pitchFamily="34" charset="0"/>
                <a:ea typeface="+mj-ea"/>
                <a:cs typeface="Arial" panose="020B0604020202020204" pitchFamily="34" charset="0"/>
              </a:rPr>
              <a:t>GEM$ Live Demo – ESSA Consolidated</a:t>
            </a:r>
          </a:p>
        </p:txBody>
      </p:sp>
    </p:spTree>
    <p:extLst>
      <p:ext uri="{BB962C8B-B14F-4D97-AF65-F5344CB8AC3E}">
        <p14:creationId xmlns:p14="http://schemas.microsoft.com/office/powerpoint/2010/main" val="41282683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69EE1D-6227-E92E-EE56-D214B0DB104F}"/>
              </a:ext>
            </a:extLst>
          </p:cNvPr>
          <p:cNvSpPr>
            <a:spLocks noGrp="1"/>
          </p:cNvSpPr>
          <p:nvPr>
            <p:ph type="title"/>
          </p:nvPr>
        </p:nvSpPr>
        <p:spPr>
          <a:xfrm>
            <a:off x="838200" y="365126"/>
            <a:ext cx="10799618" cy="1042852"/>
          </a:xfrm>
        </p:spPr>
        <p:txBody>
          <a:bodyPr>
            <a:noAutofit/>
          </a:bodyPr>
          <a:lstStyle/>
          <a:p>
            <a:r>
              <a:rPr lang="en-US" sz="3200" dirty="0"/>
              <a:t>Member districts have two options for conveying information to their Fiscal Agents (and vice versa for Title I)</a:t>
            </a:r>
          </a:p>
        </p:txBody>
      </p:sp>
      <p:graphicFrame>
        <p:nvGraphicFramePr>
          <p:cNvPr id="8" name="Table 8">
            <a:extLst>
              <a:ext uri="{FF2B5EF4-FFF2-40B4-BE49-F238E27FC236}">
                <a16:creationId xmlns:a16="http://schemas.microsoft.com/office/drawing/2014/main" id="{213D7D39-CEB0-47A6-88F3-EA8A14CA2AA4}"/>
              </a:ext>
            </a:extLst>
          </p:cNvPr>
          <p:cNvGraphicFramePr>
            <a:graphicFrameLocks noGrp="1"/>
          </p:cNvGraphicFramePr>
          <p:nvPr>
            <p:ph idx="1"/>
            <p:extLst>
              <p:ext uri="{D42A27DB-BD31-4B8C-83A1-F6EECF244321}">
                <p14:modId xmlns:p14="http://schemas.microsoft.com/office/powerpoint/2010/main" val="3949680795"/>
              </p:ext>
            </p:extLst>
          </p:nvPr>
        </p:nvGraphicFramePr>
        <p:xfrm>
          <a:off x="483177" y="1449215"/>
          <a:ext cx="10997046" cy="5043659"/>
        </p:xfrm>
        <a:graphic>
          <a:graphicData uri="http://schemas.openxmlformats.org/drawingml/2006/table">
            <a:tbl>
              <a:tblPr firstRow="1" bandRow="1">
                <a:tableStyleId>{5C22544A-7EE6-4342-B048-85BDC9FD1C3A}</a:tableStyleId>
              </a:tblPr>
              <a:tblGrid>
                <a:gridCol w="3079174">
                  <a:extLst>
                    <a:ext uri="{9D8B030D-6E8A-4147-A177-3AD203B41FA5}">
                      <a16:colId xmlns:a16="http://schemas.microsoft.com/office/drawing/2014/main" val="2306400201"/>
                    </a:ext>
                  </a:extLst>
                </a:gridCol>
                <a:gridCol w="3958936">
                  <a:extLst>
                    <a:ext uri="{9D8B030D-6E8A-4147-A177-3AD203B41FA5}">
                      <a16:colId xmlns:a16="http://schemas.microsoft.com/office/drawing/2014/main" val="2109589225"/>
                    </a:ext>
                  </a:extLst>
                </a:gridCol>
                <a:gridCol w="3958936">
                  <a:extLst>
                    <a:ext uri="{9D8B030D-6E8A-4147-A177-3AD203B41FA5}">
                      <a16:colId xmlns:a16="http://schemas.microsoft.com/office/drawing/2014/main" val="4158406905"/>
                    </a:ext>
                  </a:extLst>
                </a:gridCol>
              </a:tblGrid>
              <a:tr h="384042">
                <a:tc>
                  <a:txBody>
                    <a:bodyPr/>
                    <a:lstStyle/>
                    <a:p>
                      <a:r>
                        <a:rPr lang="en-US" dirty="0"/>
                        <a:t>Option</a:t>
                      </a:r>
                    </a:p>
                  </a:txBody>
                  <a:tcPr/>
                </a:tc>
                <a:tc>
                  <a:txBody>
                    <a:bodyPr/>
                    <a:lstStyle/>
                    <a:p>
                      <a:r>
                        <a:rPr lang="en-US" dirty="0"/>
                        <a:t>Pros</a:t>
                      </a:r>
                    </a:p>
                  </a:txBody>
                  <a:tcPr/>
                </a:tc>
                <a:tc>
                  <a:txBody>
                    <a:bodyPr/>
                    <a:lstStyle/>
                    <a:p>
                      <a:r>
                        <a:rPr lang="en-US" dirty="0"/>
                        <a:t>Cons</a:t>
                      </a:r>
                    </a:p>
                  </a:txBody>
                  <a:tcPr/>
                </a:tc>
                <a:extLst>
                  <a:ext uri="{0D108BD9-81ED-4DB2-BD59-A6C34878D82A}">
                    <a16:rowId xmlns:a16="http://schemas.microsoft.com/office/drawing/2014/main" val="3161252485"/>
                  </a:ext>
                </a:extLst>
              </a:tr>
              <a:tr h="2373617">
                <a:tc>
                  <a:txBody>
                    <a:bodyPr/>
                    <a:lstStyle/>
                    <a:p>
                      <a:r>
                        <a:rPr lang="en-US" dirty="0"/>
                        <a:t>1) Provide your Fiscal Agent with the “LEA Data View” role for your district </a:t>
                      </a:r>
                    </a:p>
                  </a:txBody>
                  <a:tcPr/>
                </a:tc>
                <a:tc>
                  <a:txBody>
                    <a:bodyPr/>
                    <a:lstStyle/>
                    <a:p>
                      <a:r>
                        <a:rPr lang="en-US" dirty="0"/>
                        <a:t>Fiscal Agent can view and copy all necessary information from the members’ funding application into its “main” application for the consortium without the member having to do anything after completing its application</a:t>
                      </a:r>
                    </a:p>
                  </a:txBody>
                  <a:tcPr/>
                </a:tc>
                <a:tc>
                  <a:txBody>
                    <a:bodyPr/>
                    <a:lstStyle/>
                    <a:p>
                      <a:r>
                        <a:rPr lang="en-US" b="1" u="sng" dirty="0"/>
                        <a:t>Fiscal agent will have access to view any at any stage of completion/approval/drawdown in the consortium member’s grant portfolio, including competitive grants.</a:t>
                      </a:r>
                      <a:r>
                        <a:rPr lang="en-US" b="0" u="none" dirty="0"/>
                        <a:t>  To limit this access, the consortium member can provide view access for a short period of time (create role and then delete role).</a:t>
                      </a:r>
                      <a:endParaRPr lang="en-US" b="1" u="sng" dirty="0"/>
                    </a:p>
                  </a:txBody>
                  <a:tcPr/>
                </a:tc>
                <a:extLst>
                  <a:ext uri="{0D108BD9-81ED-4DB2-BD59-A6C34878D82A}">
                    <a16:rowId xmlns:a16="http://schemas.microsoft.com/office/drawing/2014/main" val="2289819574"/>
                  </a:ext>
                </a:extLst>
              </a:tr>
              <a:tr h="1803949">
                <a:tc>
                  <a:txBody>
                    <a:bodyPr/>
                    <a:lstStyle/>
                    <a:p>
                      <a:r>
                        <a:rPr lang="en-US" dirty="0"/>
                        <a:t>2) Provide your Fiscal Agent with a PDF of your completed pages of the funding application.</a:t>
                      </a:r>
                    </a:p>
                  </a:txBody>
                  <a:tcPr/>
                </a:tc>
                <a:tc>
                  <a:txBody>
                    <a:bodyPr/>
                    <a:lstStyle/>
                    <a:p>
                      <a:r>
                        <a:rPr lang="en-US" dirty="0"/>
                        <a:t>Limit outside access to your district’s grant portfolio, while providing the Fiscal Agent with the information from the members’ funding application it needs to complete its “main” application.  Pages can be downloaded and “emailed” to the Fiscal Agent in GEM$</a:t>
                      </a:r>
                    </a:p>
                  </a:txBody>
                  <a:tcPr/>
                </a:tc>
                <a:tc>
                  <a:txBody>
                    <a:bodyPr/>
                    <a:lstStyle/>
                    <a:p>
                      <a:r>
                        <a:rPr lang="en-US" dirty="0"/>
                        <a:t>Member districts must take the extra steps of printing and emailing its grant information to the Fiscal Agent.  The Fiscal Agent needs to wait for the member districts to provide the information.</a:t>
                      </a:r>
                    </a:p>
                  </a:txBody>
                  <a:tcPr/>
                </a:tc>
                <a:extLst>
                  <a:ext uri="{0D108BD9-81ED-4DB2-BD59-A6C34878D82A}">
                    <a16:rowId xmlns:a16="http://schemas.microsoft.com/office/drawing/2014/main" val="2081286709"/>
                  </a:ext>
                </a:extLst>
              </a:tr>
            </a:tbl>
          </a:graphicData>
        </a:graphic>
      </p:graphicFrame>
    </p:spTree>
    <p:extLst>
      <p:ext uri="{BB962C8B-B14F-4D97-AF65-F5344CB8AC3E}">
        <p14:creationId xmlns:p14="http://schemas.microsoft.com/office/powerpoint/2010/main" val="26282364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69EE1D-6227-E92E-EE56-D214B0DB104F}"/>
              </a:ext>
            </a:extLst>
          </p:cNvPr>
          <p:cNvSpPr>
            <a:spLocks noGrp="1"/>
          </p:cNvSpPr>
          <p:nvPr>
            <p:ph type="title"/>
          </p:nvPr>
        </p:nvSpPr>
        <p:spPr/>
        <p:txBody>
          <a:bodyPr>
            <a:noAutofit/>
          </a:bodyPr>
          <a:lstStyle/>
          <a:p>
            <a:r>
              <a:rPr lang="en-US" sz="3200" dirty="0"/>
              <a:t>To create a pdf of its member pages, the member district selects “Print” from the Sections page of the funding application</a:t>
            </a:r>
          </a:p>
        </p:txBody>
      </p:sp>
      <p:pic>
        <p:nvPicPr>
          <p:cNvPr id="5" name="Picture 4" descr="Graphic of Sections page of funding application with print function highlighted.">
            <a:extLst>
              <a:ext uri="{FF2B5EF4-FFF2-40B4-BE49-F238E27FC236}">
                <a16:creationId xmlns:a16="http://schemas.microsoft.com/office/drawing/2014/main" id="{FE4179B4-42B1-42BD-B272-52F140899FE7}"/>
              </a:ext>
            </a:extLst>
          </p:cNvPr>
          <p:cNvPicPr>
            <a:picLocks noChangeAspect="1"/>
          </p:cNvPicPr>
          <p:nvPr/>
        </p:nvPicPr>
        <p:blipFill>
          <a:blip r:embed="rId2"/>
          <a:stretch>
            <a:fillRect/>
          </a:stretch>
        </p:blipFill>
        <p:spPr>
          <a:xfrm>
            <a:off x="116958" y="1835015"/>
            <a:ext cx="6760242" cy="3187970"/>
          </a:xfrm>
          <a:prstGeom prst="rect">
            <a:avLst/>
          </a:prstGeom>
        </p:spPr>
      </p:pic>
      <p:sp>
        <p:nvSpPr>
          <p:cNvPr id="7" name="Arrow: Right 6">
            <a:extLst>
              <a:ext uri="{FF2B5EF4-FFF2-40B4-BE49-F238E27FC236}">
                <a16:creationId xmlns:a16="http://schemas.microsoft.com/office/drawing/2014/main" id="{842EE96C-2698-4C25-B4BC-67BD32029D5A}"/>
              </a:ext>
              <a:ext uri="{C183D7F6-B498-43B3-948B-1728B52AA6E4}">
                <adec:decorative xmlns:adec="http://schemas.microsoft.com/office/drawing/2017/decorative" val="1"/>
              </a:ext>
            </a:extLst>
          </p:cNvPr>
          <p:cNvSpPr/>
          <p:nvPr/>
        </p:nvSpPr>
        <p:spPr>
          <a:xfrm rot="19153323">
            <a:off x="5921605" y="4206021"/>
            <a:ext cx="348791" cy="43774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pic>
        <p:nvPicPr>
          <p:cNvPr id="10" name="Picture 9" descr="Graphic showing Print Request screen in GEMS">
            <a:extLst>
              <a:ext uri="{FF2B5EF4-FFF2-40B4-BE49-F238E27FC236}">
                <a16:creationId xmlns:a16="http://schemas.microsoft.com/office/drawing/2014/main" id="{B19A4109-572F-4E37-9E82-35C5188154E1}"/>
              </a:ext>
            </a:extLst>
          </p:cNvPr>
          <p:cNvPicPr>
            <a:picLocks noChangeAspect="1"/>
          </p:cNvPicPr>
          <p:nvPr/>
        </p:nvPicPr>
        <p:blipFill>
          <a:blip r:embed="rId3"/>
          <a:stretch>
            <a:fillRect/>
          </a:stretch>
        </p:blipFill>
        <p:spPr>
          <a:xfrm>
            <a:off x="6909947" y="3429000"/>
            <a:ext cx="5165095" cy="3063874"/>
          </a:xfrm>
          <a:prstGeom prst="rect">
            <a:avLst/>
          </a:prstGeom>
        </p:spPr>
      </p:pic>
      <p:sp>
        <p:nvSpPr>
          <p:cNvPr id="11" name="Arrow: Right 10">
            <a:extLst>
              <a:ext uri="{FF2B5EF4-FFF2-40B4-BE49-F238E27FC236}">
                <a16:creationId xmlns:a16="http://schemas.microsoft.com/office/drawing/2014/main" id="{852D6FB6-3426-4CE4-945D-01C7FBFAD0B4}"/>
              </a:ext>
              <a:ext uri="{C183D7F6-B498-43B3-948B-1728B52AA6E4}">
                <adec:decorative xmlns:adec="http://schemas.microsoft.com/office/drawing/2017/decorative" val="1"/>
              </a:ext>
            </a:extLst>
          </p:cNvPr>
          <p:cNvSpPr/>
          <p:nvPr/>
        </p:nvSpPr>
        <p:spPr>
          <a:xfrm rot="19153323">
            <a:off x="7339280" y="5878877"/>
            <a:ext cx="348791" cy="43774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11526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69EE1D-6227-E92E-EE56-D214B0DB104F}"/>
              </a:ext>
            </a:extLst>
          </p:cNvPr>
          <p:cNvSpPr>
            <a:spLocks noGrp="1"/>
          </p:cNvSpPr>
          <p:nvPr>
            <p:ph type="title"/>
          </p:nvPr>
        </p:nvSpPr>
        <p:spPr/>
        <p:txBody>
          <a:bodyPr>
            <a:noAutofit/>
          </a:bodyPr>
          <a:lstStyle/>
          <a:p>
            <a:r>
              <a:rPr lang="en-US" sz="2800" dirty="0"/>
              <a:t>If your pdf does not show up in the lower left-hand corner of the screen immediately, select “DESE Resources” to retrieve it</a:t>
            </a:r>
          </a:p>
        </p:txBody>
      </p:sp>
      <p:sp>
        <p:nvSpPr>
          <p:cNvPr id="7" name="Arrow: Right 6">
            <a:extLst>
              <a:ext uri="{FF2B5EF4-FFF2-40B4-BE49-F238E27FC236}">
                <a16:creationId xmlns:a16="http://schemas.microsoft.com/office/drawing/2014/main" id="{842EE96C-2698-4C25-B4BC-67BD32029D5A}"/>
              </a:ext>
              <a:ext uri="{C183D7F6-B498-43B3-948B-1728B52AA6E4}">
                <adec:decorative xmlns:adec="http://schemas.microsoft.com/office/drawing/2017/decorative" val="1"/>
              </a:ext>
            </a:extLst>
          </p:cNvPr>
          <p:cNvSpPr/>
          <p:nvPr/>
        </p:nvSpPr>
        <p:spPr>
          <a:xfrm rot="17754745">
            <a:off x="190121" y="4330785"/>
            <a:ext cx="348791" cy="43774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pic>
        <p:nvPicPr>
          <p:cNvPr id="11" name="Picture 10" descr="Graphic showing Print Request completed">
            <a:extLst>
              <a:ext uri="{FF2B5EF4-FFF2-40B4-BE49-F238E27FC236}">
                <a16:creationId xmlns:a16="http://schemas.microsoft.com/office/drawing/2014/main" id="{78D9D8AB-539F-4BDB-9883-1A7CC9EB4B47}"/>
              </a:ext>
            </a:extLst>
          </p:cNvPr>
          <p:cNvPicPr>
            <a:picLocks noChangeAspect="1"/>
          </p:cNvPicPr>
          <p:nvPr/>
        </p:nvPicPr>
        <p:blipFill>
          <a:blip r:embed="rId2"/>
          <a:stretch>
            <a:fillRect/>
          </a:stretch>
        </p:blipFill>
        <p:spPr>
          <a:xfrm>
            <a:off x="492108" y="1597723"/>
            <a:ext cx="7008530" cy="3521032"/>
          </a:xfrm>
          <a:prstGeom prst="rect">
            <a:avLst/>
          </a:prstGeom>
        </p:spPr>
      </p:pic>
      <p:pic>
        <p:nvPicPr>
          <p:cNvPr id="12" name="Picture 11" descr="Graphic showing print requests appearing on the DESE Resources page">
            <a:extLst>
              <a:ext uri="{FF2B5EF4-FFF2-40B4-BE49-F238E27FC236}">
                <a16:creationId xmlns:a16="http://schemas.microsoft.com/office/drawing/2014/main" id="{A6005029-DDFF-4331-B43B-01B13047EF78}"/>
              </a:ext>
            </a:extLst>
          </p:cNvPr>
          <p:cNvPicPr>
            <a:picLocks noChangeAspect="1"/>
          </p:cNvPicPr>
          <p:nvPr/>
        </p:nvPicPr>
        <p:blipFill>
          <a:blip r:embed="rId3"/>
          <a:stretch>
            <a:fillRect/>
          </a:stretch>
        </p:blipFill>
        <p:spPr>
          <a:xfrm>
            <a:off x="4914899" y="3197743"/>
            <a:ext cx="6639507" cy="3375420"/>
          </a:xfrm>
          <a:prstGeom prst="rect">
            <a:avLst/>
          </a:prstGeom>
        </p:spPr>
      </p:pic>
      <p:sp>
        <p:nvSpPr>
          <p:cNvPr id="13" name="TextBox 12">
            <a:extLst>
              <a:ext uri="{FF2B5EF4-FFF2-40B4-BE49-F238E27FC236}">
                <a16:creationId xmlns:a16="http://schemas.microsoft.com/office/drawing/2014/main" id="{CF253F32-5067-49F5-AA13-3128BC89A0A1}"/>
              </a:ext>
            </a:extLst>
          </p:cNvPr>
          <p:cNvSpPr txBox="1"/>
          <p:nvPr/>
        </p:nvSpPr>
        <p:spPr>
          <a:xfrm>
            <a:off x="9221972" y="2274413"/>
            <a:ext cx="2131828" cy="1200329"/>
          </a:xfrm>
          <a:prstGeom prst="rect">
            <a:avLst/>
          </a:prstGeom>
          <a:noFill/>
        </p:spPr>
        <p:txBody>
          <a:bodyPr wrap="square" rtlCol="0">
            <a:spAutoFit/>
          </a:bodyPr>
          <a:lstStyle/>
          <a:p>
            <a:r>
              <a:rPr lang="en-US" dirty="0"/>
              <a:t>Right click on the link and select “Open link in new tab.”</a:t>
            </a:r>
          </a:p>
        </p:txBody>
      </p:sp>
    </p:spTree>
    <p:extLst>
      <p:ext uri="{BB962C8B-B14F-4D97-AF65-F5344CB8AC3E}">
        <p14:creationId xmlns:p14="http://schemas.microsoft.com/office/powerpoint/2010/main" val="15791632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69EE1D-6227-E92E-EE56-D214B0DB104F}"/>
              </a:ext>
            </a:extLst>
          </p:cNvPr>
          <p:cNvSpPr>
            <a:spLocks noGrp="1"/>
          </p:cNvSpPr>
          <p:nvPr>
            <p:ph type="title"/>
          </p:nvPr>
        </p:nvSpPr>
        <p:spPr/>
        <p:txBody>
          <a:bodyPr>
            <a:noAutofit/>
          </a:bodyPr>
          <a:lstStyle/>
          <a:p>
            <a:r>
              <a:rPr lang="en-US" sz="3200" dirty="0"/>
              <a:t>Download the pdf and save to your computer.  A copy will appear in the lower left-hand corner of your screen.</a:t>
            </a:r>
          </a:p>
        </p:txBody>
      </p:sp>
      <p:sp>
        <p:nvSpPr>
          <p:cNvPr id="7" name="Arrow: Right 6">
            <a:extLst>
              <a:ext uri="{FF2B5EF4-FFF2-40B4-BE49-F238E27FC236}">
                <a16:creationId xmlns:a16="http://schemas.microsoft.com/office/drawing/2014/main" id="{842EE96C-2698-4C25-B4BC-67BD32029D5A}"/>
              </a:ext>
              <a:ext uri="{C183D7F6-B498-43B3-948B-1728B52AA6E4}">
                <adec:decorative xmlns:adec="http://schemas.microsoft.com/office/drawing/2017/decorative" val="1"/>
              </a:ext>
            </a:extLst>
          </p:cNvPr>
          <p:cNvSpPr/>
          <p:nvPr/>
        </p:nvSpPr>
        <p:spPr>
          <a:xfrm rot="17754745">
            <a:off x="1727141" y="5768414"/>
            <a:ext cx="348791" cy="43774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pic>
        <p:nvPicPr>
          <p:cNvPr id="8" name="Picture 7" descr="Graphic showing pdf and download button">
            <a:extLst>
              <a:ext uri="{FF2B5EF4-FFF2-40B4-BE49-F238E27FC236}">
                <a16:creationId xmlns:a16="http://schemas.microsoft.com/office/drawing/2014/main" id="{C9E63A79-8D3B-4EC3-8DDE-B1A5AB9F64E0}"/>
              </a:ext>
            </a:extLst>
          </p:cNvPr>
          <p:cNvPicPr>
            <a:picLocks noChangeAspect="1"/>
          </p:cNvPicPr>
          <p:nvPr/>
        </p:nvPicPr>
        <p:blipFill>
          <a:blip r:embed="rId2"/>
          <a:stretch>
            <a:fillRect/>
          </a:stretch>
        </p:blipFill>
        <p:spPr>
          <a:xfrm>
            <a:off x="1901537" y="1681035"/>
            <a:ext cx="7699663" cy="4053742"/>
          </a:xfrm>
          <a:prstGeom prst="rect">
            <a:avLst/>
          </a:prstGeom>
        </p:spPr>
      </p:pic>
    </p:spTree>
    <p:extLst>
      <p:ext uri="{BB962C8B-B14F-4D97-AF65-F5344CB8AC3E}">
        <p14:creationId xmlns:p14="http://schemas.microsoft.com/office/powerpoint/2010/main" val="18045354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aphic showing Create a Comment link in GEMS">
            <a:extLst>
              <a:ext uri="{FF2B5EF4-FFF2-40B4-BE49-F238E27FC236}">
                <a16:creationId xmlns:a16="http://schemas.microsoft.com/office/drawing/2014/main" id="{B4EB85AC-92D8-4041-ACF1-602498BE1732}"/>
              </a:ext>
            </a:extLst>
          </p:cNvPr>
          <p:cNvPicPr>
            <a:picLocks noChangeAspect="1"/>
          </p:cNvPicPr>
          <p:nvPr/>
        </p:nvPicPr>
        <p:blipFill>
          <a:blip r:embed="rId2"/>
          <a:stretch>
            <a:fillRect/>
          </a:stretch>
        </p:blipFill>
        <p:spPr>
          <a:xfrm>
            <a:off x="509154" y="1486328"/>
            <a:ext cx="5487748" cy="3220898"/>
          </a:xfrm>
          <a:prstGeom prst="rect">
            <a:avLst/>
          </a:prstGeom>
        </p:spPr>
      </p:pic>
      <p:sp>
        <p:nvSpPr>
          <p:cNvPr id="3" name="Title 2">
            <a:extLst>
              <a:ext uri="{FF2B5EF4-FFF2-40B4-BE49-F238E27FC236}">
                <a16:creationId xmlns:a16="http://schemas.microsoft.com/office/drawing/2014/main" id="{8269EE1D-6227-E92E-EE56-D214B0DB104F}"/>
              </a:ext>
            </a:extLst>
          </p:cNvPr>
          <p:cNvSpPr>
            <a:spLocks noGrp="1"/>
          </p:cNvSpPr>
          <p:nvPr>
            <p:ph type="title"/>
          </p:nvPr>
        </p:nvSpPr>
        <p:spPr/>
        <p:txBody>
          <a:bodyPr>
            <a:noAutofit/>
          </a:bodyPr>
          <a:lstStyle/>
          <a:p>
            <a:r>
              <a:rPr lang="en-US" sz="3200" dirty="0"/>
              <a:t>From the funding application Sections page, select “Create Comment”</a:t>
            </a:r>
          </a:p>
        </p:txBody>
      </p:sp>
      <p:sp>
        <p:nvSpPr>
          <p:cNvPr id="7" name="Arrow: Right 6">
            <a:extLst>
              <a:ext uri="{FF2B5EF4-FFF2-40B4-BE49-F238E27FC236}">
                <a16:creationId xmlns:a16="http://schemas.microsoft.com/office/drawing/2014/main" id="{842EE96C-2698-4C25-B4BC-67BD32029D5A}"/>
              </a:ext>
              <a:ext uri="{C183D7F6-B498-43B3-948B-1728B52AA6E4}">
                <adec:decorative xmlns:adec="http://schemas.microsoft.com/office/drawing/2017/decorative" val="1"/>
              </a:ext>
            </a:extLst>
          </p:cNvPr>
          <p:cNvSpPr/>
          <p:nvPr/>
        </p:nvSpPr>
        <p:spPr>
          <a:xfrm rot="17754745">
            <a:off x="1468188" y="3462636"/>
            <a:ext cx="348791" cy="43774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pic>
        <p:nvPicPr>
          <p:cNvPr id="5" name="Picture 4" descr="Graphic showing how to send an attachment as a Comment in GEM$">
            <a:extLst>
              <a:ext uri="{FF2B5EF4-FFF2-40B4-BE49-F238E27FC236}">
                <a16:creationId xmlns:a16="http://schemas.microsoft.com/office/drawing/2014/main" id="{0F199D4A-CC30-4E7D-A3C2-D3B31EB36A14}"/>
              </a:ext>
            </a:extLst>
          </p:cNvPr>
          <p:cNvPicPr>
            <a:picLocks noChangeAspect="1"/>
          </p:cNvPicPr>
          <p:nvPr/>
        </p:nvPicPr>
        <p:blipFill>
          <a:blip r:embed="rId3"/>
          <a:stretch>
            <a:fillRect/>
          </a:stretch>
        </p:blipFill>
        <p:spPr>
          <a:xfrm>
            <a:off x="6463144" y="1486327"/>
            <a:ext cx="5407717" cy="5029425"/>
          </a:xfrm>
          <a:prstGeom prst="rect">
            <a:avLst/>
          </a:prstGeom>
        </p:spPr>
      </p:pic>
      <p:sp>
        <p:nvSpPr>
          <p:cNvPr id="10" name="TextBox 9">
            <a:extLst>
              <a:ext uri="{FF2B5EF4-FFF2-40B4-BE49-F238E27FC236}">
                <a16:creationId xmlns:a16="http://schemas.microsoft.com/office/drawing/2014/main" id="{04355DB9-EB06-42FE-9C65-D1E903EABE85}"/>
              </a:ext>
            </a:extLst>
          </p:cNvPr>
          <p:cNvSpPr txBox="1"/>
          <p:nvPr/>
        </p:nvSpPr>
        <p:spPr>
          <a:xfrm>
            <a:off x="509154" y="4895925"/>
            <a:ext cx="6329411" cy="1754326"/>
          </a:xfrm>
          <a:prstGeom prst="rect">
            <a:avLst/>
          </a:prstGeom>
          <a:solidFill>
            <a:schemeClr val="accent1">
              <a:lumMod val="20000"/>
              <a:lumOff val="80000"/>
            </a:schemeClr>
          </a:solidFill>
          <a:ln>
            <a:solidFill>
              <a:schemeClr val="accent1"/>
            </a:solidFill>
          </a:ln>
        </p:spPr>
        <p:txBody>
          <a:bodyPr wrap="square" rtlCol="0">
            <a:spAutoFit/>
          </a:bodyPr>
          <a:lstStyle/>
          <a:p>
            <a:r>
              <a:rPr lang="en-US" dirty="0"/>
              <a:t>Write your message, drag and drop the pdfs from the lower-left (or search and add from the saved location), check the box to see email options, type in your Fiscal Agent’s email address at the bottom and click “Add” then “Save and Go to” Sections page.  The email will go to your Fiscal Agent and you will have record with your funding application.</a:t>
            </a:r>
          </a:p>
        </p:txBody>
      </p:sp>
    </p:spTree>
    <p:extLst>
      <p:ext uri="{BB962C8B-B14F-4D97-AF65-F5344CB8AC3E}">
        <p14:creationId xmlns:p14="http://schemas.microsoft.com/office/powerpoint/2010/main" val="15813736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69EE1D-6227-E92E-EE56-D214B0DB104F}"/>
              </a:ext>
            </a:extLst>
          </p:cNvPr>
          <p:cNvSpPr>
            <a:spLocks noGrp="1"/>
          </p:cNvSpPr>
          <p:nvPr>
            <p:ph type="title"/>
          </p:nvPr>
        </p:nvSpPr>
        <p:spPr>
          <a:xfrm>
            <a:off x="838199" y="290173"/>
            <a:ext cx="10515600" cy="1150319"/>
          </a:xfrm>
        </p:spPr>
        <p:txBody>
          <a:bodyPr>
            <a:noAutofit/>
          </a:bodyPr>
          <a:lstStyle/>
          <a:p>
            <a:r>
              <a:rPr lang="en-US" sz="2800" dirty="0"/>
              <a:t>If you send the document to your Fiscal Agent through GEM$, you will be able to find it at any time through the History Log on the Sections page of your Funding Application.</a:t>
            </a:r>
          </a:p>
        </p:txBody>
      </p:sp>
      <p:pic>
        <p:nvPicPr>
          <p:cNvPr id="4" name="Picture 3" descr="Graphic showing email record in GEM$' History Log">
            <a:extLst>
              <a:ext uri="{FF2B5EF4-FFF2-40B4-BE49-F238E27FC236}">
                <a16:creationId xmlns:a16="http://schemas.microsoft.com/office/drawing/2014/main" id="{5EABD6A0-0427-4A13-BD34-AE4A8E5EC2AC}"/>
              </a:ext>
            </a:extLst>
          </p:cNvPr>
          <p:cNvPicPr>
            <a:picLocks noChangeAspect="1"/>
          </p:cNvPicPr>
          <p:nvPr/>
        </p:nvPicPr>
        <p:blipFill>
          <a:blip r:embed="rId2"/>
          <a:stretch>
            <a:fillRect/>
          </a:stretch>
        </p:blipFill>
        <p:spPr>
          <a:xfrm>
            <a:off x="403681" y="2093032"/>
            <a:ext cx="11384637" cy="4069773"/>
          </a:xfrm>
          <a:prstGeom prst="rect">
            <a:avLst/>
          </a:prstGeom>
        </p:spPr>
      </p:pic>
      <p:sp>
        <p:nvSpPr>
          <p:cNvPr id="7" name="Arrow: Right 6">
            <a:extLst>
              <a:ext uri="{FF2B5EF4-FFF2-40B4-BE49-F238E27FC236}">
                <a16:creationId xmlns:a16="http://schemas.microsoft.com/office/drawing/2014/main" id="{842EE96C-2698-4C25-B4BC-67BD32029D5A}"/>
              </a:ext>
              <a:ext uri="{C183D7F6-B498-43B3-948B-1728B52AA6E4}">
                <adec:decorative xmlns:adec="http://schemas.microsoft.com/office/drawing/2017/decorative" val="1"/>
              </a:ext>
            </a:extLst>
          </p:cNvPr>
          <p:cNvSpPr/>
          <p:nvPr/>
        </p:nvSpPr>
        <p:spPr>
          <a:xfrm rot="19521895">
            <a:off x="2453652" y="4616021"/>
            <a:ext cx="348791" cy="43774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584428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170 Best Trivia Questions With Answers">
            <a:extLst>
              <a:ext uri="{FF2B5EF4-FFF2-40B4-BE49-F238E27FC236}">
                <a16:creationId xmlns:a16="http://schemas.microsoft.com/office/drawing/2014/main" id="{14594A75-0D0B-4469-97B9-7DCE4D78D8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189" y="842016"/>
            <a:ext cx="10974421" cy="5761571"/>
          </a:xfrm>
          <a:prstGeom prst="rect">
            <a:avLst/>
          </a:prstGeom>
          <a:noFill/>
          <a:ln>
            <a:solidFill>
              <a:schemeClr val="accent1">
                <a:lumMod val="75000"/>
              </a:schemeClr>
            </a:solidFill>
          </a:ln>
          <a:extLst>
            <a:ext uri="{909E8E84-426E-40DD-AFC4-6F175D3DCCD1}">
              <a14:hiddenFill xmlns:a14="http://schemas.microsoft.com/office/drawing/2010/main">
                <a:solidFill>
                  <a:srgbClr val="FFFFFF"/>
                </a:solidFill>
              </a14:hiddenFill>
            </a:ext>
          </a:extLst>
        </p:spPr>
      </p:pic>
      <p:sp>
        <p:nvSpPr>
          <p:cNvPr id="2" name="AutoShape 4" descr="100 Most Ridiculous Job Interview Questions Ever">
            <a:extLst>
              <a:ext uri="{FF2B5EF4-FFF2-40B4-BE49-F238E27FC236}">
                <a16:creationId xmlns:a16="http://schemas.microsoft.com/office/drawing/2014/main" id="{A038F148-F0C8-4944-B261-0C6715BCB86D}"/>
              </a:ext>
            </a:extLst>
          </p:cNvPr>
          <p:cNvSpPr>
            <a:spLocks noChangeAspect="1" noChangeArrowheads="1"/>
          </p:cNvSpPr>
          <p:nvPr/>
        </p:nvSpPr>
        <p:spPr bwMode="auto">
          <a:xfrm>
            <a:off x="5943600" y="3276600"/>
            <a:ext cx="2502816" cy="250281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6" descr="100 Most Ridiculous Job Interview Questions Ever">
            <a:extLst>
              <a:ext uri="{FF2B5EF4-FFF2-40B4-BE49-F238E27FC236}">
                <a16:creationId xmlns:a16="http://schemas.microsoft.com/office/drawing/2014/main" id="{8C4954A9-2CDA-4756-8BD0-3A6837D1BBF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Title 4">
            <a:extLst>
              <a:ext uri="{FF2B5EF4-FFF2-40B4-BE49-F238E27FC236}">
                <a16:creationId xmlns:a16="http://schemas.microsoft.com/office/drawing/2014/main" id="{A7FD3972-96E9-4EEA-833C-68912E9405A8}"/>
              </a:ext>
            </a:extLst>
          </p:cNvPr>
          <p:cNvSpPr txBox="1">
            <a:spLocks noGrp="1"/>
          </p:cNvSpPr>
          <p:nvPr>
            <p:ph type="title" idx="4294967295"/>
          </p:nvPr>
        </p:nvSpPr>
        <p:spPr>
          <a:xfrm>
            <a:off x="2514799" y="2064470"/>
            <a:ext cx="7467199" cy="2862322"/>
          </a:xfrm>
          <a:prstGeom prst="rect">
            <a:avLst/>
          </a:prstGeom>
          <a:solidFill>
            <a:schemeClr val="accent1">
              <a:lumMod val="20000"/>
              <a:lumOff val="80000"/>
            </a:schemeClr>
          </a:solidFill>
          <a:ln>
            <a:solidFill>
              <a:schemeClr val="accent1">
                <a:lumMod val="75000"/>
              </a:schemeClr>
            </a:solidFill>
            <a:prstDash/>
          </a:ln>
          <a:effectLst>
            <a:outerShdw blurRad="50800" dist="38100" dir="18900000" algn="b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Questions</a:t>
            </a:r>
            <a:endParaRPr kumimoji="0" lang="en-US" sz="6000" b="0" i="1"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685726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C9356C7-7DE8-439D-AEC3-DF60E8FA28C4}"/>
              </a:ext>
            </a:extLst>
          </p:cNvPr>
          <p:cNvSpPr>
            <a:spLocks noGrp="1"/>
          </p:cNvSpPr>
          <p:nvPr>
            <p:ph type="title"/>
          </p:nvPr>
        </p:nvSpPr>
        <p:spPr>
          <a:xfrm>
            <a:off x="478276" y="414779"/>
            <a:ext cx="10515600" cy="700583"/>
          </a:xfrm>
        </p:spPr>
        <p:txBody>
          <a:bodyPr>
            <a:normAutofit fontScale="90000"/>
          </a:bodyPr>
          <a:lstStyle/>
          <a:p>
            <a:r>
              <a:rPr lang="en-US" sz="4400" dirty="0">
                <a:solidFill>
                  <a:schemeClr val="bg1"/>
                </a:solidFill>
              </a:rPr>
              <a:t>Consortium Terminology and Responsibilities</a:t>
            </a:r>
          </a:p>
        </p:txBody>
      </p:sp>
      <p:sp>
        <p:nvSpPr>
          <p:cNvPr id="8" name="Rectangle 7">
            <a:extLst>
              <a:ext uri="{FF2B5EF4-FFF2-40B4-BE49-F238E27FC236}">
                <a16:creationId xmlns:a16="http://schemas.microsoft.com/office/drawing/2014/main" id="{EEFAB02D-23A4-4154-B8FD-C6CAF7F68593}"/>
              </a:ext>
            </a:extLst>
          </p:cNvPr>
          <p:cNvSpPr/>
          <p:nvPr/>
        </p:nvSpPr>
        <p:spPr>
          <a:xfrm>
            <a:off x="571177" y="2213158"/>
            <a:ext cx="10699423" cy="426091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endParaRPr lang="en-US" sz="2000" b="1" dirty="0"/>
          </a:p>
          <a:p>
            <a:r>
              <a:rPr lang="en-US" sz="2000" b="1" dirty="0">
                <a:latin typeface="+mj-lt"/>
              </a:rPr>
              <a:t>Fiscal Agent = Lead District</a:t>
            </a:r>
          </a:p>
          <a:p>
            <a:pPr marL="742950" lvl="1" indent="-285750">
              <a:buFont typeface="Arial" panose="020B0604020202020204" pitchFamily="34" charset="0"/>
              <a:buChar char="•"/>
            </a:pPr>
            <a:r>
              <a:rPr lang="en-US" b="1" dirty="0">
                <a:latin typeface="+mj-lt"/>
              </a:rPr>
              <a:t>Indicates on Intent to Participate that it is a Lead District for a consortium</a:t>
            </a:r>
          </a:p>
          <a:p>
            <a:pPr marL="742950" lvl="1" indent="-285750">
              <a:buFont typeface="Arial" panose="020B0604020202020204" pitchFamily="34" charset="0"/>
              <a:buChar char="•"/>
            </a:pPr>
            <a:r>
              <a:rPr lang="en-US" b="1" dirty="0">
                <a:latin typeface="+mj-lt"/>
              </a:rPr>
              <a:t>Submits funding application with budget for the consortium</a:t>
            </a:r>
          </a:p>
          <a:p>
            <a:pPr marL="742950" lvl="1" indent="-285750">
              <a:buFont typeface="Arial" panose="020B0604020202020204" pitchFamily="34" charset="0"/>
              <a:buChar char="•"/>
            </a:pPr>
            <a:r>
              <a:rPr lang="en-US" b="1" dirty="0">
                <a:latin typeface="+mj-lt"/>
              </a:rPr>
              <a:t>Ensures each member completes all applicable nonbudget sections</a:t>
            </a:r>
          </a:p>
          <a:p>
            <a:pPr marL="742950" lvl="1" indent="-285750">
              <a:buFont typeface="Arial" panose="020B0604020202020204" pitchFamily="34" charset="0"/>
              <a:buChar char="•"/>
            </a:pPr>
            <a:r>
              <a:rPr lang="en-US" b="1" dirty="0">
                <a:latin typeface="+mj-lt"/>
              </a:rPr>
              <a:t>Administers funds for the consortium</a:t>
            </a:r>
          </a:p>
          <a:p>
            <a:pPr marL="742950" lvl="1" indent="-285750">
              <a:buFont typeface="Arial" panose="020B0604020202020204" pitchFamily="34" charset="0"/>
              <a:buChar char="•"/>
            </a:pPr>
            <a:r>
              <a:rPr lang="en-US" b="1" dirty="0">
                <a:latin typeface="+mj-lt"/>
              </a:rPr>
              <a:t>Ensures services are provided for members</a:t>
            </a:r>
          </a:p>
          <a:p>
            <a:pPr marL="742950" lvl="1" indent="-285750">
              <a:buFont typeface="Arial" panose="020B0604020202020204" pitchFamily="34" charset="0"/>
              <a:buChar char="•"/>
            </a:pPr>
            <a:r>
              <a:rPr lang="en-US" b="1" dirty="0">
                <a:latin typeface="+mj-lt"/>
              </a:rPr>
              <a:t>Monitors compliance with all grant requirements for the consortium</a:t>
            </a:r>
          </a:p>
          <a:p>
            <a:pPr marL="742950" lvl="1" indent="-285750">
              <a:buFont typeface="Arial" panose="020B0604020202020204" pitchFamily="34" charset="0"/>
              <a:buChar char="•"/>
            </a:pPr>
            <a:r>
              <a:rPr lang="en-US" b="1" dirty="0">
                <a:latin typeface="+mj-lt"/>
              </a:rPr>
              <a:t>Submits any special documentation (e.g., Title III Memorandum of Understanding, see </a:t>
            </a:r>
            <a:r>
              <a:rPr lang="en-US" b="1" dirty="0">
                <a:latin typeface="+mj-lt"/>
                <a:hlinkClick r:id="rId3"/>
              </a:rPr>
              <a:t>here</a:t>
            </a:r>
            <a:r>
              <a:rPr lang="en-US" b="1" dirty="0">
                <a:latin typeface="+mj-lt"/>
              </a:rPr>
              <a:t>).</a:t>
            </a:r>
          </a:p>
          <a:p>
            <a:pPr marL="285750" indent="-285750">
              <a:buFont typeface="Arial" panose="020B0604020202020204" pitchFamily="34" charset="0"/>
              <a:buChar char="•"/>
            </a:pPr>
            <a:endParaRPr lang="en-US" sz="700" b="1" dirty="0">
              <a:latin typeface="+mj-lt"/>
            </a:endParaRPr>
          </a:p>
          <a:p>
            <a:pPr algn="just"/>
            <a:r>
              <a:rPr lang="en-US" sz="2000" b="1" dirty="0">
                <a:latin typeface="+mj-lt"/>
              </a:rPr>
              <a:t>Member District = Nonlead districts</a:t>
            </a:r>
          </a:p>
          <a:p>
            <a:pPr marL="742950" lvl="1" indent="-285750" algn="just">
              <a:buFont typeface="Arial" panose="020B0604020202020204" pitchFamily="34" charset="0"/>
              <a:buChar char="•"/>
            </a:pPr>
            <a:r>
              <a:rPr lang="en-US" b="1" dirty="0">
                <a:latin typeface="+mj-lt"/>
              </a:rPr>
              <a:t>Indicates on Intent to Participate that it is joining a consortium, identifying the Fiscal Agent</a:t>
            </a:r>
          </a:p>
          <a:p>
            <a:pPr marL="742950" lvl="1" indent="-285750" algn="just">
              <a:buFont typeface="Arial" panose="020B0604020202020204" pitchFamily="34" charset="0"/>
              <a:buChar char="•"/>
            </a:pPr>
            <a:r>
              <a:rPr lang="en-US" b="1" dirty="0">
                <a:latin typeface="+mj-lt"/>
              </a:rPr>
              <a:t>Completes the nonbudget sections of the funding application for the grant program(s) </a:t>
            </a:r>
          </a:p>
          <a:p>
            <a:pPr marL="742950" lvl="1" indent="-285750" algn="just">
              <a:buFont typeface="Arial" panose="020B0604020202020204" pitchFamily="34" charset="0"/>
              <a:buChar char="•"/>
            </a:pPr>
            <a:r>
              <a:rPr lang="en-US" b="1" dirty="0">
                <a:latin typeface="+mj-lt"/>
              </a:rPr>
              <a:t>Provides Fiscal Agent with needed information from its funding application - either access to or a pdf copy of its funding application</a:t>
            </a:r>
          </a:p>
          <a:p>
            <a:pPr algn="just"/>
            <a:endParaRPr lang="en-US" b="1" dirty="0">
              <a:latin typeface="+mj-lt"/>
            </a:endParaRPr>
          </a:p>
          <a:p>
            <a:pPr algn="just"/>
            <a:endParaRPr lang="en-US" b="1" dirty="0"/>
          </a:p>
        </p:txBody>
      </p:sp>
      <p:sp>
        <p:nvSpPr>
          <p:cNvPr id="2" name="Flowchart: Punched Tape 1">
            <a:extLst>
              <a:ext uri="{FF2B5EF4-FFF2-40B4-BE49-F238E27FC236}">
                <a16:creationId xmlns:a16="http://schemas.microsoft.com/office/drawing/2014/main" id="{7B195FFE-5142-49B6-8030-F60BDDEAA226}"/>
              </a:ext>
            </a:extLst>
          </p:cNvPr>
          <p:cNvSpPr/>
          <p:nvPr/>
        </p:nvSpPr>
        <p:spPr>
          <a:xfrm>
            <a:off x="3335482" y="1195596"/>
            <a:ext cx="5013907" cy="1194633"/>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No More Schedule A!</a:t>
            </a:r>
          </a:p>
        </p:txBody>
      </p:sp>
    </p:spTree>
    <p:extLst>
      <p:ext uri="{BB962C8B-B14F-4D97-AF65-F5344CB8AC3E}">
        <p14:creationId xmlns:p14="http://schemas.microsoft.com/office/powerpoint/2010/main" val="1292619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7FD3972-96E9-4EEA-833C-68912E9405A8}"/>
              </a:ext>
            </a:extLst>
          </p:cNvPr>
          <p:cNvSpPr txBox="1"/>
          <p:nvPr/>
        </p:nvSpPr>
        <p:spPr>
          <a:xfrm>
            <a:off x="1193260" y="1478605"/>
            <a:ext cx="9147242" cy="1631216"/>
          </a:xfrm>
          <a:prstGeom prst="rect">
            <a:avLst/>
          </a:prstGeom>
          <a:noFill/>
        </p:spPr>
        <p:txBody>
          <a:bodyPr wrap="square" rtlCol="0">
            <a:spAutoFit/>
          </a:bodyPr>
          <a:lstStyle/>
          <a:p>
            <a:r>
              <a:rPr lang="en-US" dirty="0"/>
              <a:t>Contact Information:</a:t>
            </a:r>
          </a:p>
          <a:p>
            <a:endParaRPr lang="en-US" dirty="0"/>
          </a:p>
          <a:p>
            <a:endParaRPr lang="en-US" dirty="0"/>
          </a:p>
          <a:p>
            <a:pPr marL="285750" indent="-285750">
              <a:spcAft>
                <a:spcPts val="1200"/>
              </a:spcAft>
              <a:buFont typeface="Arial" panose="020B0604020202020204" pitchFamily="34" charset="0"/>
              <a:buChar char="•"/>
            </a:pPr>
            <a:r>
              <a:rPr lang="en-US" dirty="0"/>
              <a:t>Kathy Cross, </a:t>
            </a:r>
            <a:r>
              <a:rPr lang="en-US" dirty="0">
                <a:hlinkClick r:id="rId3"/>
              </a:rPr>
              <a:t>Kathleen.Cross@mass.gov</a:t>
            </a:r>
            <a:endParaRPr lang="en-US" dirty="0"/>
          </a:p>
          <a:p>
            <a:pPr>
              <a:spcAft>
                <a:spcPts val="1200"/>
              </a:spcAft>
            </a:pPr>
            <a:endParaRPr lang="en-US" dirty="0"/>
          </a:p>
        </p:txBody>
      </p:sp>
      <p:pic>
        <p:nvPicPr>
          <p:cNvPr id="1026" name="Picture 2" descr="Thank you graphic">
            <a:extLst>
              <a:ext uri="{FF2B5EF4-FFF2-40B4-BE49-F238E27FC236}">
                <a16:creationId xmlns:a16="http://schemas.microsoft.com/office/drawing/2014/main" id="{C1093273-42A4-4CB0-B447-5D2761CD90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6881" y="634359"/>
            <a:ext cx="51752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E1763EB-0D7F-486B-A7E5-8EFEC518A18A}"/>
              </a:ext>
            </a:extLst>
          </p:cNvPr>
          <p:cNvSpPr>
            <a:spLocks noGrp="1"/>
          </p:cNvSpPr>
          <p:nvPr>
            <p:ph type="title"/>
          </p:nvPr>
        </p:nvSpPr>
        <p:spPr>
          <a:xfrm>
            <a:off x="838200" y="-1093686"/>
            <a:ext cx="10515600" cy="1093686"/>
          </a:xfrm>
        </p:spPr>
        <p:txBody>
          <a:bodyPr vert="horz" lIns="91440" tIns="45720" rIns="91440" bIns="45720" rtlCol="0" anchor="b">
            <a:normAutofit/>
          </a:bodyPr>
          <a:lstStyle/>
          <a:p>
            <a:r>
              <a:rPr lang="en-US" dirty="0"/>
              <a:t>Contact info/Thank you</a:t>
            </a:r>
          </a:p>
        </p:txBody>
      </p:sp>
    </p:spTree>
    <p:extLst>
      <p:ext uri="{BB962C8B-B14F-4D97-AF65-F5344CB8AC3E}">
        <p14:creationId xmlns:p14="http://schemas.microsoft.com/office/powerpoint/2010/main" val="1110939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38A329-ABA8-4F64-AAF8-4DF7B10C656F}"/>
              </a:ext>
            </a:extLst>
          </p:cNvPr>
          <p:cNvSpPr>
            <a:spLocks noGrp="1"/>
          </p:cNvSpPr>
          <p:nvPr>
            <p:ph idx="1"/>
          </p:nvPr>
        </p:nvSpPr>
        <p:spPr/>
        <p:txBody>
          <a:bodyPr>
            <a:normAutofit/>
          </a:bodyPr>
          <a:lstStyle/>
          <a:p>
            <a:r>
              <a:rPr lang="en-US" dirty="0"/>
              <a:t>Funding applications for member districts are abbreviated – no budget sections and limited program sections.</a:t>
            </a:r>
          </a:p>
          <a:p>
            <a:endParaRPr lang="en-US" sz="1600" dirty="0"/>
          </a:p>
          <a:p>
            <a:r>
              <a:rPr lang="en-US" dirty="0"/>
              <a:t>To fill out their abbreviated funding applications, member districts’ User Access Administrator must assign all roles in the workflow:</a:t>
            </a:r>
          </a:p>
          <a:p>
            <a:pPr lvl="2">
              <a:buFont typeface="Wingdings" panose="05000000000000000000" pitchFamily="2" charset="2"/>
              <a:buChar char="ü"/>
            </a:pPr>
            <a:r>
              <a:rPr lang="en-US" sz="2800" dirty="0"/>
              <a:t>LEA Grantwriter for Funding Applications </a:t>
            </a:r>
          </a:p>
          <a:p>
            <a:pPr lvl="2">
              <a:buFont typeface="Wingdings" panose="05000000000000000000" pitchFamily="2" charset="2"/>
              <a:buChar char="ü"/>
            </a:pPr>
            <a:r>
              <a:rPr lang="en-US" sz="2800" dirty="0"/>
              <a:t>Fiscal Representative</a:t>
            </a:r>
          </a:p>
          <a:p>
            <a:pPr lvl="2">
              <a:buFont typeface="Wingdings" panose="05000000000000000000" pitchFamily="2" charset="2"/>
              <a:buChar char="ü"/>
            </a:pPr>
            <a:r>
              <a:rPr lang="en-US" sz="2800" dirty="0"/>
              <a:t>Superintendent/Chief Executive</a:t>
            </a:r>
          </a:p>
        </p:txBody>
      </p:sp>
      <p:sp>
        <p:nvSpPr>
          <p:cNvPr id="3" name="Title 2">
            <a:extLst>
              <a:ext uri="{FF2B5EF4-FFF2-40B4-BE49-F238E27FC236}">
                <a16:creationId xmlns:a16="http://schemas.microsoft.com/office/drawing/2014/main" id="{AD1E68FF-121C-413B-926A-B9ADDC94FB88}"/>
              </a:ext>
            </a:extLst>
          </p:cNvPr>
          <p:cNvSpPr>
            <a:spLocks noGrp="1"/>
          </p:cNvSpPr>
          <p:nvPr>
            <p:ph type="title"/>
          </p:nvPr>
        </p:nvSpPr>
        <p:spPr/>
        <p:txBody>
          <a:bodyPr>
            <a:noAutofit/>
          </a:bodyPr>
          <a:lstStyle/>
          <a:p>
            <a:r>
              <a:rPr lang="en-US" sz="3600" dirty="0"/>
              <a:t>All grant recipients, even members of consortia, will need to complete funding applications for ESSA and IDEA.</a:t>
            </a:r>
          </a:p>
        </p:txBody>
      </p:sp>
    </p:spTree>
    <p:extLst>
      <p:ext uri="{BB962C8B-B14F-4D97-AF65-F5344CB8AC3E}">
        <p14:creationId xmlns:p14="http://schemas.microsoft.com/office/powerpoint/2010/main" val="4108849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69EE1D-6227-E92E-EE56-D214B0DB104F}"/>
              </a:ext>
            </a:extLst>
          </p:cNvPr>
          <p:cNvSpPr>
            <a:spLocks noGrp="1"/>
          </p:cNvSpPr>
          <p:nvPr>
            <p:ph type="title"/>
          </p:nvPr>
        </p:nvSpPr>
        <p:spPr/>
        <p:txBody>
          <a:bodyPr>
            <a:noAutofit/>
          </a:bodyPr>
          <a:lstStyle/>
          <a:p>
            <a:r>
              <a:rPr lang="en-US" sz="3200" dirty="0"/>
              <a:t>Funding application pages that all districts will need to complete, including members of consortia, if applicable:</a:t>
            </a:r>
          </a:p>
        </p:txBody>
      </p:sp>
      <p:graphicFrame>
        <p:nvGraphicFramePr>
          <p:cNvPr id="2" name="Table 3">
            <a:extLst>
              <a:ext uri="{FF2B5EF4-FFF2-40B4-BE49-F238E27FC236}">
                <a16:creationId xmlns:a16="http://schemas.microsoft.com/office/drawing/2014/main" id="{7D9C9036-1BDC-476D-96D0-789C6E963C70}"/>
              </a:ext>
            </a:extLst>
          </p:cNvPr>
          <p:cNvGraphicFramePr>
            <a:graphicFrameLocks noGrp="1"/>
          </p:cNvGraphicFramePr>
          <p:nvPr>
            <p:extLst>
              <p:ext uri="{D42A27DB-BD31-4B8C-83A1-F6EECF244321}">
                <p14:modId xmlns:p14="http://schemas.microsoft.com/office/powerpoint/2010/main" val="1319429333"/>
              </p:ext>
            </p:extLst>
          </p:nvPr>
        </p:nvGraphicFramePr>
        <p:xfrm>
          <a:off x="675409" y="1407978"/>
          <a:ext cx="10515600" cy="4824037"/>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5081249">
                  <a:extLst>
                    <a:ext uri="{9D8B030D-6E8A-4147-A177-3AD203B41FA5}">
                      <a16:colId xmlns:a16="http://schemas.microsoft.com/office/drawing/2014/main" val="632052891"/>
                    </a:ext>
                  </a:extLst>
                </a:gridCol>
                <a:gridCol w="5434351">
                  <a:extLst>
                    <a:ext uri="{9D8B030D-6E8A-4147-A177-3AD203B41FA5}">
                      <a16:colId xmlns:a16="http://schemas.microsoft.com/office/drawing/2014/main" val="1734368867"/>
                    </a:ext>
                  </a:extLst>
                </a:gridCol>
              </a:tblGrid>
              <a:tr h="5989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IDEA Consolidated (FC 240 &amp; FC 262)</a:t>
                      </a:r>
                    </a:p>
                  </a:txBody>
                  <a:tcPr/>
                </a:tc>
                <a:tc>
                  <a:txBody>
                    <a:bodyPr/>
                    <a:lstStyle/>
                    <a:p>
                      <a:r>
                        <a:rPr lang="en-US" dirty="0"/>
                        <a:t>ESSA Consolidated (Titles I-IV)</a:t>
                      </a:r>
                    </a:p>
                    <a:p>
                      <a:r>
                        <a:rPr lang="en-US" dirty="0"/>
                        <a:t>(FC 305, FC 140, FC 180 &amp; FC 309)</a:t>
                      </a:r>
                    </a:p>
                  </a:txBody>
                  <a:tcPr/>
                </a:tc>
                <a:extLst>
                  <a:ext uri="{0D108BD9-81ED-4DB2-BD59-A6C34878D82A}">
                    <a16:rowId xmlns:a16="http://schemas.microsoft.com/office/drawing/2014/main" val="240463834"/>
                  </a:ext>
                </a:extLst>
              </a:tr>
              <a:tr h="490291">
                <a:tc>
                  <a:txBody>
                    <a:bodyPr/>
                    <a:lstStyle/>
                    <a:p>
                      <a:r>
                        <a:rPr lang="en-US" dirty="0"/>
                        <a:t>Maintenance of Effort (MOE)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Title I, Part A Non-profit Private School Participation </a:t>
                      </a:r>
                      <a:r>
                        <a:rPr lang="en-US" b="1" dirty="0">
                          <a:solidFill>
                            <a:schemeClr val="accent6">
                              <a:lumMod val="75000"/>
                            </a:schemeClr>
                          </a:solidFill>
                        </a:rPr>
                        <a:t>√</a:t>
                      </a:r>
                    </a:p>
                  </a:txBody>
                  <a:tcPr/>
                </a:tc>
                <a:extLst>
                  <a:ext uri="{0D108BD9-81ED-4DB2-BD59-A6C34878D82A}">
                    <a16:rowId xmlns:a16="http://schemas.microsoft.com/office/drawing/2014/main" val="2152603212"/>
                  </a:ext>
                </a:extLst>
              </a:tr>
              <a:tr h="5989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CEIS (optional), CCEIS </a:t>
                      </a:r>
                      <a:r>
                        <a:rPr lang="en-US" b="1" dirty="0">
                          <a:solidFill>
                            <a:schemeClr val="accent6">
                              <a:lumMod val="75000"/>
                            </a:schemeClr>
                          </a:solidFill>
                        </a:rPr>
                        <a:t>√,</a:t>
                      </a:r>
                      <a:r>
                        <a:rPr lang="en-US" dirty="0"/>
                        <a:t> and Making Money Matter (M</a:t>
                      </a:r>
                      <a:r>
                        <a:rPr lang="en-US" baseline="30000" dirty="0"/>
                        <a:t>3</a:t>
                      </a:r>
                      <a:r>
                        <a:rPr lang="en-US" dirty="0"/>
                        <a:t>)</a:t>
                      </a:r>
                      <a:r>
                        <a:rPr lang="en-US" b="1" dirty="0">
                          <a:solidFill>
                            <a:schemeClr val="accent6">
                              <a:lumMod val="75000"/>
                            </a:schemeClr>
                          </a:solidFill>
                        </a:rPr>
                        <a:t> √</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Title II, Part A Non-profit Private School Participation </a:t>
                      </a:r>
                      <a:r>
                        <a:rPr lang="en-US" b="1" dirty="0">
                          <a:solidFill>
                            <a:schemeClr val="accent6">
                              <a:lumMod val="75000"/>
                            </a:schemeClr>
                          </a:solidFill>
                        </a:rPr>
                        <a:t>√</a:t>
                      </a:r>
                    </a:p>
                  </a:txBody>
                  <a:tcPr/>
                </a:tc>
                <a:extLst>
                  <a:ext uri="{0D108BD9-81ED-4DB2-BD59-A6C34878D82A}">
                    <a16:rowId xmlns:a16="http://schemas.microsoft.com/office/drawing/2014/main" val="1606503999"/>
                  </a:ext>
                </a:extLst>
              </a:tr>
              <a:tr h="5989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Equitable Services </a:t>
                      </a:r>
                      <a:r>
                        <a:rPr lang="en-US" b="1" dirty="0">
                          <a:solidFill>
                            <a:schemeClr val="accent6">
                              <a:lumMod val="75000"/>
                            </a:schemeClr>
                          </a:solidFill>
                        </a:rPr>
                        <a:t>√</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Title III, Part A Non-profit Private School Participation </a:t>
                      </a:r>
                      <a:r>
                        <a:rPr lang="en-US" b="1" dirty="0">
                          <a:solidFill>
                            <a:schemeClr val="accent6">
                              <a:lumMod val="75000"/>
                            </a:schemeClr>
                          </a:solidFill>
                        </a:rPr>
                        <a:t>√</a:t>
                      </a:r>
                    </a:p>
                  </a:txBody>
                  <a:tcPr/>
                </a:tc>
                <a:extLst>
                  <a:ext uri="{0D108BD9-81ED-4DB2-BD59-A6C34878D82A}">
                    <a16:rowId xmlns:a16="http://schemas.microsoft.com/office/drawing/2014/main" val="2370263778"/>
                  </a:ext>
                </a:extLst>
              </a:tr>
              <a:tr h="5343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Equitable Services Carryover </a:t>
                      </a:r>
                      <a:r>
                        <a:rPr lang="en-US" b="1" dirty="0">
                          <a:solidFill>
                            <a:schemeClr val="accent6">
                              <a:lumMod val="75000"/>
                            </a:schemeClr>
                          </a:solidFill>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Title IV, Part A Non-profit Private School Participation </a:t>
                      </a:r>
                      <a:r>
                        <a:rPr lang="en-US" b="1" dirty="0">
                          <a:solidFill>
                            <a:schemeClr val="accent6">
                              <a:lumMod val="75000"/>
                            </a:schemeClr>
                          </a:solidFill>
                        </a:rPr>
                        <a:t>√</a:t>
                      </a:r>
                    </a:p>
                  </a:txBody>
                  <a:tcPr/>
                </a:tc>
                <a:extLst>
                  <a:ext uri="{0D108BD9-81ED-4DB2-BD59-A6C34878D82A}">
                    <a16:rowId xmlns:a16="http://schemas.microsoft.com/office/drawing/2014/main" val="166346810"/>
                  </a:ext>
                </a:extLst>
              </a:tr>
              <a:tr h="5989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IDEA Assurances</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GEPA Questions</a:t>
                      </a:r>
                    </a:p>
                  </a:txBody>
                  <a:tcPr/>
                </a:tc>
                <a:extLst>
                  <a:ext uri="{0D108BD9-81ED-4DB2-BD59-A6C34878D82A}">
                    <a16:rowId xmlns:a16="http://schemas.microsoft.com/office/drawing/2014/main" val="2976341315"/>
                  </a:ext>
                </a:extLst>
              </a:tr>
              <a:tr h="5989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Conditions of Assistance (upload)</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568461801"/>
                  </a:ext>
                </a:extLst>
              </a:tr>
              <a:tr h="5989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GEPA Questions</a:t>
                      </a:r>
                    </a:p>
                    <a:p>
                      <a:endParaRPr lang="en-US" dirty="0"/>
                    </a:p>
                  </a:txBody>
                  <a:tcPr/>
                </a:tc>
                <a:tc>
                  <a:txBody>
                    <a:bodyPr/>
                    <a:lstStyle/>
                    <a:p>
                      <a:endParaRPr lang="en-US" dirty="0"/>
                    </a:p>
                  </a:txBody>
                  <a:tcPr/>
                </a:tc>
                <a:extLst>
                  <a:ext uri="{0D108BD9-81ED-4DB2-BD59-A6C34878D82A}">
                    <a16:rowId xmlns:a16="http://schemas.microsoft.com/office/drawing/2014/main" val="3141593203"/>
                  </a:ext>
                </a:extLst>
              </a:tr>
            </a:tbl>
          </a:graphicData>
        </a:graphic>
      </p:graphicFrame>
      <p:sp>
        <p:nvSpPr>
          <p:cNvPr id="4" name="Star: 5 Points 3">
            <a:extLst>
              <a:ext uri="{FF2B5EF4-FFF2-40B4-BE49-F238E27FC236}">
                <a16:creationId xmlns:a16="http://schemas.microsoft.com/office/drawing/2014/main" id="{5250E0B4-5100-431B-80C0-396A11C9C50F}"/>
              </a:ext>
              <a:ext uri="{C183D7F6-B498-43B3-948B-1728B52AA6E4}">
                <adec:decorative xmlns:adec="http://schemas.microsoft.com/office/drawing/2017/decorative" val="1"/>
              </a:ext>
            </a:extLst>
          </p:cNvPr>
          <p:cNvSpPr/>
          <p:nvPr/>
        </p:nvSpPr>
        <p:spPr>
          <a:xfrm flipH="1">
            <a:off x="3518981" y="2088393"/>
            <a:ext cx="228600" cy="197428"/>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Star: 5 Points 5">
            <a:extLst>
              <a:ext uri="{FF2B5EF4-FFF2-40B4-BE49-F238E27FC236}">
                <a16:creationId xmlns:a16="http://schemas.microsoft.com/office/drawing/2014/main" id="{0345C15A-AE4A-496A-931D-7DA29FD01165}"/>
              </a:ext>
              <a:ext uri="{C183D7F6-B498-43B3-948B-1728B52AA6E4}">
                <adec:decorative xmlns:adec="http://schemas.microsoft.com/office/drawing/2017/decorative" val="1"/>
              </a:ext>
            </a:extLst>
          </p:cNvPr>
          <p:cNvSpPr/>
          <p:nvPr/>
        </p:nvSpPr>
        <p:spPr>
          <a:xfrm flipH="1">
            <a:off x="2268682" y="5722225"/>
            <a:ext cx="228600" cy="197428"/>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Star: 5 Points 6">
            <a:extLst>
              <a:ext uri="{FF2B5EF4-FFF2-40B4-BE49-F238E27FC236}">
                <a16:creationId xmlns:a16="http://schemas.microsoft.com/office/drawing/2014/main" id="{99C13D64-4B00-4C30-924B-76E2B6998C2B}"/>
              </a:ext>
              <a:ext uri="{C183D7F6-B498-43B3-948B-1728B52AA6E4}">
                <adec:decorative xmlns:adec="http://schemas.microsoft.com/office/drawing/2017/decorative" val="1"/>
              </a:ext>
            </a:extLst>
          </p:cNvPr>
          <p:cNvSpPr/>
          <p:nvPr/>
        </p:nvSpPr>
        <p:spPr>
          <a:xfrm flipH="1">
            <a:off x="7335318" y="4343546"/>
            <a:ext cx="228600" cy="197428"/>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Star: 5 Points 7">
            <a:extLst>
              <a:ext uri="{FF2B5EF4-FFF2-40B4-BE49-F238E27FC236}">
                <a16:creationId xmlns:a16="http://schemas.microsoft.com/office/drawing/2014/main" id="{39773157-BAA4-45A6-AD9B-19E6E0C7AEB8}"/>
              </a:ext>
              <a:ext uri="{C183D7F6-B498-43B3-948B-1728B52AA6E4}">
                <adec:decorative xmlns:adec="http://schemas.microsoft.com/office/drawing/2017/decorative" val="1"/>
              </a:ext>
            </a:extLst>
          </p:cNvPr>
          <p:cNvSpPr/>
          <p:nvPr/>
        </p:nvSpPr>
        <p:spPr>
          <a:xfrm flipH="1">
            <a:off x="2382982" y="4433454"/>
            <a:ext cx="228600" cy="197428"/>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Star: 5 Points 8">
            <a:extLst>
              <a:ext uri="{FF2B5EF4-FFF2-40B4-BE49-F238E27FC236}">
                <a16:creationId xmlns:a16="http://schemas.microsoft.com/office/drawing/2014/main" id="{990E3CD6-AFD6-4AF2-8CB4-1B65E9403BED}"/>
              </a:ext>
              <a:ext uri="{C183D7F6-B498-43B3-948B-1728B52AA6E4}">
                <adec:decorative xmlns:adec="http://schemas.microsoft.com/office/drawing/2017/decorative" val="1"/>
              </a:ext>
            </a:extLst>
          </p:cNvPr>
          <p:cNvSpPr/>
          <p:nvPr/>
        </p:nvSpPr>
        <p:spPr>
          <a:xfrm flipH="1">
            <a:off x="3886200" y="5056908"/>
            <a:ext cx="228600" cy="197428"/>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919335E-4A22-45C6-92D2-78EBA7A970FD}"/>
              </a:ext>
            </a:extLst>
          </p:cNvPr>
          <p:cNvSpPr txBox="1"/>
          <p:nvPr/>
        </p:nvSpPr>
        <p:spPr>
          <a:xfrm>
            <a:off x="1159211" y="6370844"/>
            <a:ext cx="4270664" cy="369332"/>
          </a:xfrm>
          <a:prstGeom prst="rect">
            <a:avLst/>
          </a:prstGeom>
          <a:solidFill>
            <a:schemeClr val="bg1"/>
          </a:solidFill>
        </p:spPr>
        <p:txBody>
          <a:bodyPr wrap="square" rtlCol="0">
            <a:spAutoFit/>
          </a:bodyPr>
          <a:lstStyle/>
          <a:p>
            <a:r>
              <a:rPr lang="en-US" dirty="0"/>
              <a:t>       = all member districts must complete</a:t>
            </a:r>
          </a:p>
        </p:txBody>
      </p:sp>
      <p:sp>
        <p:nvSpPr>
          <p:cNvPr id="10" name="Star: 5 Points 9">
            <a:extLst>
              <a:ext uri="{FF2B5EF4-FFF2-40B4-BE49-F238E27FC236}">
                <a16:creationId xmlns:a16="http://schemas.microsoft.com/office/drawing/2014/main" id="{0299770E-C79D-434D-AEA2-C48C5F57CBB9}"/>
              </a:ext>
              <a:ext uri="{C183D7F6-B498-43B3-948B-1728B52AA6E4}">
                <adec:decorative xmlns:adec="http://schemas.microsoft.com/office/drawing/2017/decorative" val="1"/>
              </a:ext>
            </a:extLst>
          </p:cNvPr>
          <p:cNvSpPr/>
          <p:nvPr/>
        </p:nvSpPr>
        <p:spPr>
          <a:xfrm flipH="1">
            <a:off x="1185150" y="6406573"/>
            <a:ext cx="321011" cy="297873"/>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69BF10B4-B223-4895-8EA0-07A02A796A2C}"/>
              </a:ext>
            </a:extLst>
          </p:cNvPr>
          <p:cNvSpPr txBox="1"/>
          <p:nvPr/>
        </p:nvSpPr>
        <p:spPr>
          <a:xfrm>
            <a:off x="6313251" y="6370843"/>
            <a:ext cx="5040549" cy="369332"/>
          </a:xfrm>
          <a:prstGeom prst="rect">
            <a:avLst/>
          </a:prstGeom>
          <a:solidFill>
            <a:schemeClr val="bg1"/>
          </a:solidFill>
        </p:spPr>
        <p:txBody>
          <a:bodyPr wrap="square" rtlCol="0">
            <a:spAutoFit/>
          </a:bodyPr>
          <a:lstStyle/>
          <a:p>
            <a:r>
              <a:rPr lang="en-US" dirty="0"/>
              <a:t>   </a:t>
            </a:r>
            <a:r>
              <a:rPr lang="en-US" b="1" dirty="0">
                <a:solidFill>
                  <a:schemeClr val="accent6">
                    <a:lumMod val="75000"/>
                  </a:schemeClr>
                </a:solidFill>
              </a:rPr>
              <a:t>√</a:t>
            </a:r>
            <a:r>
              <a:rPr lang="en-US" dirty="0"/>
              <a:t>   = member districts must complete if applies</a:t>
            </a:r>
          </a:p>
        </p:txBody>
      </p:sp>
    </p:spTree>
    <p:extLst>
      <p:ext uri="{BB962C8B-B14F-4D97-AF65-F5344CB8AC3E}">
        <p14:creationId xmlns:p14="http://schemas.microsoft.com/office/powerpoint/2010/main" val="1318187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AC78D95-3BAE-1132-B836-E4EC63B9C9B7}"/>
              </a:ext>
            </a:extLst>
          </p:cNvPr>
          <p:cNvSpPr>
            <a:spLocks noGrp="1"/>
          </p:cNvSpPr>
          <p:nvPr>
            <p:ph idx="1"/>
          </p:nvPr>
        </p:nvSpPr>
        <p:spPr>
          <a:xfrm>
            <a:off x="112681" y="2086984"/>
            <a:ext cx="11241119" cy="4052559"/>
          </a:xfrm>
        </p:spPr>
        <p:txBody>
          <a:bodyPr>
            <a:normAutofit/>
          </a:bodyPr>
          <a:lstStyle/>
          <a:p>
            <a:r>
              <a:rPr lang="en-US" sz="2400" dirty="0"/>
              <a:t>Go to Allocations</a:t>
            </a:r>
          </a:p>
          <a:p>
            <a:pPr marL="0" indent="0">
              <a:buNone/>
            </a:pPr>
            <a:r>
              <a:rPr lang="en-US" sz="2400" dirty="0"/>
              <a:t>   Page</a:t>
            </a:r>
          </a:p>
        </p:txBody>
      </p:sp>
      <p:sp>
        <p:nvSpPr>
          <p:cNvPr id="3" name="Title 2">
            <a:extLst>
              <a:ext uri="{FF2B5EF4-FFF2-40B4-BE49-F238E27FC236}">
                <a16:creationId xmlns:a16="http://schemas.microsoft.com/office/drawing/2014/main" id="{B6D0B74D-67D1-4091-5F78-B7B3B3112C17}"/>
              </a:ext>
            </a:extLst>
          </p:cNvPr>
          <p:cNvSpPr>
            <a:spLocks noGrp="1"/>
          </p:cNvSpPr>
          <p:nvPr>
            <p:ph type="title"/>
          </p:nvPr>
        </p:nvSpPr>
        <p:spPr/>
        <p:txBody>
          <a:bodyPr>
            <a:noAutofit/>
          </a:bodyPr>
          <a:lstStyle/>
          <a:p>
            <a:r>
              <a:rPr lang="en-US" sz="3200" dirty="0"/>
              <a:t>The Allocations page of the application will show funds being assigned from member districts to the Fiscal Agent.</a:t>
            </a:r>
          </a:p>
        </p:txBody>
      </p:sp>
      <p:pic>
        <p:nvPicPr>
          <p:cNvPr id="5" name="Picture 4" descr="Graphic showing Sections page of GEMS with Allocations circled">
            <a:extLst>
              <a:ext uri="{FF2B5EF4-FFF2-40B4-BE49-F238E27FC236}">
                <a16:creationId xmlns:a16="http://schemas.microsoft.com/office/drawing/2014/main" id="{7C6E6FFB-7880-4D9B-80C4-59AA2B66120B}"/>
              </a:ext>
            </a:extLst>
          </p:cNvPr>
          <p:cNvPicPr>
            <a:picLocks noChangeAspect="1"/>
          </p:cNvPicPr>
          <p:nvPr/>
        </p:nvPicPr>
        <p:blipFill>
          <a:blip r:embed="rId2"/>
          <a:stretch>
            <a:fillRect/>
          </a:stretch>
        </p:blipFill>
        <p:spPr>
          <a:xfrm>
            <a:off x="2949546" y="1407978"/>
            <a:ext cx="8969517" cy="5235394"/>
          </a:xfrm>
          <a:prstGeom prst="rect">
            <a:avLst/>
          </a:prstGeom>
          <a:effectLst>
            <a:outerShdw blurRad="50800" dist="38100" dir="2700000" algn="tl" rotWithShape="0">
              <a:prstClr val="black">
                <a:alpha val="40000"/>
              </a:prstClr>
            </a:outerShdw>
          </a:effectLst>
        </p:spPr>
      </p:pic>
      <p:sp>
        <p:nvSpPr>
          <p:cNvPr id="6" name="Oval 5">
            <a:extLst>
              <a:ext uri="{FF2B5EF4-FFF2-40B4-BE49-F238E27FC236}">
                <a16:creationId xmlns:a16="http://schemas.microsoft.com/office/drawing/2014/main" id="{5326926D-902A-4651-946A-02BE3A12DA78}"/>
              </a:ext>
              <a:ext uri="{C183D7F6-B498-43B3-948B-1728B52AA6E4}">
                <adec:decorative xmlns:adec="http://schemas.microsoft.com/office/drawing/2017/decorative" val="1"/>
              </a:ext>
            </a:extLst>
          </p:cNvPr>
          <p:cNvSpPr/>
          <p:nvPr/>
        </p:nvSpPr>
        <p:spPr>
          <a:xfrm>
            <a:off x="3169612" y="4006259"/>
            <a:ext cx="865762" cy="179242"/>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a:extLst>
              <a:ext uri="{FF2B5EF4-FFF2-40B4-BE49-F238E27FC236}">
                <a16:creationId xmlns:a16="http://schemas.microsoft.com/office/drawing/2014/main" id="{038773BE-AC93-4F92-9787-28A2707B02A6}"/>
              </a:ext>
              <a:ext uri="{C183D7F6-B498-43B3-948B-1728B52AA6E4}">
                <adec:decorative xmlns:adec="http://schemas.microsoft.com/office/drawing/2017/decorative" val="1"/>
              </a:ext>
            </a:extLst>
          </p:cNvPr>
          <p:cNvCxnSpPr/>
          <p:nvPr/>
        </p:nvCxnSpPr>
        <p:spPr>
          <a:xfrm>
            <a:off x="1366887" y="2912882"/>
            <a:ext cx="1706251" cy="1065229"/>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4454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creenshot showing how to hover over allocation on &quot;Consortium&quot; line to determine where funds were assigned&#10;">
            <a:extLst>
              <a:ext uri="{FF2B5EF4-FFF2-40B4-BE49-F238E27FC236}">
                <a16:creationId xmlns:a16="http://schemas.microsoft.com/office/drawing/2014/main" id="{041B35DB-DC6E-4469-AC7C-594D8FE99B51}"/>
              </a:ext>
            </a:extLst>
          </p:cNvPr>
          <p:cNvPicPr>
            <a:picLocks noChangeAspect="1"/>
          </p:cNvPicPr>
          <p:nvPr/>
        </p:nvPicPr>
        <p:blipFill>
          <a:blip r:embed="rId2"/>
          <a:stretch>
            <a:fillRect/>
          </a:stretch>
        </p:blipFill>
        <p:spPr>
          <a:xfrm>
            <a:off x="2039430" y="1604620"/>
            <a:ext cx="7316221" cy="4229690"/>
          </a:xfrm>
          <a:prstGeom prst="rect">
            <a:avLst/>
          </a:prstGeom>
        </p:spPr>
      </p:pic>
      <p:sp>
        <p:nvSpPr>
          <p:cNvPr id="3" name="Title 2">
            <a:extLst>
              <a:ext uri="{FF2B5EF4-FFF2-40B4-BE49-F238E27FC236}">
                <a16:creationId xmlns:a16="http://schemas.microsoft.com/office/drawing/2014/main" id="{B6D0B74D-67D1-4091-5F78-B7B3B3112C17}"/>
              </a:ext>
            </a:extLst>
          </p:cNvPr>
          <p:cNvSpPr>
            <a:spLocks noGrp="1"/>
          </p:cNvSpPr>
          <p:nvPr>
            <p:ph type="title"/>
          </p:nvPr>
        </p:nvSpPr>
        <p:spPr>
          <a:xfrm>
            <a:off x="838200" y="270380"/>
            <a:ext cx="10515600" cy="1042852"/>
          </a:xfrm>
        </p:spPr>
        <p:txBody>
          <a:bodyPr>
            <a:noAutofit/>
          </a:bodyPr>
          <a:lstStyle/>
          <a:p>
            <a:r>
              <a:rPr lang="en-US" sz="3200" dirty="0"/>
              <a:t>Members see their allocation has been assigned to fiscal agent</a:t>
            </a:r>
          </a:p>
        </p:txBody>
      </p:sp>
      <p:sp>
        <p:nvSpPr>
          <p:cNvPr id="6" name="Oval 5">
            <a:extLst>
              <a:ext uri="{FF2B5EF4-FFF2-40B4-BE49-F238E27FC236}">
                <a16:creationId xmlns:a16="http://schemas.microsoft.com/office/drawing/2014/main" id="{6892E9FD-90C8-4D6D-87B7-1F69A3015D62}"/>
              </a:ext>
              <a:ext uri="{C183D7F6-B498-43B3-948B-1728B52AA6E4}">
                <adec:decorative xmlns:adec="http://schemas.microsoft.com/office/drawing/2017/decorative" val="1"/>
              </a:ext>
            </a:extLst>
          </p:cNvPr>
          <p:cNvSpPr/>
          <p:nvPr/>
        </p:nvSpPr>
        <p:spPr>
          <a:xfrm>
            <a:off x="2039430" y="4670342"/>
            <a:ext cx="1338606" cy="273377"/>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F38302FB-8C5C-4B4A-925C-7252406A0E6F}"/>
              </a:ext>
            </a:extLst>
          </p:cNvPr>
          <p:cNvSpPr txBox="1"/>
          <p:nvPr/>
        </p:nvSpPr>
        <p:spPr>
          <a:xfrm>
            <a:off x="3927834" y="3577898"/>
            <a:ext cx="1604128" cy="923330"/>
          </a:xfrm>
          <a:prstGeom prst="rect">
            <a:avLst/>
          </a:prstGeom>
          <a:solidFill>
            <a:schemeClr val="bg1">
              <a:lumMod val="95000"/>
            </a:schemeClr>
          </a:solidFill>
          <a:ln>
            <a:solidFill>
              <a:srgbClr val="000000"/>
            </a:solidFill>
          </a:ln>
        </p:spPr>
        <p:txBody>
          <a:bodyPr wrap="square" rtlCol="0">
            <a:spAutoFit/>
          </a:bodyPr>
          <a:lstStyle/>
          <a:p>
            <a:r>
              <a:rPr lang="en-US" dirty="0"/>
              <a:t>Assignment to Fiscal Agent appears</a:t>
            </a:r>
          </a:p>
        </p:txBody>
      </p:sp>
      <p:sp>
        <p:nvSpPr>
          <p:cNvPr id="10" name="Arrow: Right 9">
            <a:extLst>
              <a:ext uri="{FF2B5EF4-FFF2-40B4-BE49-F238E27FC236}">
                <a16:creationId xmlns:a16="http://schemas.microsoft.com/office/drawing/2014/main" id="{B09F3169-EFA9-47F3-9CBC-1766E4F38D46}"/>
              </a:ext>
              <a:ext uri="{C183D7F6-B498-43B3-948B-1728B52AA6E4}">
                <adec:decorative xmlns:adec="http://schemas.microsoft.com/office/drawing/2017/decorative" val="1"/>
              </a:ext>
            </a:extLst>
          </p:cNvPr>
          <p:cNvSpPr/>
          <p:nvPr/>
        </p:nvSpPr>
        <p:spPr>
          <a:xfrm rot="5400000">
            <a:off x="4630039" y="4524797"/>
            <a:ext cx="188536" cy="2733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940F13F7-4CA7-4728-9DC4-A478C1BD8B5C}"/>
              </a:ext>
            </a:extLst>
          </p:cNvPr>
          <p:cNvSpPr txBox="1"/>
          <p:nvPr/>
        </p:nvSpPr>
        <p:spPr>
          <a:xfrm>
            <a:off x="7745764" y="4557727"/>
            <a:ext cx="1253765" cy="923330"/>
          </a:xfrm>
          <a:prstGeom prst="rect">
            <a:avLst/>
          </a:prstGeom>
          <a:solidFill>
            <a:schemeClr val="bg1">
              <a:lumMod val="95000"/>
            </a:schemeClr>
          </a:solidFill>
          <a:ln>
            <a:solidFill>
              <a:srgbClr val="000000"/>
            </a:solidFill>
          </a:ln>
        </p:spPr>
        <p:txBody>
          <a:bodyPr wrap="square" rtlCol="0">
            <a:spAutoFit/>
          </a:bodyPr>
          <a:lstStyle/>
          <a:p>
            <a:r>
              <a:rPr lang="en-US" dirty="0"/>
              <a:t>Hover over consortium allocation</a:t>
            </a:r>
          </a:p>
        </p:txBody>
      </p:sp>
      <p:sp>
        <p:nvSpPr>
          <p:cNvPr id="8" name="Arrow: Right 7">
            <a:extLst>
              <a:ext uri="{FF2B5EF4-FFF2-40B4-BE49-F238E27FC236}">
                <a16:creationId xmlns:a16="http://schemas.microsoft.com/office/drawing/2014/main" id="{5183B665-CAF1-4E43-BB4D-987969DFEF11}"/>
              </a:ext>
              <a:ext uri="{C183D7F6-B498-43B3-948B-1728B52AA6E4}">
                <adec:decorative xmlns:adec="http://schemas.microsoft.com/office/drawing/2017/decorative" val="1"/>
              </a:ext>
            </a:extLst>
          </p:cNvPr>
          <p:cNvSpPr/>
          <p:nvPr/>
        </p:nvSpPr>
        <p:spPr>
          <a:xfrm rot="10800000">
            <a:off x="7312153" y="4636310"/>
            <a:ext cx="188536" cy="2733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4802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creenshot showing consortium members' allocatoins">
            <a:extLst>
              <a:ext uri="{FF2B5EF4-FFF2-40B4-BE49-F238E27FC236}">
                <a16:creationId xmlns:a16="http://schemas.microsoft.com/office/drawing/2014/main" id="{DA95BF0E-E14C-40C2-AA1B-A8B7F9979CFB}"/>
              </a:ext>
            </a:extLst>
          </p:cNvPr>
          <p:cNvPicPr>
            <a:picLocks noChangeAspect="1"/>
          </p:cNvPicPr>
          <p:nvPr/>
        </p:nvPicPr>
        <p:blipFill>
          <a:blip r:embed="rId2"/>
          <a:stretch>
            <a:fillRect/>
          </a:stretch>
        </p:blipFill>
        <p:spPr>
          <a:xfrm>
            <a:off x="2351901" y="1407978"/>
            <a:ext cx="7291877" cy="5070299"/>
          </a:xfrm>
          <a:prstGeom prst="rect">
            <a:avLst/>
          </a:prstGeom>
        </p:spPr>
      </p:pic>
      <p:sp>
        <p:nvSpPr>
          <p:cNvPr id="3" name="Title 2">
            <a:extLst>
              <a:ext uri="{FF2B5EF4-FFF2-40B4-BE49-F238E27FC236}">
                <a16:creationId xmlns:a16="http://schemas.microsoft.com/office/drawing/2014/main" id="{B6D0B74D-67D1-4091-5F78-B7B3B3112C17}"/>
              </a:ext>
            </a:extLst>
          </p:cNvPr>
          <p:cNvSpPr>
            <a:spLocks noGrp="1"/>
          </p:cNvSpPr>
          <p:nvPr>
            <p:ph type="title"/>
          </p:nvPr>
        </p:nvSpPr>
        <p:spPr/>
        <p:txBody>
          <a:bodyPr>
            <a:noAutofit/>
          </a:bodyPr>
          <a:lstStyle/>
          <a:p>
            <a:r>
              <a:rPr lang="en-US" sz="3200" dirty="0"/>
              <a:t>Fiscal Agents see members’ allocations</a:t>
            </a:r>
          </a:p>
        </p:txBody>
      </p:sp>
      <p:sp>
        <p:nvSpPr>
          <p:cNvPr id="6" name="Oval 5">
            <a:extLst>
              <a:ext uri="{FF2B5EF4-FFF2-40B4-BE49-F238E27FC236}">
                <a16:creationId xmlns:a16="http://schemas.microsoft.com/office/drawing/2014/main" id="{6892E9FD-90C8-4D6D-87B7-1F69A3015D62}"/>
              </a:ext>
              <a:ext uri="{C183D7F6-B498-43B3-948B-1728B52AA6E4}">
                <adec:decorative xmlns:adec="http://schemas.microsoft.com/office/drawing/2017/decorative" val="1"/>
              </a:ext>
            </a:extLst>
          </p:cNvPr>
          <p:cNvSpPr/>
          <p:nvPr/>
        </p:nvSpPr>
        <p:spPr>
          <a:xfrm>
            <a:off x="2351901" y="4769777"/>
            <a:ext cx="1338606" cy="273377"/>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940F13F7-4CA7-4728-9DC4-A478C1BD8B5C}"/>
              </a:ext>
            </a:extLst>
          </p:cNvPr>
          <p:cNvSpPr txBox="1"/>
          <p:nvPr/>
        </p:nvSpPr>
        <p:spPr>
          <a:xfrm>
            <a:off x="8583313" y="4435848"/>
            <a:ext cx="1253765" cy="923330"/>
          </a:xfrm>
          <a:prstGeom prst="rect">
            <a:avLst/>
          </a:prstGeom>
          <a:solidFill>
            <a:schemeClr val="bg1">
              <a:lumMod val="95000"/>
            </a:schemeClr>
          </a:solidFill>
          <a:ln>
            <a:solidFill>
              <a:srgbClr val="000000"/>
            </a:solidFill>
          </a:ln>
        </p:spPr>
        <p:txBody>
          <a:bodyPr wrap="square" rtlCol="0">
            <a:spAutoFit/>
          </a:bodyPr>
          <a:lstStyle/>
          <a:p>
            <a:r>
              <a:rPr lang="en-US" dirty="0"/>
              <a:t>Hover over consortium allocation</a:t>
            </a:r>
          </a:p>
        </p:txBody>
      </p:sp>
      <p:sp>
        <p:nvSpPr>
          <p:cNvPr id="8" name="Arrow: Right 7">
            <a:extLst>
              <a:ext uri="{FF2B5EF4-FFF2-40B4-BE49-F238E27FC236}">
                <a16:creationId xmlns:a16="http://schemas.microsoft.com/office/drawing/2014/main" id="{5183B665-CAF1-4E43-BB4D-987969DFEF11}"/>
              </a:ext>
              <a:ext uri="{C183D7F6-B498-43B3-948B-1728B52AA6E4}">
                <adec:decorative xmlns:adec="http://schemas.microsoft.com/office/drawing/2017/decorative" val="1"/>
              </a:ext>
            </a:extLst>
          </p:cNvPr>
          <p:cNvSpPr/>
          <p:nvPr/>
        </p:nvSpPr>
        <p:spPr>
          <a:xfrm rot="10800000">
            <a:off x="8212354" y="4803244"/>
            <a:ext cx="188536" cy="2733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F38302FB-8C5C-4B4A-925C-7252406A0E6F}"/>
              </a:ext>
            </a:extLst>
          </p:cNvPr>
          <p:cNvSpPr txBox="1"/>
          <p:nvPr/>
        </p:nvSpPr>
        <p:spPr>
          <a:xfrm>
            <a:off x="5040518" y="3718640"/>
            <a:ext cx="1253765" cy="923330"/>
          </a:xfrm>
          <a:prstGeom prst="rect">
            <a:avLst/>
          </a:prstGeom>
          <a:solidFill>
            <a:schemeClr val="bg1">
              <a:lumMod val="95000"/>
            </a:schemeClr>
          </a:solidFill>
          <a:ln>
            <a:solidFill>
              <a:srgbClr val="000000"/>
            </a:solidFill>
          </a:ln>
        </p:spPr>
        <p:txBody>
          <a:bodyPr wrap="square" rtlCol="0">
            <a:spAutoFit/>
          </a:bodyPr>
          <a:lstStyle/>
          <a:p>
            <a:r>
              <a:rPr lang="en-US" dirty="0"/>
              <a:t>Members</a:t>
            </a:r>
          </a:p>
          <a:p>
            <a:r>
              <a:rPr lang="en-US" dirty="0"/>
              <a:t>Allocations appear</a:t>
            </a:r>
          </a:p>
        </p:txBody>
      </p:sp>
      <p:sp>
        <p:nvSpPr>
          <p:cNvPr id="10" name="Arrow: Right 9">
            <a:extLst>
              <a:ext uri="{FF2B5EF4-FFF2-40B4-BE49-F238E27FC236}">
                <a16:creationId xmlns:a16="http://schemas.microsoft.com/office/drawing/2014/main" id="{B09F3169-EFA9-47F3-9CBC-1766E4F38D46}"/>
              </a:ext>
              <a:ext uri="{C183D7F6-B498-43B3-948B-1728B52AA6E4}">
                <adec:decorative xmlns:adec="http://schemas.microsoft.com/office/drawing/2017/decorative" val="1"/>
              </a:ext>
            </a:extLst>
          </p:cNvPr>
          <p:cNvSpPr/>
          <p:nvPr/>
        </p:nvSpPr>
        <p:spPr>
          <a:xfrm rot="5400000">
            <a:off x="5573133" y="4666556"/>
            <a:ext cx="188536" cy="2733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236246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6f7fc10-315f-4884-8231-57a9c90b9c56">
      <UserInfo>
        <DisplayName>Bettencourt, Helene H. (DESE)</DisplayName>
        <AccountId>18</AccountId>
        <AccountType/>
      </UserInfo>
      <UserInfo>
        <DisplayName>Foley, Kinnon (DESE)</DisplayName>
        <AccountId>1477</AccountId>
        <AccountType/>
      </UserInfo>
    </SharedWithUsers>
    <lcf76f155ced4ddcb4097134ff3c332f xmlns="67cbf261-e971-4a38-83b4-d85e273e70b4">
      <Terms xmlns="http://schemas.microsoft.com/office/infopath/2007/PartnerControls"/>
    </lcf76f155ced4ddcb4097134ff3c332f>
    <TaxCatchAll xmlns="46f7fc10-315f-4884-8231-57a9c90b9c5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59D2FCE26A5CF42B73DB707666E1E83" ma:contentTypeVersion="15" ma:contentTypeDescription="Create a new document." ma:contentTypeScope="" ma:versionID="1af72b5b26078ec684c014664248f68a">
  <xsd:schema xmlns:xsd="http://www.w3.org/2001/XMLSchema" xmlns:xs="http://www.w3.org/2001/XMLSchema" xmlns:p="http://schemas.microsoft.com/office/2006/metadata/properties" xmlns:ns2="67cbf261-e971-4a38-83b4-d85e273e70b4" xmlns:ns3="46f7fc10-315f-4884-8231-57a9c90b9c56" targetNamespace="http://schemas.microsoft.com/office/2006/metadata/properties" ma:root="true" ma:fieldsID="bb835d52d0cf0a8e73d396e4057f0729" ns2:_="" ns3:_="">
    <xsd:import namespace="67cbf261-e971-4a38-83b4-d85e273e70b4"/>
    <xsd:import namespace="46f7fc10-315f-4884-8231-57a9c90b9c5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cbf261-e971-4a38-83b4-d85e273e70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6f7fc10-315f-4884-8231-57a9c90b9c5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9dfc3a5-e0cb-420d-bb1c-baaddc6e8637}" ma:internalName="TaxCatchAll" ma:showField="CatchAllData" ma:web="46f7fc10-315f-4884-8231-57a9c90b9c5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434A98-F106-45CE-8E8A-DD686612E616}">
  <ds:schemaRefs>
    <ds:schemaRef ds:uri="http://schemas.microsoft.com/office/2006/documentManagement/types"/>
    <ds:schemaRef ds:uri="http://schemas.microsoft.com/office/2006/metadata/properties"/>
    <ds:schemaRef ds:uri="http://purl.org/dc/elements/1.1/"/>
    <ds:schemaRef ds:uri="http://purl.org/dc/terms/"/>
    <ds:schemaRef ds:uri="7a12eb2f-f040-4639-9fb2-5a6588dc8035"/>
    <ds:schemaRef ds:uri="1c210e20-2656-47be-8bfe-a34b7996932e"/>
    <ds:schemaRef ds:uri="http://www.w3.org/XML/1998/namespace"/>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00F4F6BA-9256-4D68-961F-89F22BA60EA2}">
  <ds:schemaRefs>
    <ds:schemaRef ds:uri="http://schemas.microsoft.com/sharepoint/v3/contenttype/forms"/>
  </ds:schemaRefs>
</ds:datastoreItem>
</file>

<file path=customXml/itemProps3.xml><?xml version="1.0" encoding="utf-8"?>
<ds:datastoreItem xmlns:ds="http://schemas.openxmlformats.org/officeDocument/2006/customXml" ds:itemID="{7B01B1F4-9949-41D2-BD53-195A11140C15}"/>
</file>

<file path=docProps/app.xml><?xml version="1.0" encoding="utf-8"?>
<Properties xmlns="http://schemas.openxmlformats.org/officeDocument/2006/extended-properties" xmlns:vt="http://schemas.openxmlformats.org/officeDocument/2006/docPropsVTypes">
  <Template/>
  <TotalTime>3124</TotalTime>
  <Words>2707</Words>
  <Application>Microsoft Office PowerPoint</Application>
  <PresentationFormat>Widescreen</PresentationFormat>
  <Paragraphs>213</Paragraphs>
  <Slides>40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Calibri Light</vt:lpstr>
      <vt:lpstr>Wingdings</vt:lpstr>
      <vt:lpstr>Office Theme</vt:lpstr>
      <vt:lpstr>Consortia Fiscal Agents and Members:  How to Apply for IDEA and ESSA Entitlement Grants in GEM$</vt:lpstr>
      <vt:lpstr>Agenda</vt:lpstr>
      <vt:lpstr>Why the Intent to Participate?</vt:lpstr>
      <vt:lpstr>Consortium Terminology and Responsibilities</vt:lpstr>
      <vt:lpstr>All grant recipients, even members of consortia, will need to complete funding applications for ESSA and IDEA.</vt:lpstr>
      <vt:lpstr>Funding application pages that all districts will need to complete, including members of consortia, if applicable:</vt:lpstr>
      <vt:lpstr>The Allocations page of the application will show funds being assigned from member districts to the Fiscal Agent.</vt:lpstr>
      <vt:lpstr>Members see their allocation has been assigned to fiscal agent</vt:lpstr>
      <vt:lpstr>Fiscal Agents see members’ allocations</vt:lpstr>
      <vt:lpstr>IDEA Consolidated Funding Application</vt:lpstr>
      <vt:lpstr>IDEA: The Fiscal Agent will see the entire funding application, including the budget, on the Sections page.</vt:lpstr>
      <vt:lpstr>IDEA:  Member districts will only see those parts of the funding application that they may need to complete and never the Budget sections.</vt:lpstr>
      <vt:lpstr>IDEA:  Member districts will be responsible for outreach and calculation of Equitable Services for eligible schools and students from their districts.</vt:lpstr>
      <vt:lpstr>IDEA:  Lead districts will need information from their members’ funding applications for equitable services</vt:lpstr>
      <vt:lpstr>IDEA:  Lead districts will transfer member districts’ equitable service information onto the lead district application</vt:lpstr>
      <vt:lpstr>IDEA: Member districts’ equitable services reservations will be added to the total Equitable Services reservation that the Fiscal Agent will budget</vt:lpstr>
      <vt:lpstr>Lead Districts need to pay special attention to special statuses for IDEA grants</vt:lpstr>
      <vt:lpstr>Mandatory CCEIS, for example</vt:lpstr>
      <vt:lpstr>If there are different Fiscal Agents for the two IDEA grants, pay careful attention if members are required to reserve funds for CCEIS or voluntarily reserves funds for CEIS </vt:lpstr>
      <vt:lpstr>CCEIS – Different Fiscal Agents or One Fiscal Agent and One District-Administered Fund Code</vt:lpstr>
      <vt:lpstr> The Fiscal Agent will budget activities for CCEIS, CEIS, and M3 for all districts in the consortium on the Budget pages using budget tags for each reservation </vt:lpstr>
      <vt:lpstr>GEM$ Live Demo – IDEA Consolidated</vt:lpstr>
      <vt:lpstr>ESSA Consolidated Funding Application</vt:lpstr>
      <vt:lpstr>ESSA Consolidated (Title) Grants:  Consortium members and Fiscal Agents need to work together more closely to get the required information for equitable services</vt:lpstr>
      <vt:lpstr>ESSA Consolidated (Title) Grants:  Consortium members and Fiscal Agents need to work together more closely to get the required information for equitable services</vt:lpstr>
      <vt:lpstr>ESSA Title Grants:  Consortium members have a designated Equitable Services page for their use only </vt:lpstr>
      <vt:lpstr>ESSA Title Grants:  Consortium members only need to complete equitable services pages for Titles covered by the consortium if its members have eligible private schools.</vt:lpstr>
      <vt:lpstr>Title I Equitable Services calculations require coordination between fiscal agent and any consortium member with participating nonprofit private schools</vt:lpstr>
      <vt:lpstr>Four steps to getting the numbers right for Title I equitable services</vt:lpstr>
      <vt:lpstr>ESSA Title Grants:  Fiscal Agents have a designated row on the main application where it will insert the total low-income enrollment for its members’ Title I-served schools.</vt:lpstr>
      <vt:lpstr>ESSA Title Grants:  Last step – transfer member equitable services reservations to the main application to be budgeted by the fiscal agent.</vt:lpstr>
      <vt:lpstr>GEM$ Live Demo – ESSA Consolidated</vt:lpstr>
      <vt:lpstr>Member districts have two options for conveying information to their Fiscal Agents (and vice versa for Title I)</vt:lpstr>
      <vt:lpstr>To create a pdf of its member pages, the member district selects “Print” from the Sections page of the funding application</vt:lpstr>
      <vt:lpstr>If your pdf does not show up in the lower left-hand corner of the screen immediately, select “DESE Resources” to retrieve it</vt:lpstr>
      <vt:lpstr>Download the pdf and save to your computer.  A copy will appear in the lower left-hand corner of your screen.</vt:lpstr>
      <vt:lpstr>From the funding application Sections page, select “Create Comment”</vt:lpstr>
      <vt:lpstr>If you send the document to your Fiscal Agent through GEM$, you will be able to find it at any time through the History Log on the Sections page of your Funding Application.</vt:lpstr>
      <vt:lpstr> Questions </vt:lpstr>
      <vt:lpstr>Contact info/Thank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Lanai, Evy (DESE)</dc:creator>
  <cp:lastModifiedBy>Cross, Kathleen (DESE)</cp:lastModifiedBy>
  <cp:revision>3</cp:revision>
  <cp:lastPrinted>2023-07-27T15:49:45Z</cp:lastPrinted>
  <dcterms:created xsi:type="dcterms:W3CDTF">2022-10-11T20:32:22Z</dcterms:created>
  <dcterms:modified xsi:type="dcterms:W3CDTF">2023-07-27T20:45:24Z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0x010100A59D2FCE26A5CF42B73DB707666E1E83</vt:lpwstr>
  </property>
  <property fmtid="{D5CDD505-2E9C-101B-9397-08002B2CF9AE}" pid="3" name="MediaServiceImageTags">
    <vt:lpwstr/>
  </property>
  <property fmtid="{D5CDD505-2E9C-101B-9397-08002B2CF9AE}" pid="4" name="Order">
    <vt:r8>4411600</vt:r8>
  </property>
  <property fmtid="{D5CDD505-2E9C-101B-9397-08002B2CF9AE}" pid="5" name="xd_Signature">
    <vt:bool>false</vt:bool>
  </property>
  <property fmtid="{D5CDD505-2E9C-101B-9397-08002B2CF9AE}" pid="6" name="xd_ProgID">
    <vt:lpwstr/>
  </property>
  <property fmtid="{D5CDD505-2E9C-101B-9397-08002B2CF9AE}" pid="7" name="_ExtendedDescription">
    <vt:lpwstr/>
  </property>
  <property fmtid="{D5CDD505-2E9C-101B-9397-08002B2CF9AE}" pid="8" name="TriggerFlowInfo">
    <vt:lpwstr/>
  </property>
  <property fmtid="{D5CDD505-2E9C-101B-9397-08002B2CF9AE}" pid="9" name="ComplianceAssetId">
    <vt:lpwstr/>
  </property>
  <property fmtid="{D5CDD505-2E9C-101B-9397-08002B2CF9AE}" pid="10" name="TemplateUrl">
    <vt:lpwstr/>
  </property>
</Properties>
</file>