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5"/>
  </p:notesMasterIdLst>
  <p:handoutMasterIdLst>
    <p:handoutMasterId r:id="rId26"/>
  </p:handoutMasterIdLst>
  <p:sldIdLst>
    <p:sldId id="256" r:id="rId5"/>
    <p:sldId id="265" r:id="rId6"/>
    <p:sldId id="266" r:id="rId7"/>
    <p:sldId id="260" r:id="rId8"/>
    <p:sldId id="274" r:id="rId9"/>
    <p:sldId id="275" r:id="rId10"/>
    <p:sldId id="293" r:id="rId11"/>
    <p:sldId id="300" r:id="rId12"/>
    <p:sldId id="294" r:id="rId13"/>
    <p:sldId id="263" r:id="rId14"/>
    <p:sldId id="276" r:id="rId15"/>
    <p:sldId id="301" r:id="rId16"/>
    <p:sldId id="295" r:id="rId17"/>
    <p:sldId id="264" r:id="rId18"/>
    <p:sldId id="277" r:id="rId19"/>
    <p:sldId id="302" r:id="rId20"/>
    <p:sldId id="296" r:id="rId21"/>
    <p:sldId id="299" r:id="rId22"/>
    <p:sldId id="292" r:id="rId23"/>
    <p:sldId id="272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0F9"/>
    <a:srgbClr val="93A9FF"/>
    <a:srgbClr val="8397E7"/>
    <a:srgbClr val="AFCBFD"/>
    <a:srgbClr val="86A9E2"/>
    <a:srgbClr val="3647B6"/>
    <a:srgbClr val="4948B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73AE36A-9849-8734-68B0-2D959C72651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F2755D-0799-B19A-BCBD-8C9E999E64F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11163C-EE2E-7546-90F8-CF22AAE91DD9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C1E47C-F85D-AA6B-B568-76BD637D3EB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A28AEA-2389-7F26-5A5D-D8C5E312DFE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190C47-E711-1845-B18B-7A2271B970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4912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251491-C050-C142-BE35-A9B9D73644B3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5FC15E-7FD1-034A-9729-2C6FA6821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7814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477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9258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C7EE377-B8E1-46C6-764E-35B9C88999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A9C25D-EF20-84AD-D14D-2061BB41F0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5838" y="690351"/>
            <a:ext cx="8631677" cy="19282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6600">
                <a:solidFill>
                  <a:schemeClr val="bg1"/>
                </a:solidFill>
                <a:latin typeface="Arial" panose="020B0604020202020204" pitchFamily="34" charset="0"/>
                <a:ea typeface="Apple Symbols" panose="02000000000000000000" pitchFamily="2" charset="-79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17F9B5-9E18-407C-4D11-7AC3882D70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5838" y="5466944"/>
            <a:ext cx="6770451" cy="1391055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3647B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23403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ED5A72-E2F7-0E3B-0DDA-8AEE476CFD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6984"/>
            <a:ext cx="10515600" cy="4052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Placeholder 8">
            <a:extLst>
              <a:ext uri="{FF2B5EF4-FFF2-40B4-BE49-F238E27FC236}">
                <a16:creationId xmlns:a16="http://schemas.microsoft.com/office/drawing/2014/main" id="{D8D37926-3C4B-41C8-EFDB-911300C24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79841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0924193-02B9-9810-A50A-C323F20B00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6112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E7A35BE-2442-7C64-032F-EEC3B84E8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0525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rgbClr val="3647B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D8DA3C-9A4F-10ED-C6D4-40AC09EDE5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712387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A65D87-AFBC-843E-1CA6-0F0D9EB66B62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069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5C14D-8924-F22D-FF6C-1CEECDCEA3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19256"/>
            <a:ext cx="5181600" cy="40577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748EB7-DF60-9429-B7C4-F17C2FD195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19256"/>
            <a:ext cx="5181600" cy="40577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Placeholder 8">
            <a:extLst>
              <a:ext uri="{FF2B5EF4-FFF2-40B4-BE49-F238E27FC236}">
                <a16:creationId xmlns:a16="http://schemas.microsoft.com/office/drawing/2014/main" id="{09305E6D-E633-8F98-0EDC-7F3C0166D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00580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07D04F-CFDA-AB0A-0CB3-633767A38D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2109863"/>
            <a:ext cx="5157787" cy="6759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E417A7-92FA-2590-1532-B39F1253F8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861535"/>
            <a:ext cx="5157787" cy="33281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583ECC-3794-AE5F-27B5-A74B4DEC73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109863"/>
            <a:ext cx="5183188" cy="6759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4E5DA7-1D14-860C-86DA-E26B78A695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861535"/>
            <a:ext cx="5183188" cy="33281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Placeholder 8">
            <a:extLst>
              <a:ext uri="{FF2B5EF4-FFF2-40B4-BE49-F238E27FC236}">
                <a16:creationId xmlns:a16="http://schemas.microsoft.com/office/drawing/2014/main" id="{AA033EDD-4130-6D25-944B-3C4E62F04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34136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AFE5DF1-48AB-E0EB-F43E-6ACA748DB7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5A7959-19EC-57EE-7E3C-D0AA505DB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82157"/>
            <a:ext cx="10515600" cy="109368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6000">
                <a:solidFill>
                  <a:srgbClr val="3647B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0BCF7B-22B6-6253-4D64-9AD634D23090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519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BAB681-AC2C-C77A-18CF-DCFBC5F417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F0BC1E5-8CCE-BA2E-FCAF-D803E35C5BB4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225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BFF6852-088F-2460-26AE-643C01A590A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C0DFDD0-A0F2-83DC-8B7C-F0E019570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168" y="996950"/>
            <a:ext cx="3932237" cy="1600200"/>
          </a:xfrm>
          <a:prstGeom prst="rect">
            <a:avLst/>
          </a:prstGeom>
        </p:spPr>
        <p:txBody>
          <a:bodyPr anchor="t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17D2E1-E1A8-E3A2-FBE0-B7BCE986DF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7E9988-0A31-7185-4BB3-3C4229E099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1169" y="2774373"/>
            <a:ext cx="3932237" cy="3086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D28B3D-8AA7-7411-73DB-702ACCECC369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381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5691A5A-4639-4A17-81AE-6B9D409E82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47FD8C-2415-7AF2-D9F7-2FD9A5E45B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75B6969-06CB-5136-72BE-7F36D6601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168" y="996950"/>
            <a:ext cx="3932237" cy="1600200"/>
          </a:xfrm>
          <a:prstGeom prst="rect">
            <a:avLst/>
          </a:prstGeom>
        </p:spPr>
        <p:txBody>
          <a:bodyPr anchor="t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15190A3B-C978-9A37-3EC2-7DD786CF89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1169" y="2774373"/>
            <a:ext cx="3932237" cy="3086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551DB3-822F-D681-37C0-3180279A1079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919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and white flag&#10;&#10;Description automatically generated with low confidence">
            <a:extLst>
              <a:ext uri="{FF2B5EF4-FFF2-40B4-BE49-F238E27FC236}">
                <a16:creationId xmlns:a16="http://schemas.microsoft.com/office/drawing/2014/main" id="{04FFFA98-BE84-F3D2-7C54-E616A2B54E57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F07E45-5358-D826-413C-524778517A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89013"/>
            <a:ext cx="10515600" cy="4087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4B734709-A90C-544A-96B6-4BCE82CBB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00C52F-DC60-BE86-6751-7E45895AE1B5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308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mailto:federalgrantprograms@mass.gov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B4766-0EE3-8028-2E23-5FACFF0960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9922" y="319596"/>
            <a:ext cx="8631677" cy="4998128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FY24 Title I Data Collection Application Supplement in GEM$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1FB839-A537-685A-EE8C-AF8C11F1A2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5838" y="5466945"/>
            <a:ext cx="6770451" cy="86854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Federal Grant Programs Office</a:t>
            </a:r>
          </a:p>
          <a:p>
            <a:r>
              <a:rPr lang="en-US" dirty="0"/>
              <a:t>May 2024</a:t>
            </a:r>
          </a:p>
        </p:txBody>
      </p:sp>
    </p:spTree>
    <p:extLst>
      <p:ext uri="{BB962C8B-B14F-4D97-AF65-F5344CB8AC3E}">
        <p14:creationId xmlns:p14="http://schemas.microsoft.com/office/powerpoint/2010/main" val="34720570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5F77C0A-F34B-2B3F-484B-7459BE4421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Districts will report on the number of </a:t>
            </a:r>
            <a:r>
              <a:rPr lang="en-US" u="sng" dirty="0"/>
              <a:t>private</a:t>
            </a:r>
            <a:r>
              <a:rPr lang="en-US" dirty="0"/>
              <a:t> school students served with Title I, per grade</a:t>
            </a:r>
          </a:p>
          <a:p>
            <a:r>
              <a:rPr lang="en-US" dirty="0"/>
              <a:t>For consortia, the lead district should report the total number of private school students served for all consortia member districts plus the lead district (member districts will not submit separately)</a:t>
            </a:r>
          </a:p>
          <a:p>
            <a:r>
              <a:rPr lang="en-US" dirty="0"/>
              <a:t>Districts will report on the number of students served in a local neglected facility (Title I, Part D) and types of services received, if applicable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C12215C-BFD8-5049-8C86-A7DCAA965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Title I Data – District Level</a:t>
            </a:r>
          </a:p>
        </p:txBody>
      </p:sp>
    </p:spTree>
    <p:extLst>
      <p:ext uri="{BB962C8B-B14F-4D97-AF65-F5344CB8AC3E}">
        <p14:creationId xmlns:p14="http://schemas.microsoft.com/office/powerpoint/2010/main" val="28112762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C12215C-BFD8-5049-8C86-A7DCAA965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Title I Data – District Level</a:t>
            </a:r>
          </a:p>
        </p:txBody>
      </p:sp>
      <p:pic>
        <p:nvPicPr>
          <p:cNvPr id="4" name="Picture 3" descr="District level data - enter number of private school students served by Title I.">
            <a:extLst>
              <a:ext uri="{FF2B5EF4-FFF2-40B4-BE49-F238E27FC236}">
                <a16:creationId xmlns:a16="http://schemas.microsoft.com/office/drawing/2014/main" id="{EA0A20CA-D109-3742-3F3A-53F451BF0D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477" y="3710479"/>
            <a:ext cx="10153650" cy="16954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58AF91C-73A4-8CE3-9764-BB89E4CC9539}"/>
              </a:ext>
            </a:extLst>
          </p:cNvPr>
          <p:cNvSpPr txBox="1"/>
          <p:nvPr/>
        </p:nvSpPr>
        <p:spPr>
          <a:xfrm>
            <a:off x="951723" y="2131859"/>
            <a:ext cx="97411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Enter the number of </a:t>
            </a:r>
            <a:r>
              <a:rPr lang="en-US" sz="2000" u="sng" dirty="0">
                <a:latin typeface="Arial" panose="020B0604020202020204" pitchFamily="34" charset="0"/>
                <a:cs typeface="Arial" panose="020B0604020202020204" pitchFamily="34" charset="0"/>
              </a:rPr>
              <a:t>private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school students that received Title I services in FY24, per grade. If no private school students received Title I services, the district should check the box at the top to indicate this. </a:t>
            </a:r>
          </a:p>
        </p:txBody>
      </p:sp>
    </p:spTree>
    <p:extLst>
      <p:ext uri="{BB962C8B-B14F-4D97-AF65-F5344CB8AC3E}">
        <p14:creationId xmlns:p14="http://schemas.microsoft.com/office/powerpoint/2010/main" val="40055825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C12215C-BFD8-5049-8C86-A7DCAA965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Title I Data – District Level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8AF91C-73A4-8CE3-9764-BB89E4CC9539}"/>
              </a:ext>
            </a:extLst>
          </p:cNvPr>
          <p:cNvSpPr txBox="1"/>
          <p:nvPr/>
        </p:nvSpPr>
        <p:spPr>
          <a:xfrm>
            <a:off x="951723" y="2131859"/>
            <a:ext cx="447869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Districts with a Title I, Part D Neglected allocation must check the box to indicate this, and the form will expand below. Enter the number of students in the local neglected facility that participated in Title I services in FY24, by grade. Enter the number of students in the local neglected facility that received certain instructional and non-instructional services (these counts may be duplicative).</a:t>
            </a:r>
          </a:p>
        </p:txBody>
      </p:sp>
      <p:pic>
        <p:nvPicPr>
          <p:cNvPr id="4" name="Picture 3" descr="If applicable, enter the information for the neglected facility in your district">
            <a:extLst>
              <a:ext uri="{FF2B5EF4-FFF2-40B4-BE49-F238E27FC236}">
                <a16:creationId xmlns:a16="http://schemas.microsoft.com/office/drawing/2014/main" id="{494ACD4D-B71D-8F88-4DA3-204262D5C3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5214" y="1783825"/>
            <a:ext cx="6048375" cy="462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004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FAECB-8DB9-6923-DAF2-C11C93F9D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762" y="1979720"/>
            <a:ext cx="11407806" cy="2405849"/>
          </a:xfrm>
        </p:spPr>
        <p:txBody>
          <a:bodyPr>
            <a:normAutofit/>
          </a:bodyPr>
          <a:lstStyle/>
          <a:p>
            <a:r>
              <a:rPr lang="en-US" dirty="0"/>
              <a:t>Step 4: Enter School Level Data</a:t>
            </a:r>
          </a:p>
        </p:txBody>
      </p:sp>
    </p:spTree>
    <p:extLst>
      <p:ext uri="{BB962C8B-B14F-4D97-AF65-F5344CB8AC3E}">
        <p14:creationId xmlns:p14="http://schemas.microsoft.com/office/powerpoint/2010/main" val="9596834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5F77C0A-F34B-2B3F-484B-7459BE4421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each Title I school, districts will report on when the required parent notifications were sent, and the method of distribution</a:t>
            </a:r>
          </a:p>
          <a:p>
            <a:pPr lvl="1"/>
            <a:r>
              <a:rPr lang="en-US" dirty="0"/>
              <a:t>Report Cards</a:t>
            </a:r>
          </a:p>
          <a:p>
            <a:pPr lvl="1"/>
            <a:r>
              <a:rPr lang="en-US" dirty="0"/>
              <a:t>Parents’ right-to-know about teacher qualifications </a:t>
            </a:r>
          </a:p>
          <a:p>
            <a:r>
              <a:rPr lang="en-US" dirty="0"/>
              <a:t>For consortia, the lead district should list the Title I schools for all member districts plus the lead district (member districts will not submit separately)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C12215C-BFD8-5049-8C86-A7DCAA965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Title I Data – School Level</a:t>
            </a:r>
          </a:p>
        </p:txBody>
      </p:sp>
    </p:spTree>
    <p:extLst>
      <p:ext uri="{BB962C8B-B14F-4D97-AF65-F5344CB8AC3E}">
        <p14:creationId xmlns:p14="http://schemas.microsoft.com/office/powerpoint/2010/main" val="18458090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C12215C-BFD8-5049-8C86-A7DCAA965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Title I Data – School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EC934E-8427-45F0-95DD-34C825F98D81}"/>
              </a:ext>
            </a:extLst>
          </p:cNvPr>
          <p:cNvSpPr txBox="1"/>
          <p:nvPr/>
        </p:nvSpPr>
        <p:spPr>
          <a:xfrm>
            <a:off x="763481" y="2734322"/>
            <a:ext cx="507506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List all your Title I schools from FY24. Add rows as needed.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You have the option to copy the Title I schools that were listed on last year’s (FY23) Title I data collection form. Please be sure to revise the list if any of your Title I designated schools changed from last year. </a:t>
            </a:r>
          </a:p>
        </p:txBody>
      </p:sp>
      <p:pic>
        <p:nvPicPr>
          <p:cNvPr id="7" name="Picture 6" descr="Districts have the option to copy over the schools from last year's data collection. You can also add additional rows as needed to list all Title I schools.">
            <a:extLst>
              <a:ext uri="{FF2B5EF4-FFF2-40B4-BE49-F238E27FC236}">
                <a16:creationId xmlns:a16="http://schemas.microsoft.com/office/drawing/2014/main" id="{3D970E69-2563-FF0F-A26F-CC8380F360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2031" y="2365344"/>
            <a:ext cx="4181475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2931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C12215C-BFD8-5049-8C86-A7DCAA965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Title I Data – School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EC934E-8427-45F0-95DD-34C825F98D81}"/>
              </a:ext>
            </a:extLst>
          </p:cNvPr>
          <p:cNvSpPr txBox="1"/>
          <p:nvPr/>
        </p:nvSpPr>
        <p:spPr>
          <a:xfrm>
            <a:off x="745724" y="2257873"/>
            <a:ext cx="101027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After you have listed all your FY24 Title I schools on this form, use the dropdowns to select the date (month/year) and method of distribution (hard copy, electronic) for each required parent notification: “right to know” letter and 2023 school report card.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For each Title I school, indicate date and method for distribution of parent right to know and school report cards.">
            <a:extLst>
              <a:ext uri="{FF2B5EF4-FFF2-40B4-BE49-F238E27FC236}">
                <a16:creationId xmlns:a16="http://schemas.microsoft.com/office/drawing/2014/main" id="{5F6B338D-8AC6-78CA-E8AC-366F22B991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799" y="3898791"/>
            <a:ext cx="11505460" cy="1408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2383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FAECB-8DB9-6923-DAF2-C11C93F9D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0327" y="1970842"/>
            <a:ext cx="9756558" cy="2405849"/>
          </a:xfrm>
        </p:spPr>
        <p:txBody>
          <a:bodyPr>
            <a:normAutofit/>
          </a:bodyPr>
          <a:lstStyle/>
          <a:p>
            <a:r>
              <a:rPr lang="en-US" dirty="0"/>
              <a:t>Step 5: Submit the Application Supplement</a:t>
            </a:r>
          </a:p>
        </p:txBody>
      </p:sp>
    </p:spTree>
    <p:extLst>
      <p:ext uri="{BB962C8B-B14F-4D97-AF65-F5344CB8AC3E}">
        <p14:creationId xmlns:p14="http://schemas.microsoft.com/office/powerpoint/2010/main" val="17668101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5F77C0A-F34B-2B3F-484B-7459BE4421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6984"/>
            <a:ext cx="4692588" cy="4405890"/>
          </a:xfrm>
        </p:spPr>
        <p:txBody>
          <a:bodyPr>
            <a:normAutofit/>
          </a:bodyPr>
          <a:lstStyle/>
          <a:p>
            <a:r>
              <a:rPr lang="en-US" sz="2000" dirty="0"/>
              <a:t>Once you are sure you have entered all the required data, return to the Sections page and </a:t>
            </a:r>
            <a:r>
              <a:rPr lang="en-US" sz="2000" b="1" dirty="0"/>
              <a:t>change the status to </a:t>
            </a:r>
            <a:r>
              <a:rPr lang="en-US" sz="2000" b="1" i="1" dirty="0"/>
              <a:t>Application Supplement Completed</a:t>
            </a:r>
            <a:r>
              <a:rPr lang="en-US" sz="2000" dirty="0"/>
              <a:t>. Now you are done!</a:t>
            </a:r>
          </a:p>
          <a:p>
            <a:r>
              <a:rPr lang="en-US" sz="2000" dirty="0"/>
              <a:t>This application supplement does </a:t>
            </a:r>
            <a:r>
              <a:rPr lang="en-US" sz="2000" u="sng" dirty="0"/>
              <a:t>not</a:t>
            </a:r>
            <a:r>
              <a:rPr lang="en-US" sz="2000" dirty="0"/>
              <a:t> require additional LEA sign-offs in GEM$</a:t>
            </a:r>
          </a:p>
          <a:p>
            <a:r>
              <a:rPr lang="en-US" sz="2000" dirty="0"/>
              <a:t>The deadline to submit is July 1, 2024</a:t>
            </a:r>
          </a:p>
          <a:p>
            <a:r>
              <a:rPr lang="en-US" sz="2000" dirty="0"/>
              <a:t>If data is incomplete or revisions are necessary, the DESE reviewer will return the application supplement to the ESSA </a:t>
            </a:r>
            <a:r>
              <a:rPr lang="en-US" sz="2000" dirty="0" err="1"/>
              <a:t>Grantwriter</a:t>
            </a:r>
            <a:r>
              <a:rPr lang="en-US" sz="2000" dirty="0"/>
              <a:t> to correct and re-submit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C12215C-BFD8-5049-8C86-A7DCAA965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Submitting the Application Supplement</a:t>
            </a:r>
          </a:p>
        </p:txBody>
      </p:sp>
      <p:pic>
        <p:nvPicPr>
          <p:cNvPr id="5" name="Picture 4" descr="Once all data is entered, change the status to Application Supplement Completed.">
            <a:extLst>
              <a:ext uri="{FF2B5EF4-FFF2-40B4-BE49-F238E27FC236}">
                <a16:creationId xmlns:a16="http://schemas.microsoft.com/office/drawing/2014/main" id="{0A1913C4-F0D0-DEDD-43B6-C9BB9CD68B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8665" y="2010375"/>
            <a:ext cx="4286250" cy="425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5211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C12215C-BFD8-5049-8C86-A7DCAA965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GEM$ Workflow for Title I Data Collection</a:t>
            </a:r>
          </a:p>
        </p:txBody>
      </p:sp>
      <p:pic>
        <p:nvPicPr>
          <p:cNvPr id="8" name="Picture 7" descr="workflow for Title I data collection, the ESSA consolidated grantwriter submits this data">
            <a:extLst>
              <a:ext uri="{FF2B5EF4-FFF2-40B4-BE49-F238E27FC236}">
                <a16:creationId xmlns:a16="http://schemas.microsoft.com/office/drawing/2014/main" id="{428ECC38-BCE8-48A9-AA26-EF4594AEEE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0005" y="1616074"/>
            <a:ext cx="501015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2765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5F77C0A-F34B-2B3F-484B-7459BE4421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Required of </a:t>
            </a:r>
            <a:r>
              <a:rPr lang="en-US" b="1" i="1" dirty="0">
                <a:latin typeface="Arial"/>
                <a:cs typeface="Arial"/>
              </a:rPr>
              <a:t>all</a:t>
            </a:r>
            <a:r>
              <a:rPr lang="en-US" dirty="0">
                <a:latin typeface="Arial"/>
                <a:cs typeface="Arial"/>
              </a:rPr>
              <a:t> districts that received FY24 Title I funds, in accordance with federal reporting requirements</a:t>
            </a:r>
          </a:p>
          <a:p>
            <a:r>
              <a:rPr lang="en-US" dirty="0">
                <a:latin typeface="Arial"/>
                <a:cs typeface="Arial"/>
              </a:rPr>
              <a:t>District staff with the role of “LEA </a:t>
            </a:r>
            <a:r>
              <a:rPr lang="en-US" dirty="0" err="1">
                <a:latin typeface="Arial"/>
                <a:cs typeface="Arial"/>
              </a:rPr>
              <a:t>Grantwriter</a:t>
            </a:r>
            <a:r>
              <a:rPr lang="en-US" dirty="0">
                <a:latin typeface="Arial"/>
                <a:cs typeface="Arial"/>
              </a:rPr>
              <a:t>” for the ESSA Consolidated Grant will complete in GEM$</a:t>
            </a:r>
          </a:p>
          <a:p>
            <a:r>
              <a:rPr lang="en-US" dirty="0">
                <a:latin typeface="Arial"/>
                <a:cs typeface="Arial"/>
              </a:rPr>
              <a:t>More than one person in your district can hold this role</a:t>
            </a:r>
          </a:p>
          <a:p>
            <a:r>
              <a:rPr lang="en-US" dirty="0">
                <a:latin typeface="Arial"/>
                <a:cs typeface="Arial"/>
              </a:rPr>
              <a:t>Your district’s User Access Administrator assigns the roles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C12215C-BFD8-5049-8C86-A7DCAA965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Title I Data Collection in GEM$</a:t>
            </a:r>
          </a:p>
        </p:txBody>
      </p:sp>
    </p:spTree>
    <p:extLst>
      <p:ext uri="{BB962C8B-B14F-4D97-AF65-F5344CB8AC3E}">
        <p14:creationId xmlns:p14="http://schemas.microsoft.com/office/powerpoint/2010/main" val="4792706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5F77C0A-F34B-2B3F-484B-7459BE4421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b="1">
              <a:hlinkClick r:id="rId2"/>
            </a:endParaRPr>
          </a:p>
          <a:p>
            <a:pPr marL="0" indent="0">
              <a:buNone/>
            </a:pPr>
            <a:endParaRPr lang="en-US" b="1">
              <a:hlinkClick r:id="rId2"/>
            </a:endParaRPr>
          </a:p>
          <a:p>
            <a:pPr marL="0" indent="0" algn="ctr">
              <a:buNone/>
            </a:pPr>
            <a:r>
              <a:rPr lang="en-US" b="1">
                <a:hlinkClick r:id="rId2"/>
              </a:rPr>
              <a:t>federalgrantprograms@mass.gov</a:t>
            </a:r>
            <a:r>
              <a:rPr lang="en-US" b="1"/>
              <a:t>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C12215C-BFD8-5049-8C86-A7DCAA965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8975681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5F77C0A-F34B-2B3F-484B-7459BE4421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The Title I Data Collection application supplement opens June 3 in GEM$</a:t>
            </a:r>
          </a:p>
          <a:p>
            <a:r>
              <a:rPr lang="en-US" b="1" dirty="0">
                <a:latin typeface="Arial"/>
                <a:cs typeface="Arial"/>
              </a:rPr>
              <a:t>Title I data collection is </a:t>
            </a:r>
            <a:r>
              <a:rPr lang="en-US" b="1" dirty="0">
                <a:solidFill>
                  <a:srgbClr val="FF0000"/>
                </a:solidFill>
                <a:latin typeface="Arial"/>
                <a:cs typeface="Arial"/>
              </a:rPr>
              <a:t>due July 1, 2024</a:t>
            </a:r>
          </a:p>
          <a:p>
            <a:r>
              <a:rPr lang="en-US" dirty="0">
                <a:latin typeface="Arial"/>
                <a:cs typeface="Arial"/>
              </a:rPr>
              <a:t>Your FY25 ESSA grants cannot be approved until the required Title I Data Collection application supplement is completed in GEM$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C12215C-BFD8-5049-8C86-A7DCAA965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Timeline</a:t>
            </a:r>
          </a:p>
        </p:txBody>
      </p:sp>
    </p:spTree>
    <p:extLst>
      <p:ext uri="{BB962C8B-B14F-4D97-AF65-F5344CB8AC3E}">
        <p14:creationId xmlns:p14="http://schemas.microsoft.com/office/powerpoint/2010/main" val="568123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FAECB-8DB9-6923-DAF2-C11C93F9D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79720"/>
            <a:ext cx="10515600" cy="2405849"/>
          </a:xfrm>
        </p:spPr>
        <p:txBody>
          <a:bodyPr>
            <a:normAutofit/>
          </a:bodyPr>
          <a:lstStyle/>
          <a:p>
            <a:r>
              <a:rPr lang="en-US" dirty="0"/>
              <a:t>Step 1: Access the Application Supplement in GEM$</a:t>
            </a:r>
          </a:p>
        </p:txBody>
      </p:sp>
    </p:spTree>
    <p:extLst>
      <p:ext uri="{BB962C8B-B14F-4D97-AF65-F5344CB8AC3E}">
        <p14:creationId xmlns:p14="http://schemas.microsoft.com/office/powerpoint/2010/main" val="40864796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C12215C-BFD8-5049-8C86-A7DCAA965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to Access the Application Supplement in GEM$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991F00C-D261-4848-BEFE-0DA8051539DB}"/>
              </a:ext>
            </a:extLst>
          </p:cNvPr>
          <p:cNvSpPr txBox="1"/>
          <p:nvPr/>
        </p:nvSpPr>
        <p:spPr>
          <a:xfrm>
            <a:off x="7412081" y="2975220"/>
            <a:ext cx="4057869" cy="175432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Arial"/>
                <a:cs typeface="Arial"/>
              </a:rPr>
              <a:t>Log into GEM$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Arial"/>
                <a:cs typeface="Arial"/>
              </a:rPr>
              <a:t>Go to ‘Application Supplement’ on the left side navigation bar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Arial"/>
                <a:cs typeface="Arial"/>
              </a:rPr>
              <a:t>Select ‘Application Supplements’ </a:t>
            </a:r>
          </a:p>
          <a:p>
            <a:endParaRPr lang="en-US" dirty="0">
              <a:latin typeface="Arial"/>
              <a:cs typeface="Arial"/>
            </a:endParaRPr>
          </a:p>
          <a:p>
            <a:endParaRPr lang="en-US" dirty="0">
              <a:latin typeface="Arial"/>
              <a:cs typeface="Arial"/>
            </a:endParaRPr>
          </a:p>
        </p:txBody>
      </p:sp>
      <p:pic>
        <p:nvPicPr>
          <p:cNvPr id="5" name="Picture 4" descr="GEM$ home screen, select Application Supplements">
            <a:extLst>
              <a:ext uri="{FF2B5EF4-FFF2-40B4-BE49-F238E27FC236}">
                <a16:creationId xmlns:a16="http://schemas.microsoft.com/office/drawing/2014/main" id="{3ABD3836-D3B2-63F2-2E27-B08691E5E4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1767" y="2022621"/>
            <a:ext cx="4317158" cy="4191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6459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C12215C-BFD8-5049-8C86-A7DCAA965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to Access the Application Supplement in GEM$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3B9FEEE-78CB-497B-94AE-AFD90CA22128}"/>
              </a:ext>
            </a:extLst>
          </p:cNvPr>
          <p:cNvSpPr txBox="1"/>
          <p:nvPr/>
        </p:nvSpPr>
        <p:spPr>
          <a:xfrm>
            <a:off x="8097716" y="2866292"/>
            <a:ext cx="3420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Select Fiscal Year 2024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Click on Title I, Part A Data Collection</a:t>
            </a:r>
          </a:p>
        </p:txBody>
      </p:sp>
      <p:pic>
        <p:nvPicPr>
          <p:cNvPr id="6" name="Picture 5" descr="Under Application Supplements, select Title I, Part A Data Collection">
            <a:extLst>
              <a:ext uri="{FF2B5EF4-FFF2-40B4-BE49-F238E27FC236}">
                <a16:creationId xmlns:a16="http://schemas.microsoft.com/office/drawing/2014/main" id="{49FFD6F5-D4F1-60DD-A35F-CF4FA04DEB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676" y="2190749"/>
            <a:ext cx="5363454" cy="3064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5829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FAECB-8DB9-6923-DAF2-C11C93F9D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6888" y="1926455"/>
            <a:ext cx="9140301" cy="2405849"/>
          </a:xfrm>
        </p:spPr>
        <p:txBody>
          <a:bodyPr>
            <a:normAutofit/>
          </a:bodyPr>
          <a:lstStyle/>
          <a:p>
            <a:r>
              <a:rPr lang="en-US" dirty="0"/>
              <a:t>Step 2: Start the Application Supplement</a:t>
            </a:r>
          </a:p>
        </p:txBody>
      </p:sp>
    </p:spTree>
    <p:extLst>
      <p:ext uri="{BB962C8B-B14F-4D97-AF65-F5344CB8AC3E}">
        <p14:creationId xmlns:p14="http://schemas.microsoft.com/office/powerpoint/2010/main" val="26900656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5F77C0A-F34B-2B3F-484B-7459BE4421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6984"/>
            <a:ext cx="4853473" cy="405255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>
                <a:latin typeface="Arial"/>
                <a:cs typeface="Arial"/>
              </a:rPr>
              <a:t>You will not be able to enter data into the form until you </a:t>
            </a:r>
            <a:r>
              <a:rPr lang="en-US" sz="2400" b="1" dirty="0">
                <a:latin typeface="Arial"/>
                <a:cs typeface="Arial"/>
              </a:rPr>
              <a:t>change the status to </a:t>
            </a:r>
            <a:r>
              <a:rPr lang="en-US" sz="2400" b="1" i="1" dirty="0">
                <a:latin typeface="Arial"/>
                <a:cs typeface="Arial"/>
              </a:rPr>
              <a:t>Application Supplement Started </a:t>
            </a:r>
            <a:r>
              <a:rPr lang="en-US" sz="2400" dirty="0">
                <a:latin typeface="Arial"/>
                <a:cs typeface="Arial"/>
              </a:rPr>
              <a:t>at the top of the Sections page of the application supplement</a:t>
            </a:r>
          </a:p>
          <a:p>
            <a:r>
              <a:rPr lang="en-US" sz="2400" dirty="0">
                <a:latin typeface="Arial"/>
                <a:cs typeface="Arial"/>
              </a:rPr>
              <a:t>You will then need to click into each section, District-Level Reporting and School-Level Reporting, and enter your data into the forms</a:t>
            </a:r>
          </a:p>
          <a:p>
            <a:endParaRPr lang="en-US" b="1" i="1" dirty="0">
              <a:latin typeface="Arial"/>
              <a:cs typeface="Arial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C12215C-BFD8-5049-8C86-A7DCAA965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Starting the Application Supplement</a:t>
            </a:r>
          </a:p>
        </p:txBody>
      </p:sp>
      <p:pic>
        <p:nvPicPr>
          <p:cNvPr id="5" name="Picture 4" descr="At the top of the Sections page, change the status to Application Supplement Started">
            <a:extLst>
              <a:ext uri="{FF2B5EF4-FFF2-40B4-BE49-F238E27FC236}">
                <a16:creationId xmlns:a16="http://schemas.microsoft.com/office/drawing/2014/main" id="{18C9AB26-F4AA-96A3-4A6B-E6C706FA02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0329" y="2013000"/>
            <a:ext cx="4333875" cy="420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0180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FAECB-8DB9-6923-DAF2-C11C93F9D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762" y="1979720"/>
            <a:ext cx="11407806" cy="2405849"/>
          </a:xfrm>
        </p:spPr>
        <p:txBody>
          <a:bodyPr>
            <a:normAutofit/>
          </a:bodyPr>
          <a:lstStyle/>
          <a:p>
            <a:r>
              <a:rPr lang="en-US" dirty="0"/>
              <a:t>Step 3: Enter District Level Data</a:t>
            </a:r>
          </a:p>
        </p:txBody>
      </p:sp>
    </p:spTree>
    <p:extLst>
      <p:ext uri="{BB962C8B-B14F-4D97-AF65-F5344CB8AC3E}">
        <p14:creationId xmlns:p14="http://schemas.microsoft.com/office/powerpoint/2010/main" val="25054449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SE_Template" id="{8B1FC134-3306-8949-8EE6-54D8D1A68082}" vid="{D023F173-81C9-6C41-B8A8-A9E8365AC24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7a12eb2f-f040-4639-9fb2-5a6588dc8035">
      <UserInfo>
        <DisplayName>Bettencourt, Helene H. (DESE)</DisplayName>
        <AccountId>18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4FDFB0D707254C80754ACD9E71AC3D" ma:contentTypeVersion="4" ma:contentTypeDescription="Create a new document." ma:contentTypeScope="" ma:versionID="90987691395ef9d13566c31089604744">
  <xsd:schema xmlns:xsd="http://www.w3.org/2001/XMLSchema" xmlns:xs="http://www.w3.org/2001/XMLSchema" xmlns:p="http://schemas.microsoft.com/office/2006/metadata/properties" xmlns:ns2="1c210e20-2656-47be-8bfe-a34b7996932e" xmlns:ns3="7a12eb2f-f040-4639-9fb2-5a6588dc8035" targetNamespace="http://schemas.microsoft.com/office/2006/metadata/properties" ma:root="true" ma:fieldsID="4b17f0f7ee51ce18e3c3ee9caff53e10" ns2:_="" ns3:_="">
    <xsd:import namespace="1c210e20-2656-47be-8bfe-a34b7996932e"/>
    <xsd:import namespace="7a12eb2f-f040-4639-9fb2-5a6588dc803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210e20-2656-47be-8bfe-a34b7996932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12eb2f-f040-4639-9fb2-5a6588dc803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0F4F6BA-9256-4D68-961F-89F22BA60EA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A434A98-F106-45CE-8E8A-DD686612E616}">
  <ds:schemaRefs>
    <ds:schemaRef ds:uri="1c210e20-2656-47be-8bfe-a34b7996932e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7a12eb2f-f040-4639-9fb2-5a6588dc8035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06B0AE15-BBE2-466D-95A3-06C747B4C5B5}">
  <ds:schemaRefs>
    <ds:schemaRef ds:uri="1c210e20-2656-47be-8bfe-a34b7996932e"/>
    <ds:schemaRef ds:uri="7a12eb2f-f040-4639-9fb2-5a6588dc803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533</TotalTime>
  <Words>788</Words>
  <Application>Microsoft Office PowerPoint</Application>
  <PresentationFormat>Widescreen</PresentationFormat>
  <Paragraphs>58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Wingdings</vt:lpstr>
      <vt:lpstr>Office Theme</vt:lpstr>
      <vt:lpstr>                 FY24 Title I Data Collection Application Supplement in GEM$  </vt:lpstr>
      <vt:lpstr>Title I Data Collection in GEM$</vt:lpstr>
      <vt:lpstr>Timeline</vt:lpstr>
      <vt:lpstr>Step 1: Access the Application Supplement in GEM$</vt:lpstr>
      <vt:lpstr>How to Access the Application Supplement in GEM$</vt:lpstr>
      <vt:lpstr>How to Access the Application Supplement in GEM$</vt:lpstr>
      <vt:lpstr>Step 2: Start the Application Supplement</vt:lpstr>
      <vt:lpstr>Starting the Application Supplement</vt:lpstr>
      <vt:lpstr>Step 3: Enter District Level Data</vt:lpstr>
      <vt:lpstr>Title I Data – District Level</vt:lpstr>
      <vt:lpstr>Title I Data – District Level</vt:lpstr>
      <vt:lpstr>Title I Data – District Level</vt:lpstr>
      <vt:lpstr>Step 4: Enter School Level Data</vt:lpstr>
      <vt:lpstr>Title I Data – School Level</vt:lpstr>
      <vt:lpstr>Title I Data – School Level</vt:lpstr>
      <vt:lpstr>Title I Data – School Level</vt:lpstr>
      <vt:lpstr>Step 5: Submit the Application Supplement</vt:lpstr>
      <vt:lpstr>Submitting the Application Supplement</vt:lpstr>
      <vt:lpstr>GEM$ Workflow for Title I Data Collection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I Data Collection Application Supplement Instructions</dc:title>
  <dc:creator>Lanai, Evy (DESE)</dc:creator>
  <cp:lastModifiedBy>Foodman, Julia (DESE)</cp:lastModifiedBy>
  <cp:revision>16</cp:revision>
  <dcterms:created xsi:type="dcterms:W3CDTF">2022-10-11T20:32:22Z</dcterms:created>
  <dcterms:modified xsi:type="dcterms:W3CDTF">2024-05-28T13:39:30Z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0x010100A34FDFB0D707254C80754ACD9E71AC3D</vt:lpwstr>
  </property>
  <property fmtid="{D5CDD505-2E9C-101B-9397-08002B2CF9AE}" pid="3" name="MediaServiceImageTags">
    <vt:lpwstr/>
  </property>
  <property fmtid="{D5CDD505-2E9C-101B-9397-08002B2CF9AE}" pid="4" name="Order">
    <vt:r8>4411600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  <property fmtid="{D5CDD505-2E9C-101B-9397-08002B2CF9AE}" pid="9" name="ComplianceAssetId">
    <vt:lpwstr/>
  </property>
  <property fmtid="{D5CDD505-2E9C-101B-9397-08002B2CF9AE}" pid="10" name="TemplateUrl">
    <vt:lpwstr/>
  </property>
</Properties>
</file>