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372" r:id="rId5"/>
    <p:sldId id="413" r:id="rId6"/>
    <p:sldId id="414" r:id="rId7"/>
    <p:sldId id="410" r:id="rId8"/>
    <p:sldId id="395" r:id="rId9"/>
    <p:sldId id="420" r:id="rId10"/>
    <p:sldId id="411" r:id="rId11"/>
    <p:sldId id="396" r:id="rId12"/>
    <p:sldId id="425" r:id="rId13"/>
    <p:sldId id="424" r:id="rId14"/>
    <p:sldId id="346" r:id="rId15"/>
    <p:sldId id="427" r:id="rId16"/>
    <p:sldId id="377" r:id="rId17"/>
    <p:sldId id="385" r:id="rId18"/>
    <p:sldId id="418" r:id="rId19"/>
    <p:sldId id="421" r:id="rId20"/>
    <p:sldId id="416" r:id="rId21"/>
    <p:sldId id="429" r:id="rId22"/>
    <p:sldId id="315" r:id="rId23"/>
    <p:sldId id="349" r:id="rId24"/>
    <p:sldId id="379" r:id="rId25"/>
    <p:sldId id="353" r:id="rId26"/>
    <p:sldId id="352" r:id="rId27"/>
    <p:sldId id="426" r:id="rId28"/>
    <p:sldId id="344" r:id="rId29"/>
    <p:sldId id="405" r:id="rId30"/>
    <p:sldId id="406" r:id="rId31"/>
    <p:sldId id="430" r:id="rId32"/>
    <p:sldId id="381" r:id="rId33"/>
    <p:sldId id="400" r:id="rId34"/>
    <p:sldId id="401" r:id="rId35"/>
    <p:sldId id="384" r:id="rId36"/>
    <p:sldId id="409" r:id="rId37"/>
    <p:sldId id="408" r:id="rId38"/>
    <p:sldId id="404" r:id="rId39"/>
    <p:sldId id="402" r:id="rId40"/>
    <p:sldId id="386" r:id="rId41"/>
    <p:sldId id="433" r:id="rId42"/>
    <p:sldId id="391" r:id="rId4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A9E2"/>
    <a:srgbClr val="E2ECFE"/>
    <a:srgbClr val="AFCBFD"/>
    <a:srgbClr val="3647B6"/>
    <a:srgbClr val="8397E7"/>
    <a:srgbClr val="93A9FF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8B7B39-03D6-4164-8674-A418B9F8CDD5}" v="75" dt="2025-12-11T14:28:36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69" autoAdjust="0"/>
    <p:restoredTop sz="87797" autoAdjust="0"/>
  </p:normalViewPr>
  <p:slideViewPr>
    <p:cSldViewPr snapToGrid="0">
      <p:cViewPr varScale="1">
        <p:scale>
          <a:sx n="97" d="100"/>
          <a:sy n="97" d="100"/>
        </p:scale>
        <p:origin x="312" y="78"/>
      </p:cViewPr>
      <p:guideLst/>
    </p:cSldViewPr>
  </p:slideViewPr>
  <p:outlineViewPr>
    <p:cViewPr>
      <p:scale>
        <a:sx n="33" d="100"/>
        <a:sy n="33" d="100"/>
      </p:scale>
      <p:origin x="0" y="-3371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28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important info on the GAN for LEAs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04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Always assume the grant will require re-application in the next FY unless the RFP or GAN tell you otherwise; fit all plans and purchases within the period of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52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8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entitlement grants that have the off-cycle end date of 9/30 – you can file </a:t>
            </a:r>
            <a:r>
              <a:rPr lang="en-US" dirty="0" err="1"/>
              <a:t>reimb</a:t>
            </a:r>
            <a:r>
              <a:rPr lang="en-US" dirty="0"/>
              <a:t> request on 11/30 and have time to request additional funds using FER; grants that end 6/30 if you wait until the very end to request and then need more, the timing of the payment clearing could get you in trouble.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93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26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common ground with city/town contacts to ensure that the grant funds are applied to the right grant.  More common with district who take advantage of A LOT of DESE grant funds.  Code by project number; entitlement grants must have a way to be carried into the next FY – code it accordingly; we must give 27-month so that there are ZERO returns.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32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78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Considered paid once they are on the warrant (school district); whatever the mechanism in your system to get it paid.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18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limit to revisions but 4 per fiscal year is probably reasonable (not counting any we require of LEAs)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65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Validations – bullet 2 and 3.  decrease – </a:t>
            </a:r>
            <a:r>
              <a:rPr lang="en-US" dirty="0" err="1">
                <a:cs typeface="Calibri"/>
              </a:rPr>
              <a:t>reimb</a:t>
            </a:r>
            <a:r>
              <a:rPr lang="en-US" dirty="0">
                <a:cs typeface="Calibri"/>
              </a:rPr>
              <a:t> request will not allow you to draw more than the new amount;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6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46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Fiscal and program need to work together to be on the same timeline and ensure all necessary revisions are completed.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28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29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with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00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Summer only grants not relevant to everyone – if any of you have summer grants where you left funds unclaimed and you have not yet filed FER – NOW is the time to act these funds will be getting decreased and removed and you will not have access to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11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Submit your revisions for mid year adjustments ASAP OR let Fed grants office know you are forfeiting the increase so we can remove.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298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906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DESE Resources in GEM$; RFP Postings; Communications from program units; GEM$ communications from GM; </a:t>
            </a:r>
            <a:r>
              <a:rPr lang="en-US" dirty="0" err="1"/>
              <a:t>Traninings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632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1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7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Tydings – 27-month cycle; tradeoff is we expect all funds to be expended and no grant returns; grantees expending all funds in year one is perfectly allowable and at their discretion.  Not spending all funds will result in concurrent grants…FIFO!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08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Grant type is driven by funding source and program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0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Grant will follow this workflow each time (</a:t>
            </a:r>
            <a:r>
              <a:rPr lang="en-US" dirty="0" err="1"/>
              <a:t>orig</a:t>
            </a:r>
            <a:r>
              <a:rPr lang="en-US" dirty="0"/>
              <a:t> + revisions); roles are not meant to be everyone in the district who touches a grant it is designed to only give access to the people who need access to that grant.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2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 workflow – highly comp; CHECK PERMISSIONS; COMP submission policy.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51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Best practice for ALL grants have the super submit but if it is someone authorized to sign contracts for the district as the super’s designee this is ok; in general have a PLAN for transition of information and roles as people leave the district; have backup folks in 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65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Grant Award Notice is the official award document.  An email is not a grant award.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0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e.mass.edu/federalgrants/resources/obligation-performance-liquidation.doc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grants/" TargetMode="External"/><Relationship Id="rId7" Type="http://schemas.openxmlformats.org/officeDocument/2006/relationships/hyperlink" Target="https://mass.egrantsmanagement.com/DocumentLibrary/ViewDocument.aspx?DocumentKey=141205&amp;inline=tru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ss.egrantsmanagement.com/DocumentLibrary/ViewDocument.aspx?DocumentKey=165653&amp;inline=true" TargetMode="External"/><Relationship Id="rId5" Type="http://schemas.openxmlformats.org/officeDocument/2006/relationships/hyperlink" Target="https://mass.egrantsmanagement.com/DocumentLibrary/ViewDocument.aspx?DocumentKey=17685&amp;inline=true" TargetMode="External"/><Relationship Id="rId4" Type="http://schemas.openxmlformats.org/officeDocument/2006/relationships/hyperlink" Target="https://mass.egrantsmanagement.com/Default.aspx?ccipSessionKey=63866350906013886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doe.mass.edu/grants/default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 Slide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1799304"/>
            <a:ext cx="10647832" cy="1928238"/>
          </a:xfrm>
        </p:spPr>
        <p:txBody>
          <a:bodyPr>
            <a:noAutofit/>
          </a:bodyPr>
          <a:lstStyle/>
          <a:p>
            <a:r>
              <a:rPr lang="en-US" sz="4400" dirty="0"/>
              <a:t>Grants Financial Management Refresh </a:t>
            </a:r>
          </a:p>
        </p:txBody>
      </p:sp>
      <p:sp>
        <p:nvSpPr>
          <p:cNvPr id="3" name="Subtitle 2" descr="conference Title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11, 2025</a:t>
            </a:r>
          </a:p>
          <a:p>
            <a:r>
              <a:rPr lang="en-US" dirty="0"/>
              <a:t>Jennifer Ahern, Grants Management</a:t>
            </a:r>
          </a:p>
        </p:txBody>
      </p:sp>
    </p:spTree>
    <p:extLst>
      <p:ext uri="{BB962C8B-B14F-4D97-AF65-F5344CB8AC3E}">
        <p14:creationId xmlns:p14="http://schemas.microsoft.com/office/powerpoint/2010/main" val="278422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of Current Available Funding Opportunities">
            <a:extLst>
              <a:ext uri="{FF2B5EF4-FFF2-40B4-BE49-F238E27FC236}">
                <a16:creationId xmlns:a16="http://schemas.microsoft.com/office/drawing/2014/main" id="{3ED63BDE-EE5B-FA9C-3B85-A16925CC83A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16422" y="709866"/>
            <a:ext cx="10449163" cy="513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9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of the entitlement grant workflow.">
            <a:extLst>
              <a:ext uri="{FF2B5EF4-FFF2-40B4-BE49-F238E27FC236}">
                <a16:creationId xmlns:a16="http://schemas.microsoft.com/office/drawing/2014/main" id="{32DFE688-0020-D65D-18EB-8B1DAF8C8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255" y="457200"/>
            <a:ext cx="9906000" cy="594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70E561-E1A9-AE9E-7A03-90E544F1F0BE}"/>
              </a:ext>
            </a:extLst>
          </p:cNvPr>
          <p:cNvSpPr txBox="1"/>
          <p:nvPr/>
        </p:nvSpPr>
        <p:spPr>
          <a:xfrm>
            <a:off x="7543800" y="1108711"/>
            <a:ext cx="2594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UAAs and </a:t>
            </a:r>
            <a:r>
              <a:rPr lang="en-US" sz="1400" dirty="0" err="1"/>
              <a:t>Grantwriters</a:t>
            </a:r>
            <a:r>
              <a:rPr lang="en-US" sz="1400" dirty="0"/>
              <a:t> can start applications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DC2C1-5C0A-9593-2819-9FCA2B829725}"/>
              </a:ext>
            </a:extLst>
          </p:cNvPr>
          <p:cNvSpPr txBox="1"/>
          <p:nvPr/>
        </p:nvSpPr>
        <p:spPr>
          <a:xfrm>
            <a:off x="7623810" y="1760222"/>
            <a:ext cx="2594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Only </a:t>
            </a:r>
            <a:r>
              <a:rPr lang="en-US" sz="1400" dirty="0" err="1"/>
              <a:t>grantwriters</a:t>
            </a:r>
            <a:r>
              <a:rPr lang="en-US" sz="1400" dirty="0"/>
              <a:t> connected to that specific app can submit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468F6E-3B94-17D6-B07B-6DE0660ED354}"/>
              </a:ext>
            </a:extLst>
          </p:cNvPr>
          <p:cNvSpPr txBox="1"/>
          <p:nvPr/>
        </p:nvSpPr>
        <p:spPr>
          <a:xfrm>
            <a:off x="7955280" y="5600699"/>
            <a:ext cx="226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Access to GAN once DESE fiscal Budget Approved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3DCECA-5141-BFC3-E9E0-3972B59A82D6}"/>
              </a:ext>
            </a:extLst>
          </p:cNvPr>
          <p:cNvSpPr txBox="1"/>
          <p:nvPr/>
        </p:nvSpPr>
        <p:spPr>
          <a:xfrm>
            <a:off x="7578090" y="2411733"/>
            <a:ext cx="2354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LEA fiscal is universal role to LEA; business manager or their designee (Start date tied to this step!)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7C23B-5EF9-D794-BD34-6610978B3DD4}"/>
              </a:ext>
            </a:extLst>
          </p:cNvPr>
          <p:cNvCxnSpPr>
            <a:cxnSpLocks/>
          </p:cNvCxnSpPr>
          <p:nvPr/>
        </p:nvCxnSpPr>
        <p:spPr>
          <a:xfrm flipV="1">
            <a:off x="7018020" y="1370321"/>
            <a:ext cx="525780" cy="81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E7E2739-BF09-9B72-55F4-4A147B41730F}"/>
              </a:ext>
            </a:extLst>
          </p:cNvPr>
          <p:cNvCxnSpPr>
            <a:cxnSpLocks/>
          </p:cNvCxnSpPr>
          <p:nvPr/>
        </p:nvCxnSpPr>
        <p:spPr>
          <a:xfrm flipV="1">
            <a:off x="7280910" y="1990058"/>
            <a:ext cx="411480" cy="31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7188F2-20B2-A8AF-CF0A-47914AAD94E6}"/>
              </a:ext>
            </a:extLst>
          </p:cNvPr>
          <p:cNvCxnSpPr>
            <a:cxnSpLocks/>
          </p:cNvCxnSpPr>
          <p:nvPr/>
        </p:nvCxnSpPr>
        <p:spPr>
          <a:xfrm>
            <a:off x="7178040" y="2694545"/>
            <a:ext cx="4457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AB9B794-F24F-A478-A833-6567587DC1A1}"/>
              </a:ext>
            </a:extLst>
          </p:cNvPr>
          <p:cNvSpPr txBox="1"/>
          <p:nvPr/>
        </p:nvSpPr>
        <p:spPr>
          <a:xfrm>
            <a:off x="3097763" y="4019274"/>
            <a:ext cx="1390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Must be Superintendent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1AA5E2-9EB5-BF9B-3058-E683542E4C31}"/>
              </a:ext>
            </a:extLst>
          </p:cNvPr>
          <p:cNvCxnSpPr>
            <a:cxnSpLocks/>
          </p:cNvCxnSpPr>
          <p:nvPr/>
        </p:nvCxnSpPr>
        <p:spPr>
          <a:xfrm>
            <a:off x="4578640" y="4161395"/>
            <a:ext cx="4457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6FD9975-23F9-54DF-BBB0-8B223841AE89}"/>
              </a:ext>
            </a:extLst>
          </p:cNvPr>
          <p:cNvSpPr txBox="1"/>
          <p:nvPr/>
        </p:nvSpPr>
        <p:spPr>
          <a:xfrm>
            <a:off x="2423160" y="5600699"/>
            <a:ext cx="1714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Grants Management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495B437-5935-91FC-167F-DDBCC11524D1}"/>
              </a:ext>
            </a:extLst>
          </p:cNvPr>
          <p:cNvCxnSpPr>
            <a:cxnSpLocks/>
          </p:cNvCxnSpPr>
          <p:nvPr/>
        </p:nvCxnSpPr>
        <p:spPr>
          <a:xfrm>
            <a:off x="4286250" y="5754587"/>
            <a:ext cx="738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47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of competitive workflow">
            <a:extLst>
              <a:ext uri="{FF2B5EF4-FFF2-40B4-BE49-F238E27FC236}">
                <a16:creationId xmlns:a16="http://schemas.microsoft.com/office/drawing/2014/main" id="{0581A150-F8AF-6770-66D8-04C757AF6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072" y="328180"/>
            <a:ext cx="9535856" cy="6201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5314E1-97FC-0BBA-A14D-DC05DFDD9DE1}"/>
              </a:ext>
            </a:extLst>
          </p:cNvPr>
          <p:cNvSpPr txBox="1"/>
          <p:nvPr/>
        </p:nvSpPr>
        <p:spPr>
          <a:xfrm>
            <a:off x="6973871" y="5071872"/>
            <a:ext cx="193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Start date, if awarded, is tied to this 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5277AD-AA0A-E2B7-3DAC-152AD49A430A}"/>
              </a:ext>
            </a:extLst>
          </p:cNvPr>
          <p:cNvCxnSpPr>
            <a:cxnSpLocks/>
          </p:cNvCxnSpPr>
          <p:nvPr/>
        </p:nvCxnSpPr>
        <p:spPr>
          <a:xfrm>
            <a:off x="3840480" y="4983480"/>
            <a:ext cx="3009138" cy="388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589227-ACE8-C333-BC78-CC7D373B6AA2}"/>
              </a:ext>
            </a:extLst>
          </p:cNvPr>
          <p:cNvCxnSpPr>
            <a:cxnSpLocks/>
          </p:cNvCxnSpPr>
          <p:nvPr/>
        </p:nvCxnSpPr>
        <p:spPr>
          <a:xfrm>
            <a:off x="5345049" y="4903470"/>
            <a:ext cx="1628822" cy="430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106FACB-7C10-521D-5EB9-5C0D218D7040}"/>
              </a:ext>
            </a:extLst>
          </p:cNvPr>
          <p:cNvSpPr txBox="1"/>
          <p:nvPr/>
        </p:nvSpPr>
        <p:spPr>
          <a:xfrm>
            <a:off x="6849618" y="5877790"/>
            <a:ext cx="23858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Access to GAN once DESE fiscal Budget Approved</a:t>
            </a:r>
          </a:p>
          <a:p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2200E99-95FB-639E-102A-CF2440DEF580}"/>
              </a:ext>
            </a:extLst>
          </p:cNvPr>
          <p:cNvCxnSpPr>
            <a:cxnSpLocks/>
          </p:cNvCxnSpPr>
          <p:nvPr/>
        </p:nvCxnSpPr>
        <p:spPr>
          <a:xfrm>
            <a:off x="6159460" y="6139400"/>
            <a:ext cx="5956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6080946-32FD-DEC7-1354-D6DCD547A891}"/>
              </a:ext>
            </a:extLst>
          </p:cNvPr>
          <p:cNvSpPr txBox="1"/>
          <p:nvPr/>
        </p:nvSpPr>
        <p:spPr>
          <a:xfrm>
            <a:off x="6755130" y="1025912"/>
            <a:ext cx="248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UAAs and </a:t>
            </a:r>
            <a:r>
              <a:rPr lang="en-US" sz="1400" dirty="0" err="1"/>
              <a:t>Grantwriters</a:t>
            </a:r>
            <a:r>
              <a:rPr lang="en-US" sz="1400" dirty="0"/>
              <a:t> can start applications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2260D3-D5F5-5F2E-B0D9-45D7E45E757C}"/>
              </a:ext>
            </a:extLst>
          </p:cNvPr>
          <p:cNvCxnSpPr>
            <a:cxnSpLocks/>
          </p:cNvCxnSpPr>
          <p:nvPr/>
        </p:nvCxnSpPr>
        <p:spPr>
          <a:xfrm>
            <a:off x="6159460" y="1025912"/>
            <a:ext cx="595670" cy="178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0866E0F-0C1A-D130-0EAA-8172D2A924C1}"/>
              </a:ext>
            </a:extLst>
          </p:cNvPr>
          <p:cNvSpPr txBox="1"/>
          <p:nvPr/>
        </p:nvSpPr>
        <p:spPr>
          <a:xfrm>
            <a:off x="6735597" y="1623557"/>
            <a:ext cx="2385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Only </a:t>
            </a:r>
            <a:r>
              <a:rPr lang="en-US" sz="1400" dirty="0" err="1"/>
              <a:t>grantwriters</a:t>
            </a:r>
            <a:r>
              <a:rPr lang="en-US" sz="1400" dirty="0"/>
              <a:t> connected to that specific app can submit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CDAA2D-AE86-0A7E-16D2-8E9CDA949305}"/>
              </a:ext>
            </a:extLst>
          </p:cNvPr>
          <p:cNvCxnSpPr>
            <a:cxnSpLocks/>
          </p:cNvCxnSpPr>
          <p:nvPr/>
        </p:nvCxnSpPr>
        <p:spPr>
          <a:xfrm>
            <a:off x="6159460" y="1623557"/>
            <a:ext cx="595670" cy="178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87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text explaining fed entitlement grants">
            <a:extLst>
              <a:ext uri="{FF2B5EF4-FFF2-40B4-BE49-F238E27FC236}">
                <a16:creationId xmlns:a16="http://schemas.microsoft.com/office/drawing/2014/main" id="{F85900EA-C571-BCDC-58F9-A43E704D6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grant start date for entitlements is based on when the grant is submitted through </a:t>
            </a:r>
            <a:r>
              <a:rPr lang="en-US" b="1" dirty="0"/>
              <a:t>LEA Fiscal Representative Approved</a:t>
            </a:r>
            <a:r>
              <a:rPr lang="en-US" dirty="0"/>
              <a:t> step in GEM$.</a:t>
            </a:r>
          </a:p>
          <a:p>
            <a:pPr lvl="1"/>
            <a:r>
              <a:rPr lang="en-US" dirty="0"/>
              <a:t>Only grants submitted through this step on or before 7/1 will get 7/1 as a start date.</a:t>
            </a:r>
          </a:p>
          <a:p>
            <a:pPr lvl="1"/>
            <a:r>
              <a:rPr lang="en-US" dirty="0"/>
              <a:t>Superintendent must be the one to submit the Super step.*</a:t>
            </a:r>
          </a:p>
          <a:p>
            <a:pPr lvl="1"/>
            <a:r>
              <a:rPr lang="en-US" dirty="0"/>
              <a:t>Have a plan for submission timeframes at the district level.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914C10-0E4C-EDA7-41EA-D5758264F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Entitlement Grants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5381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Slide explaining Grant Award Notice (GAN)">
            <a:extLst>
              <a:ext uri="{FF2B5EF4-FFF2-40B4-BE49-F238E27FC236}">
                <a16:creationId xmlns:a16="http://schemas.microsoft.com/office/drawing/2014/main" id="{4CDC33F3-BAFA-F966-F4DB-384E883C1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3766"/>
            <a:ext cx="10515600" cy="4165777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/>
              <a:t>The Grant Award Notice (GAN) end date determines the timing of deadlines:</a:t>
            </a:r>
          </a:p>
          <a:p>
            <a:pPr lvl="1"/>
            <a:r>
              <a:rPr lang="en-US" sz="2900" dirty="0"/>
              <a:t>Final Revisions (amendments): 30-days </a:t>
            </a:r>
            <a:r>
              <a:rPr lang="en-US" sz="2900" b="1" i="1" dirty="0"/>
              <a:t>prior</a:t>
            </a:r>
            <a:r>
              <a:rPr lang="en-US" sz="2900" dirty="0"/>
              <a:t> to grant end date.</a:t>
            </a:r>
          </a:p>
          <a:p>
            <a:pPr lvl="1"/>
            <a:r>
              <a:rPr lang="en-US" sz="2900" dirty="0"/>
              <a:t>Final Reimbursement Requests: 60-days </a:t>
            </a:r>
            <a:r>
              <a:rPr lang="en-US" sz="2900" b="1" i="1" dirty="0"/>
              <a:t>post </a:t>
            </a:r>
            <a:r>
              <a:rPr lang="en-US" sz="2900" dirty="0"/>
              <a:t>grant end date </a:t>
            </a:r>
            <a:r>
              <a:rPr lang="en-US" sz="2900" b="1" dirty="0"/>
              <a:t>(approx.).</a:t>
            </a:r>
          </a:p>
          <a:p>
            <a:pPr lvl="1"/>
            <a:r>
              <a:rPr lang="en-US" sz="2900" dirty="0"/>
              <a:t>Final Expenditure Report: 90-days </a:t>
            </a:r>
            <a:r>
              <a:rPr lang="en-US" sz="2900" b="1" i="1" dirty="0"/>
              <a:t>post</a:t>
            </a:r>
            <a:r>
              <a:rPr lang="en-US" sz="2900" dirty="0"/>
              <a:t> grant end date.</a:t>
            </a:r>
          </a:p>
          <a:p>
            <a:endParaRPr lang="en-US" sz="2900" dirty="0"/>
          </a:p>
          <a:p>
            <a:r>
              <a:rPr lang="en-US" sz="2900" dirty="0"/>
              <a:t>Grants that end 6/30 (most) have slightly less than 60 days to request final reimbursement depending on what day Accounts Payable ends.  (PERKINS!)</a:t>
            </a:r>
          </a:p>
          <a:p>
            <a:pPr lvl="1"/>
            <a:r>
              <a:rPr lang="en-US" sz="2900" dirty="0"/>
              <a:t>Mid-August FER filing IF using FER to claim final balances.</a:t>
            </a:r>
          </a:p>
          <a:p>
            <a:pPr lvl="1"/>
            <a:r>
              <a:rPr lang="en-US" sz="2900" dirty="0"/>
              <a:t>Mid-August final reimbursement request deadline.</a:t>
            </a:r>
          </a:p>
          <a:p>
            <a:endParaRPr lang="en-US" dirty="0"/>
          </a:p>
          <a:p>
            <a:r>
              <a:rPr lang="en-US" dirty="0"/>
              <a:t>Grants that end beyond 6/30 (Titles, IDEA) of the current fiscal year the FER can be used to both close the grant as well as grab final grant balances by the 90-day post obligation end date mark.</a:t>
            </a:r>
          </a:p>
          <a:p>
            <a:endParaRPr lang="en-US" dirty="0"/>
          </a:p>
          <a:p>
            <a:r>
              <a:rPr lang="en-US" dirty="0"/>
              <a:t>If a GAN is showing dates that look incorrect, please let us know!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7A738F-C598-4DD0-2BA5-84C19911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Award Notice (GAN)</a:t>
            </a:r>
          </a:p>
        </p:txBody>
      </p:sp>
    </p:spTree>
    <p:extLst>
      <p:ext uri="{BB962C8B-B14F-4D97-AF65-F5344CB8AC3E}">
        <p14:creationId xmlns:p14="http://schemas.microsoft.com/office/powerpoint/2010/main" val="312877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of Sub-Recipient Award Information from the Grant Award Notice">
            <a:extLst>
              <a:ext uri="{FF2B5EF4-FFF2-40B4-BE49-F238E27FC236}">
                <a16:creationId xmlns:a16="http://schemas.microsoft.com/office/drawing/2014/main" id="{88CF29A0-F2E7-FB20-5E3C-877D12F5E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8576" y="2352907"/>
            <a:ext cx="9110545" cy="33230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B490E3-60BB-4A17-9E20-1778ACB0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Award Notice (GAN)</a:t>
            </a:r>
          </a:p>
        </p:txBody>
      </p:sp>
    </p:spTree>
    <p:extLst>
      <p:ext uri="{BB962C8B-B14F-4D97-AF65-F5344CB8AC3E}">
        <p14:creationId xmlns:p14="http://schemas.microsoft.com/office/powerpoint/2010/main" val="81827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4BF45-360E-236F-E10C-F7A77046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Obligation end date notes">
            <a:extLst>
              <a:ext uri="{FF2B5EF4-FFF2-40B4-BE49-F238E27FC236}">
                <a16:creationId xmlns:a16="http://schemas.microsoft.com/office/drawing/2014/main" id="{626A83E9-142D-5E6C-638D-1E95D2FBC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Encumbrances, purchase orders and contracts must be in place by obligation end date.</a:t>
            </a:r>
          </a:p>
          <a:p>
            <a:endParaRPr lang="en-US" dirty="0"/>
          </a:p>
          <a:p>
            <a:r>
              <a:rPr lang="en-US" dirty="0"/>
              <a:t>RFP posting (Project Duration) and Grant Award Notice (GAN) will show the obligation end date for the grant funds. </a:t>
            </a:r>
          </a:p>
          <a:p>
            <a:endParaRPr lang="en-US" dirty="0"/>
          </a:p>
          <a:p>
            <a:r>
              <a:rPr lang="en-US" dirty="0"/>
              <a:t>Most grants DESE issues align with state fiscal year end (6/30).</a:t>
            </a:r>
          </a:p>
          <a:p>
            <a:endParaRPr lang="en-US" dirty="0"/>
          </a:p>
          <a:p>
            <a:r>
              <a:rPr lang="en-US" dirty="0"/>
              <a:t>Different types of expenses obligate at different times (see chart).</a:t>
            </a:r>
          </a:p>
          <a:p>
            <a:endParaRPr lang="en-US" dirty="0"/>
          </a:p>
          <a:p>
            <a:r>
              <a:rPr lang="en-US" b="1" dirty="0"/>
              <a:t>The obligation end date is the driver for liquidation timeframe!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EC52DB-C47F-ABD0-7E9F-FBABF9D6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Obligation End Date</a:t>
            </a:r>
          </a:p>
        </p:txBody>
      </p:sp>
    </p:spTree>
    <p:extLst>
      <p:ext uri="{BB962C8B-B14F-4D97-AF65-F5344CB8AC3E}">
        <p14:creationId xmlns:p14="http://schemas.microsoft.com/office/powerpoint/2010/main" val="1964173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BEFAD3-7AB7-460B-AAB6-F3BA71CFC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592" y="1407979"/>
            <a:ext cx="9902758" cy="50848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3647B6"/>
                </a:solidFill>
              </a:rPr>
              <a:t>Deadline</a:t>
            </a:r>
            <a:r>
              <a:rPr lang="en-US" sz="2400" dirty="0"/>
              <a:t> for obligation depends on type of expense: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076126-808C-4E8B-98AA-64A211DD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Obligation for Federal Grants</a:t>
            </a:r>
          </a:p>
        </p:txBody>
      </p:sp>
      <p:graphicFrame>
        <p:nvGraphicFramePr>
          <p:cNvPr id="5" name="Table 4" descr="chart of obligations by type of expense">
            <a:extLst>
              <a:ext uri="{FF2B5EF4-FFF2-40B4-BE49-F238E27FC236}">
                <a16:creationId xmlns:a16="http://schemas.microsoft.com/office/drawing/2014/main" id="{EA28DF7A-FB97-4E56-9594-435574FD5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704515"/>
              </p:ext>
            </p:extLst>
          </p:nvPr>
        </p:nvGraphicFramePr>
        <p:xfrm>
          <a:off x="1734312" y="2070849"/>
          <a:ext cx="8723376" cy="3759156"/>
        </p:xfrm>
        <a:graphic>
          <a:graphicData uri="http://schemas.openxmlformats.org/drawingml/2006/table">
            <a:tbl>
              <a:tblPr firstRow="1" firstCol="1" bandRow="1"/>
              <a:tblGrid>
                <a:gridCol w="3612350">
                  <a:extLst>
                    <a:ext uri="{9D8B030D-6E8A-4147-A177-3AD203B41FA5}">
                      <a16:colId xmlns:a16="http://schemas.microsoft.com/office/drawing/2014/main" val="3254003711"/>
                    </a:ext>
                  </a:extLst>
                </a:gridCol>
                <a:gridCol w="5111026">
                  <a:extLst>
                    <a:ext uri="{9D8B030D-6E8A-4147-A177-3AD203B41FA5}">
                      <a16:colId xmlns:a16="http://schemas.microsoft.com/office/drawing/2014/main" val="1672681847"/>
                    </a:ext>
                  </a:extLst>
                </a:gridCol>
              </a:tblGrid>
              <a:tr h="298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the obligation is for: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The obligation is made: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035049"/>
                  </a:ext>
                </a:extLst>
              </a:tr>
              <a:tr h="43329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Acquisition of real or personal property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the date on which the State or subgrantee makes a binding written commitment to acquire the property.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884987"/>
                  </a:ext>
                </a:extLst>
              </a:tr>
              <a:tr h="42779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Personal services by an employee of the State or subgrantee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When the services are performed.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137218"/>
                  </a:ext>
                </a:extLst>
              </a:tr>
              <a:tr h="62579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Personal services by a contractor who is not an employee of the State or subgrantee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the date on which the State or subgrantee makes a binding written commitment to obtain the services.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192"/>
                  </a:ext>
                </a:extLst>
              </a:tr>
              <a:tr h="46079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of work other than personal services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the date on which the State or subgrantee makes a binding written commitment to obtain the work.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320579"/>
                  </a:ext>
                </a:extLst>
              </a:tr>
              <a:tr h="26828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Public utility services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When the State or subgrantee receives the services.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514102"/>
                  </a:ext>
                </a:extLst>
              </a:tr>
              <a:tr h="26278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Travel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When the travel is taken.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706108"/>
                  </a:ext>
                </a:extLst>
              </a:tr>
              <a:tr h="27928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Rental of real or personal property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When the State or subgrantee uses the property.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842543"/>
                  </a:ext>
                </a:extLst>
              </a:tr>
              <a:tr h="70279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pre-agreement cost that was properly approved by the Secretary [of Education]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the first day of the grant or subgrant performance.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148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030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Liquidation explained">
            <a:extLst>
              <a:ext uri="{FF2B5EF4-FFF2-40B4-BE49-F238E27FC236}">
                <a16:creationId xmlns:a16="http://schemas.microsoft.com/office/drawing/2014/main" id="{DDD7ED13-B71B-8D1F-F926-846C24D4F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026" y="2086984"/>
            <a:ext cx="10515600" cy="405255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Liquidation = reimbursement request process and FER filing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/>
              <a:t>Happens throughout the grant lifecycle</a:t>
            </a:r>
          </a:p>
          <a:p>
            <a:pPr lvl="1"/>
            <a:r>
              <a:rPr lang="en-US" dirty="0"/>
              <a:t>Extends beyond the grant obligation end date by approx. 60 days</a:t>
            </a:r>
          </a:p>
          <a:p>
            <a:pPr lvl="1"/>
            <a:r>
              <a:rPr lang="en-US" dirty="0"/>
              <a:t>This varies by grant type; Check the GAN</a:t>
            </a:r>
          </a:p>
          <a:p>
            <a:endParaRPr lang="en-US" dirty="0"/>
          </a:p>
          <a:p>
            <a:r>
              <a:rPr lang="en-US" dirty="0"/>
              <a:t>Entitlements have 60 days to liquidate using Reimbursement Request form; Additional 30 days to liquidate using FER filing. </a:t>
            </a:r>
          </a:p>
          <a:p>
            <a:endParaRPr lang="en-US" dirty="0"/>
          </a:p>
          <a:p>
            <a:r>
              <a:rPr lang="en-US" dirty="0"/>
              <a:t>Timing final requests and revisions – have a plan!</a:t>
            </a:r>
          </a:p>
          <a:p>
            <a:endParaRPr lang="en-US" sz="1500" dirty="0"/>
          </a:p>
          <a:p>
            <a:pPr marL="0" indent="0">
              <a:buNone/>
            </a:pPr>
            <a:r>
              <a:rPr lang="en-US" sz="1700" dirty="0">
                <a:solidFill>
                  <a:srgbClr val="FF0000"/>
                </a:solidFill>
              </a:rPr>
              <a:t>*Know when the FER CANNOT be used to claim final balances.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750746-B136-0BDD-1B26-30A6BF059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Liquidation (Reimbursement &amp; Closeout)</a:t>
            </a:r>
          </a:p>
        </p:txBody>
      </p:sp>
    </p:spTree>
    <p:extLst>
      <p:ext uri="{BB962C8B-B14F-4D97-AF65-F5344CB8AC3E}">
        <p14:creationId xmlns:p14="http://schemas.microsoft.com/office/powerpoint/2010/main" val="996577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076126-808C-4E8B-98AA-64A211DD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Obligation and Liquidation for </a:t>
            </a:r>
            <a:r>
              <a:rPr lang="en-US"/>
              <a:t>Federal Entitlement Grants</a:t>
            </a:r>
            <a:endParaRPr lang="en-US" dirty="0"/>
          </a:p>
        </p:txBody>
      </p:sp>
      <p:pic>
        <p:nvPicPr>
          <p:cNvPr id="6" name="Content Placeholder 5" descr="This graphic shows the period of availability of the federal grant the obligation period, the performance of obligated contracts (+60 days), the district liquidation period (+90 days), and the DESE liquidation period (+120 days)&#10;">
            <a:extLst>
              <a:ext uri="{FF2B5EF4-FFF2-40B4-BE49-F238E27FC236}">
                <a16:creationId xmlns:a16="http://schemas.microsoft.com/office/drawing/2014/main" id="{097DF15E-6A4B-43A5-AF35-794DE26A342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6" y="2556862"/>
            <a:ext cx="9902825" cy="40907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A65C05-E3D1-445B-8A0D-E32D48165551}"/>
              </a:ext>
            </a:extLst>
          </p:cNvPr>
          <p:cNvSpPr txBox="1"/>
          <p:nvPr/>
        </p:nvSpPr>
        <p:spPr>
          <a:xfrm>
            <a:off x="456896" y="1910531"/>
            <a:ext cx="1001006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For contracts for services/goods, if necessary, grant recipients may take up to 90 days past the grant deadline for performance of the contract.  </a:t>
            </a:r>
            <a:endParaRPr lang="en-US" sz="6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76FAA5-1DA2-4187-A9DC-376E4A7BD9A7}"/>
              </a:ext>
            </a:extLst>
          </p:cNvPr>
          <p:cNvSpPr/>
          <p:nvPr/>
        </p:nvSpPr>
        <p:spPr>
          <a:xfrm>
            <a:off x="8891079" y="2690973"/>
            <a:ext cx="2889115" cy="66841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If you are not sure of deadlines, check your GAN!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69AA7F-A0E8-45FD-8735-37D7634CC0CA}"/>
              </a:ext>
            </a:extLst>
          </p:cNvPr>
          <p:cNvSpPr/>
          <p:nvPr/>
        </p:nvSpPr>
        <p:spPr>
          <a:xfrm>
            <a:off x="8891079" y="3435646"/>
            <a:ext cx="2889115" cy="123071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Quick Reference Guide for Obligation/Liquidation:  </a:t>
            </a:r>
            <a:r>
              <a:rPr lang="en-US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https://www.doe.mass.edu/federalgrants/resources/obligation-performance-liquidation.docx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3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Description of DESE as an Organization">
            <a:extLst>
              <a:ext uri="{FF2B5EF4-FFF2-40B4-BE49-F238E27FC236}">
                <a16:creationId xmlns:a16="http://schemas.microsoft.com/office/drawing/2014/main" id="{40050E18-C78F-5564-F180-255C760E2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organization based on function</a:t>
            </a:r>
          </a:p>
          <a:p>
            <a:endParaRPr lang="en-US" dirty="0"/>
          </a:p>
          <a:p>
            <a:r>
              <a:rPr lang="en-US" dirty="0"/>
              <a:t>Program units - can we? / Allowable costs (applications)</a:t>
            </a:r>
          </a:p>
          <a:p>
            <a:endParaRPr lang="en-US" dirty="0"/>
          </a:p>
          <a:p>
            <a:r>
              <a:rPr lang="en-US" dirty="0"/>
              <a:t>Grants Management - procurement for grant programs all grants flow through - $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422759-33C5-A90C-732E-ADEF6C05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DESE as an Organization</a:t>
            </a:r>
          </a:p>
        </p:txBody>
      </p:sp>
    </p:spTree>
    <p:extLst>
      <p:ext uri="{BB962C8B-B14F-4D97-AF65-F5344CB8AC3E}">
        <p14:creationId xmlns:p14="http://schemas.microsoft.com/office/powerpoint/2010/main" val="2690497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cash management expectations">
            <a:extLst>
              <a:ext uri="{FF2B5EF4-FFF2-40B4-BE49-F238E27FC236}">
                <a16:creationId xmlns:a16="http://schemas.microsoft.com/office/drawing/2014/main" id="{17139FDB-8CF0-D551-21BC-AB2FE8249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n-US" sz="2800" dirty="0">
                <a:latin typeface="Arial"/>
                <a:cs typeface="Arial"/>
              </a:rPr>
              <a:t>The expectation is that grantees are following sound cash management principles, including: </a:t>
            </a:r>
          </a:p>
          <a:p>
            <a:pPr marL="457200" lvl="1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lvl="2"/>
            <a:r>
              <a:rPr lang="en-US" sz="2800" dirty="0">
                <a:latin typeface="Arial"/>
                <a:cs typeface="Arial"/>
              </a:rPr>
              <a:t>Maintaining records on expenditures that align with the approved budget line items.</a:t>
            </a:r>
          </a:p>
          <a:p>
            <a:pPr lvl="2"/>
            <a:endParaRPr lang="en-US" sz="2800" dirty="0">
              <a:latin typeface="Arial"/>
              <a:cs typeface="Arial"/>
            </a:endParaRPr>
          </a:p>
          <a:p>
            <a:pPr lvl="2"/>
            <a:r>
              <a:rPr lang="en-US" sz="2800" dirty="0">
                <a:latin typeface="Arial"/>
                <a:cs typeface="Arial"/>
              </a:rPr>
              <a:t>Charging only allowable costs (as approved on the grant budget).</a:t>
            </a:r>
          </a:p>
          <a:p>
            <a:pPr lvl="2"/>
            <a:endParaRPr lang="en-US" sz="2800" dirty="0">
              <a:latin typeface="Arial"/>
              <a:cs typeface="Arial"/>
            </a:endParaRPr>
          </a:p>
          <a:p>
            <a:pPr lvl="2"/>
            <a:r>
              <a:rPr lang="en-US" sz="2800" dirty="0">
                <a:latin typeface="Arial"/>
                <a:cs typeface="Arial"/>
              </a:rPr>
              <a:t>Drawing funds as funds </a:t>
            </a:r>
            <a:r>
              <a:rPr lang="en-US" sz="2800" i="1" dirty="0">
                <a:latin typeface="Arial"/>
                <a:cs typeface="Arial"/>
              </a:rPr>
              <a:t>are expended </a:t>
            </a:r>
            <a:r>
              <a:rPr lang="en-US" sz="2800" dirty="0">
                <a:latin typeface="Arial"/>
                <a:cs typeface="Arial"/>
              </a:rPr>
              <a:t>or in the process of being expended (</a:t>
            </a:r>
            <a:r>
              <a:rPr lang="en-US" sz="2800" b="1" dirty="0">
                <a:latin typeface="Arial"/>
                <a:cs typeface="Arial"/>
              </a:rPr>
              <a:t>not obligated</a:t>
            </a:r>
            <a:r>
              <a:rPr lang="en-US" sz="2800" dirty="0">
                <a:latin typeface="Arial"/>
                <a:cs typeface="Arial"/>
              </a:rPr>
              <a:t>).</a:t>
            </a:r>
          </a:p>
          <a:p>
            <a:pPr lvl="2"/>
            <a:endParaRPr lang="en-US" sz="2800" dirty="0">
              <a:latin typeface="Arial"/>
              <a:cs typeface="Arial"/>
            </a:endParaRPr>
          </a:p>
          <a:p>
            <a:pPr lvl="2"/>
            <a:r>
              <a:rPr lang="en-US" sz="2800" dirty="0">
                <a:latin typeface="Arial"/>
                <a:cs typeface="Arial"/>
              </a:rPr>
              <a:t>Grant funds are deposited into the correct accounts at the city/town level.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FB4A0D-B7C4-D731-B56C-B2D02EEB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Management</a:t>
            </a:r>
          </a:p>
        </p:txBody>
      </p:sp>
    </p:spTree>
    <p:extLst>
      <p:ext uri="{BB962C8B-B14F-4D97-AF65-F5344CB8AC3E}">
        <p14:creationId xmlns:p14="http://schemas.microsoft.com/office/powerpoint/2010/main" val="270183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ren shot of the Federal Grant Assurances document showing language regarding 7 day payment timeframe from request.">
            <a:extLst>
              <a:ext uri="{FF2B5EF4-FFF2-40B4-BE49-F238E27FC236}">
                <a16:creationId xmlns:a16="http://schemas.microsoft.com/office/drawing/2014/main" id="{F457C4D2-C2B6-69CA-2624-B67BF693A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1062" y="1619529"/>
            <a:ext cx="8569875" cy="487334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2AB152D-8101-DE86-67A2-FCD150F8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Grant Assurances</a:t>
            </a:r>
          </a:p>
        </p:txBody>
      </p:sp>
    </p:spTree>
    <p:extLst>
      <p:ext uri="{BB962C8B-B14F-4D97-AF65-F5344CB8AC3E}">
        <p14:creationId xmlns:p14="http://schemas.microsoft.com/office/powerpoint/2010/main" val="3633397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439D9B-66B3-68A4-7D21-3C2072434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Reimbursement </a:t>
            </a:r>
          </a:p>
        </p:txBody>
      </p:sp>
      <p:sp>
        <p:nvSpPr>
          <p:cNvPr id="4" name="Content Placeholder 1" descr="reimbursement request notes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7563"/>
            <a:ext cx="10515600" cy="4051300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457200" lvl="1" indent="0">
              <a:buNone/>
            </a:pPr>
            <a:r>
              <a:rPr lang="en-US" sz="7000" dirty="0">
                <a:latin typeface="Arial"/>
                <a:cs typeface="Arial"/>
              </a:rPr>
              <a:t>Reimbursement requests are based on </a:t>
            </a:r>
            <a:r>
              <a:rPr lang="en-US" sz="7000" i="1" dirty="0">
                <a:latin typeface="Arial"/>
                <a:cs typeface="Arial"/>
              </a:rPr>
              <a:t>actual expenditures</a:t>
            </a:r>
            <a:r>
              <a:rPr lang="en-US" sz="7000" dirty="0">
                <a:latin typeface="Arial"/>
                <a:cs typeface="Arial"/>
              </a:rPr>
              <a:t>, by line item (function code) not on obligations or projected future expenditures.</a:t>
            </a:r>
          </a:p>
          <a:p>
            <a:pPr marL="457200" lvl="1" indent="0">
              <a:buNone/>
            </a:pPr>
            <a:endParaRPr lang="en-US" sz="7000" dirty="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US" sz="7000" dirty="0">
                <a:latin typeface="Arial"/>
                <a:cs typeface="Arial"/>
              </a:rPr>
              <a:t>Review the Grant Award Notice (GAN) for each grant to determine final reimbursement request timeframe/deadline</a:t>
            </a:r>
          </a:p>
          <a:p>
            <a:pPr marL="457200" lvl="1" indent="0">
              <a:buNone/>
            </a:pPr>
            <a:endParaRPr lang="en-US" sz="7000" dirty="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US" sz="7000" dirty="0">
                <a:latin typeface="Arial"/>
                <a:cs typeface="Arial"/>
              </a:rPr>
              <a:t>Determine when you need all final invoices in so that reconciliation can be performed and final reimbursements requests are submitted by the deadline.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94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reimbursement request notes">
            <a:extLst>
              <a:ext uri="{FF2B5EF4-FFF2-40B4-BE49-F238E27FC236}">
                <a16:creationId xmlns:a16="http://schemas.microsoft.com/office/drawing/2014/main" id="{7B903968-9DFA-5317-F47F-2C302C81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224"/>
            <a:ext cx="10515600" cy="4347319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en-US" sz="2500" dirty="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US" sz="2500" b="1" dirty="0">
                <a:latin typeface="Arial"/>
                <a:cs typeface="Arial"/>
              </a:rPr>
              <a:t>Reconcile frequently </a:t>
            </a:r>
          </a:p>
          <a:p>
            <a:pPr marL="457200" lvl="1" indent="0">
              <a:buNone/>
            </a:pPr>
            <a:endParaRPr lang="en-US" sz="2500" b="1" dirty="0">
              <a:latin typeface="Arial"/>
              <a:cs typeface="Arial"/>
            </a:endParaRPr>
          </a:p>
          <a:p>
            <a:pPr lvl="1"/>
            <a:r>
              <a:rPr lang="en-US" sz="2500" dirty="0">
                <a:latin typeface="Arial"/>
                <a:cs typeface="Arial"/>
              </a:rPr>
              <a:t>Against the budget(s) to determine if a revision is needed (at a minimum quarterly).</a:t>
            </a:r>
          </a:p>
          <a:p>
            <a:pPr lvl="1"/>
            <a:r>
              <a:rPr lang="en-US" sz="2500" dirty="0">
                <a:latin typeface="Arial"/>
                <a:cs typeface="Arial"/>
              </a:rPr>
              <a:t>Against payments to claim reimbursement (at a minimum quarterly).</a:t>
            </a:r>
          </a:p>
          <a:p>
            <a:pPr marL="457200" lvl="1" indent="0">
              <a:buNone/>
            </a:pPr>
            <a:endParaRPr lang="en-US" sz="2500" dirty="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US" sz="2500" b="1" dirty="0">
                <a:latin typeface="Arial"/>
                <a:cs typeface="Arial"/>
              </a:rPr>
              <a:t>Do not wait until the end of the grant award to “clean up” budget line items and request reimbursement.</a:t>
            </a:r>
          </a:p>
          <a:p>
            <a:pPr marL="457200" lvl="1" indent="0">
              <a:buNone/>
            </a:pPr>
            <a:endParaRPr lang="en-US" sz="2500" b="1" dirty="0">
              <a:latin typeface="Arial"/>
              <a:cs typeface="Arial"/>
            </a:endParaRPr>
          </a:p>
          <a:p>
            <a:pPr lvl="1"/>
            <a:r>
              <a:rPr lang="en-US" sz="2500" dirty="0">
                <a:latin typeface="Arial"/>
                <a:cs typeface="Arial"/>
              </a:rPr>
              <a:t>Gives the appearance that grant programming is not happening</a:t>
            </a:r>
          </a:p>
          <a:p>
            <a:pPr lvl="1"/>
            <a:r>
              <a:rPr lang="en-US" sz="2500" dirty="0">
                <a:latin typeface="Arial"/>
                <a:cs typeface="Arial"/>
              </a:rPr>
              <a:t>DESE only has the reimbursement claims as insight into programs (no claims = red flag     ).</a:t>
            </a:r>
          </a:p>
          <a:p>
            <a:pPr lvl="1"/>
            <a:r>
              <a:rPr lang="en-US" sz="2500" dirty="0">
                <a:latin typeface="Arial"/>
                <a:cs typeface="Arial"/>
              </a:rPr>
              <a:t>Final revisions (amendments) are due 30 days before grant obligation end date to ensure approval and processing does not compete with final reimbursement deadline.</a:t>
            </a:r>
          </a:p>
          <a:p>
            <a:pPr lvl="2"/>
            <a:endParaRPr lang="en-US" dirty="0">
              <a:latin typeface="Arial"/>
              <a:cs typeface="Arial"/>
            </a:endParaRPr>
          </a:p>
          <a:p>
            <a:pPr lvl="1"/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A1A5C9-6300-2C49-4718-C9F3076A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Reimbursement continued </a:t>
            </a: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D0E01E8C-A7F1-5439-F1D6-A8AD9814F93E}"/>
              </a:ext>
            </a:extLst>
          </p:cNvPr>
          <p:cNvSpPr/>
          <p:nvPr/>
        </p:nvSpPr>
        <p:spPr>
          <a:xfrm>
            <a:off x="2553629" y="5040352"/>
            <a:ext cx="267630" cy="256477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78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bullets describing when amendments are required.">
            <a:extLst>
              <a:ext uri="{FF2B5EF4-FFF2-40B4-BE49-F238E27FC236}">
                <a16:creationId xmlns:a16="http://schemas.microsoft.com/office/drawing/2014/main" id="{BF92D3B1-56B2-4517-8E12-416FB61A6B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212529"/>
                </a:solidFill>
              </a:rPr>
              <a:t>T</a:t>
            </a:r>
            <a:r>
              <a:rPr lang="en-US" b="0" i="0" dirty="0">
                <a:solidFill>
                  <a:srgbClr val="212529"/>
                </a:solidFill>
                <a:effectLst/>
              </a:rPr>
              <a:t>here is a significant change in program objectives; or</a:t>
            </a:r>
          </a:p>
          <a:p>
            <a:endParaRPr lang="en-US" b="0" i="0" dirty="0">
              <a:solidFill>
                <a:srgbClr val="212529"/>
              </a:solidFill>
              <a:effectLst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</a:rPr>
              <a:t>There is an increase or decrease in the </a:t>
            </a:r>
            <a:r>
              <a:rPr lang="en-US" b="1" i="0" dirty="0">
                <a:solidFill>
                  <a:srgbClr val="212529"/>
                </a:solidFill>
                <a:effectLst/>
              </a:rPr>
              <a:t>total </a:t>
            </a:r>
            <a:r>
              <a:rPr lang="en-US" i="0" dirty="0">
                <a:solidFill>
                  <a:srgbClr val="212529"/>
                </a:solidFill>
                <a:effectLst/>
              </a:rPr>
              <a:t>award</a:t>
            </a:r>
            <a:r>
              <a:rPr lang="en-US" b="0" i="0" dirty="0">
                <a:solidFill>
                  <a:srgbClr val="212529"/>
                </a:solidFill>
                <a:effectLst/>
              </a:rPr>
              <a:t> amount of the grant; or</a:t>
            </a:r>
          </a:p>
          <a:p>
            <a:endParaRPr lang="en-US" b="0" i="0" dirty="0">
              <a:solidFill>
                <a:srgbClr val="212529"/>
              </a:solidFill>
              <a:effectLst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</a:rPr>
              <a:t>An </a:t>
            </a:r>
            <a:r>
              <a:rPr lang="en-US" b="1" i="0" dirty="0">
                <a:solidFill>
                  <a:srgbClr val="212529"/>
                </a:solidFill>
                <a:effectLst/>
              </a:rPr>
              <a:t>increase</a:t>
            </a:r>
            <a:r>
              <a:rPr lang="en-US" b="0" i="0" dirty="0">
                <a:solidFill>
                  <a:srgbClr val="212529"/>
                </a:solidFill>
                <a:effectLst/>
              </a:rPr>
              <a:t> in a line of the budget that exceeds $100 or 10% of the line (whichever is greater), or exceeds $10,000</a:t>
            </a:r>
          </a:p>
          <a:p>
            <a:endParaRPr lang="en-US" dirty="0">
              <a:solidFill>
                <a:srgbClr val="212529"/>
              </a:solidFill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</a:rPr>
              <a:t>Amendment validations are buil</a:t>
            </a:r>
            <a:r>
              <a:rPr lang="en-US" dirty="0">
                <a:solidFill>
                  <a:srgbClr val="212529"/>
                </a:solidFill>
              </a:rPr>
              <a:t>t into the reimbursement request form in GEM$.</a:t>
            </a:r>
          </a:p>
          <a:p>
            <a:endParaRPr lang="en-US" dirty="0">
              <a:solidFill>
                <a:srgbClr val="212529"/>
              </a:solidFill>
            </a:endParaRPr>
          </a:p>
          <a:p>
            <a:endParaRPr lang="en-US" dirty="0"/>
          </a:p>
        </p:txBody>
      </p:sp>
      <p:sp>
        <p:nvSpPr>
          <p:cNvPr id="3" name="Title 2" descr="title of slide">
            <a:extLst>
              <a:ext uri="{FF2B5EF4-FFF2-40B4-BE49-F238E27FC236}">
                <a16:creationId xmlns:a16="http://schemas.microsoft.com/office/drawing/2014/main" id="{9CD3AFA0-A451-4F9D-8F9B-1E0E812E31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Revisions (amendments) are Required when:</a:t>
            </a:r>
          </a:p>
        </p:txBody>
      </p:sp>
    </p:spTree>
    <p:extLst>
      <p:ext uri="{BB962C8B-B14F-4D97-AF65-F5344CB8AC3E}">
        <p14:creationId xmlns:p14="http://schemas.microsoft.com/office/powerpoint/2010/main" val="1201634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bullets describing when amendments are required.">
            <a:extLst>
              <a:ext uri="{FF2B5EF4-FFF2-40B4-BE49-F238E27FC236}">
                <a16:creationId xmlns:a16="http://schemas.microsoft.com/office/drawing/2014/main" id="{7CB4A00A-E282-A38E-8618-AB0BE5429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</a:rPr>
              <a:t>Amendments are due 30 days prior to grant end date (check your GAN!).  This is very important with grants housed in GEM$!!</a:t>
            </a:r>
          </a:p>
          <a:p>
            <a:endParaRPr lang="en-US" dirty="0"/>
          </a:p>
          <a:p>
            <a:r>
              <a:rPr lang="en-US" dirty="0"/>
              <a:t>Reimbursement requests will prevent reporting expenditures over the allowable amendment thresholds based on the last </a:t>
            </a:r>
            <a:r>
              <a:rPr lang="en-US" b="1" dirty="0">
                <a:solidFill>
                  <a:srgbClr val="FF0000"/>
                </a:solidFill>
              </a:rPr>
              <a:t>approved</a:t>
            </a:r>
            <a:r>
              <a:rPr lang="en-US" dirty="0"/>
              <a:t> budget on file.  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Reimbursement request deadlines are imposed on DESE by the state fiscal year timelines; if on 8/25 (final day for reimbursement requests) you realize you need to file an amendment to accurately report expenditures, </a:t>
            </a:r>
            <a:r>
              <a:rPr lang="en-US" b="1" i="1" dirty="0"/>
              <a:t>we will not be able to process this grant payment in time; you will be forfeiting the remaining balance.</a:t>
            </a:r>
          </a:p>
        </p:txBody>
      </p:sp>
      <p:sp>
        <p:nvSpPr>
          <p:cNvPr id="3" name="Title 2" descr="title of slide">
            <a:extLst>
              <a:ext uri="{FF2B5EF4-FFF2-40B4-BE49-F238E27FC236}">
                <a16:creationId xmlns:a16="http://schemas.microsoft.com/office/drawing/2014/main" id="{C3200B6A-1560-0DEF-89E9-48ED34BD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Revisions continued</a:t>
            </a:r>
          </a:p>
        </p:txBody>
      </p:sp>
    </p:spTree>
    <p:extLst>
      <p:ext uri="{BB962C8B-B14F-4D97-AF65-F5344CB8AC3E}">
        <p14:creationId xmlns:p14="http://schemas.microsoft.com/office/powerpoint/2010/main" val="4063959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Chart with two columns displaying FY Close and Open activities for Sept through December ">
            <a:extLst>
              <a:ext uri="{FF2B5EF4-FFF2-40B4-BE49-F238E27FC236}">
                <a16:creationId xmlns:a16="http://schemas.microsoft.com/office/drawing/2014/main" id="{08E08936-3783-031A-BBCB-05ECF53CD0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353319"/>
              </p:ext>
            </p:extLst>
          </p:nvPr>
        </p:nvGraphicFramePr>
        <p:xfrm>
          <a:off x="838200" y="2087563"/>
          <a:ext cx="1051560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3278592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102375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Prior Closed FY Activities (i.e., FY2024 ESSA / IDEA)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New/Current FY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877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Submit final reimbursement requests for 9/30 end grants by 11/30.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Submit reimbursement requests as needed.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420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 old money first!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Reconcile frequently and submit revisions 30-days prior to need, as needed.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17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Review GAN for deadlines!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Review GANs for start dates &amp; deadlines.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01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File FER by 12/31.  FER can be used to claim final expenditures.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Alert the RASP / Federal grants group if you intend to forfeit the grant funds.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743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12908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6F9430C-5A01-2DB8-C1A0-8767C037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Federal Entitlement Activities (Sept - Dec) YOU ARE HERE </a:t>
            </a:r>
            <a:r>
              <a:rPr lang="en-US" sz="4400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32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Chart with two columns displaying FY Close and Open activities for Sept through December ">
            <a:extLst>
              <a:ext uri="{FF2B5EF4-FFF2-40B4-BE49-F238E27FC236}">
                <a16:creationId xmlns:a16="http://schemas.microsoft.com/office/drawing/2014/main" id="{7B7B499B-0A69-93D8-1685-761616566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332528"/>
              </p:ext>
            </p:extLst>
          </p:nvPr>
        </p:nvGraphicFramePr>
        <p:xfrm>
          <a:off x="831574" y="1590607"/>
          <a:ext cx="10515600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92799850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535387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Prior Closed FY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New/Current FY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062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File FER by 9/30. 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Cannot use FER to claim final balance as this point.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Submit reimbursement requests as needed.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653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FERs filed after 8/15 that include final balance requests will be sent back for grantee to remove unclaimed expenditures from the FER. (PERKINS!)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Reconcile frequently and submit revisions 30-days prior to need, as needed.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55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Review GANs for start dates &amp; deadlines.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337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Alert the DESE program unit if you intend to forfeit all or some of the grant funds.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602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8/31 or 9/30 summer only ends: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Summer only grants (by end of Sept): if grantee anticipates not spending entire award, contact DESE program person to adjust allocations down and trigger a revision (decrease).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012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Summer only grants: Final reimbursement requests due by October </a:t>
                      </a:r>
                      <a:r>
                        <a:rPr lang="en-US" b="1" dirty="0"/>
                        <a:t>or </a:t>
                      </a:r>
                      <a:r>
                        <a:rPr lang="en-US" dirty="0"/>
                        <a:t>November (check GAN) FERs due November </a:t>
                      </a:r>
                      <a:r>
                        <a:rPr lang="en-US" b="1" dirty="0"/>
                        <a:t>or</a:t>
                      </a:r>
                      <a:r>
                        <a:rPr lang="en-US" dirty="0"/>
                        <a:t> December.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24124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EFC7F60-0341-4E47-1C91-D741BEF9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Grant Activities for 6/30 ends (Sept - Dec) YOU ARE HERE </a:t>
            </a:r>
            <a:r>
              <a:rPr lang="en-US" sz="4400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59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Summer only grants cycle notes">
            <a:extLst>
              <a:ext uri="{FF2B5EF4-FFF2-40B4-BE49-F238E27FC236}">
                <a16:creationId xmlns:a16="http://schemas.microsoft.com/office/drawing/2014/main" id="{99590447-EF23-91BA-CB71-0308F889F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US" dirty="0"/>
              <a:t>Summer only grants are typically available in Spring (May or June) for the upcoming Fiscal Year.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r>
              <a:rPr lang="en-US" dirty="0"/>
              <a:t>State funded PAC grants.</a:t>
            </a:r>
          </a:p>
          <a:p>
            <a:pPr lvl="2"/>
            <a:r>
              <a:rPr lang="en-US" dirty="0"/>
              <a:t>State funded grants with PAC language would be made available in May or June of FY26 for FY27 (7/1/2026) for summer only award.</a:t>
            </a:r>
          </a:p>
          <a:p>
            <a:pPr lvl="1"/>
            <a:endParaRPr lang="en-US" sz="2200" dirty="0"/>
          </a:p>
          <a:p>
            <a:pPr marL="457200" lvl="1" indent="0">
              <a:buNone/>
            </a:pPr>
            <a:r>
              <a:rPr lang="en-US" dirty="0"/>
              <a:t>State funded PAC grants </a:t>
            </a:r>
            <a:r>
              <a:rPr lang="en-US" b="1" dirty="0"/>
              <a:t>must be </a:t>
            </a:r>
            <a:r>
              <a:rPr lang="en-US" dirty="0"/>
              <a:t>decreased in the Spring of the prior fiscal year to have funds available in the summer of the next fiscal year.</a:t>
            </a:r>
          </a:p>
          <a:p>
            <a:pPr marL="457200" lvl="1" indent="0">
              <a:buNone/>
            </a:pPr>
            <a:endParaRPr lang="en-US" b="1" dirty="0"/>
          </a:p>
          <a:p>
            <a:pPr lvl="2"/>
            <a:r>
              <a:rPr lang="en-US" dirty="0"/>
              <a:t>Free up FY26 SY grant by decreasing (close by filing FER by deadline).</a:t>
            </a:r>
          </a:p>
          <a:p>
            <a:pPr lvl="2"/>
            <a:r>
              <a:rPr lang="en-US" dirty="0"/>
              <a:t>Re-apply for FY27 SUMMER PAC portion of funds (close by filing FER by deadline).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A91BC1-625D-6B29-85B7-060E023D2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Only Grants /Off-cycle end date</a:t>
            </a:r>
          </a:p>
        </p:txBody>
      </p:sp>
    </p:spTree>
    <p:extLst>
      <p:ext uri="{BB962C8B-B14F-4D97-AF65-F5344CB8AC3E}">
        <p14:creationId xmlns:p14="http://schemas.microsoft.com/office/powerpoint/2010/main" val="3197734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6462C-60F8-6425-8EAA-2D89769BA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chart explaining off-cycle end grants">
            <a:extLst>
              <a:ext uri="{FF2B5EF4-FFF2-40B4-BE49-F238E27FC236}">
                <a16:creationId xmlns:a16="http://schemas.microsoft.com/office/drawing/2014/main" id="{F6BF827A-3F5D-FB58-CCAD-619A66CAB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Summer only and off-cycle end date grants have shortened timeframe for obligation, liquidation and closeout.</a:t>
            </a:r>
          </a:p>
          <a:p>
            <a:pPr lvl="1"/>
            <a:r>
              <a:rPr lang="en-US" dirty="0"/>
              <a:t>For example, 8/31 ends have through 10/31 to file reimbursement request.</a:t>
            </a:r>
          </a:p>
          <a:p>
            <a:pPr lvl="1"/>
            <a:r>
              <a:rPr lang="en-US" dirty="0"/>
              <a:t>FERs due 11/30 to close grant.</a:t>
            </a:r>
          </a:p>
          <a:p>
            <a:pPr lvl="1"/>
            <a:endParaRPr lang="en-US" dirty="0"/>
          </a:p>
          <a:p>
            <a:r>
              <a:rPr lang="en-US" dirty="0"/>
              <a:t>Summer only (non-comp) grants should be submitted through LEA fiscal Representative Approved on or before 7/1 to get a 7/1 start date.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63A4DF-E681-FFDC-D6C0-6AE87CCE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only / off-cycle end dates</a:t>
            </a:r>
          </a:p>
        </p:txBody>
      </p:sp>
    </p:spTree>
    <p:extLst>
      <p:ext uri="{BB962C8B-B14F-4D97-AF65-F5344CB8AC3E}">
        <p14:creationId xmlns:p14="http://schemas.microsoft.com/office/powerpoint/2010/main" val="347098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Grants Management Description">
            <a:extLst>
              <a:ext uri="{FF2B5EF4-FFF2-40B4-BE49-F238E27FC236}">
                <a16:creationId xmlns:a16="http://schemas.microsoft.com/office/drawing/2014/main" id="{7FFF6219-F09C-1CB9-12A4-251478619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Procurement for grants</a:t>
            </a:r>
          </a:p>
          <a:p>
            <a:pPr lvl="1"/>
            <a:r>
              <a:rPr lang="en-US" dirty="0"/>
              <a:t>Over 100 different grant programs (Request for Proposals)</a:t>
            </a:r>
          </a:p>
          <a:p>
            <a:pPr lvl="1"/>
            <a:r>
              <a:rPr lang="en-US" dirty="0"/>
              <a:t>State/Federal/Trust</a:t>
            </a:r>
          </a:p>
          <a:p>
            <a:pPr lvl="1"/>
            <a:r>
              <a:rPr lang="en-US" dirty="0"/>
              <a:t>GM tracks everything by Fiscal Year and Fund Code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Over 2,000 LEAs established in the grants system (GEM$)</a:t>
            </a:r>
          </a:p>
          <a:p>
            <a:pPr lvl="1"/>
            <a:r>
              <a:rPr lang="en-US" dirty="0"/>
              <a:t>Districts (400+)</a:t>
            </a:r>
          </a:p>
          <a:p>
            <a:pPr lvl="1"/>
            <a:r>
              <a:rPr lang="en-US" dirty="0"/>
              <a:t>Community Based Organizations (CBOs)</a:t>
            </a:r>
          </a:p>
          <a:p>
            <a:pPr lvl="1"/>
            <a:r>
              <a:rPr lang="en-US" dirty="0"/>
              <a:t>Community and State Colleges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330A62-A6F0-075D-8260-0E253E13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 Management (GM)</a:t>
            </a:r>
          </a:p>
        </p:txBody>
      </p:sp>
    </p:spTree>
    <p:extLst>
      <p:ext uri="{BB962C8B-B14F-4D97-AF65-F5344CB8AC3E}">
        <p14:creationId xmlns:p14="http://schemas.microsoft.com/office/powerpoint/2010/main" val="3225607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A49B5F-08DA-F9F0-157B-8FBD4E9ED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57403E-32D6-FC1D-123A-88672EB2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Federal Entitlement Activities (May / June)</a:t>
            </a:r>
          </a:p>
        </p:txBody>
      </p:sp>
      <p:graphicFrame>
        <p:nvGraphicFramePr>
          <p:cNvPr id="4" name="Table 3" descr="Chart with two columns displaying FY Close and Open activities for May &amp; June">
            <a:extLst>
              <a:ext uri="{FF2B5EF4-FFF2-40B4-BE49-F238E27FC236}">
                <a16:creationId xmlns:a16="http://schemas.microsoft.com/office/drawing/2014/main" id="{DAAD09F2-B907-2F30-1A40-E9B18DDEF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968106"/>
              </p:ext>
            </p:extLst>
          </p:nvPr>
        </p:nvGraphicFramePr>
        <p:xfrm>
          <a:off x="914400" y="2086984"/>
          <a:ext cx="10439400" cy="3778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8213">
                  <a:extLst>
                    <a:ext uri="{9D8B030D-6E8A-4147-A177-3AD203B41FA5}">
                      <a16:colId xmlns:a16="http://schemas.microsoft.com/office/drawing/2014/main" val="2247652824"/>
                    </a:ext>
                  </a:extLst>
                </a:gridCol>
                <a:gridCol w="5101187">
                  <a:extLst>
                    <a:ext uri="{9D8B030D-6E8A-4147-A177-3AD203B41FA5}">
                      <a16:colId xmlns:a16="http://schemas.microsoft.com/office/drawing/2014/main" val="3156844475"/>
                    </a:ext>
                  </a:extLst>
                </a:gridCol>
              </a:tblGrid>
              <a:tr h="443238">
                <a:tc>
                  <a:txBody>
                    <a:bodyPr/>
                    <a:lstStyle/>
                    <a:p>
                      <a:r>
                        <a:rPr lang="en-US" dirty="0"/>
                        <a:t>FY Close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FY Open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688296"/>
                  </a:ext>
                </a:extLst>
              </a:tr>
              <a:tr h="749451">
                <a:tc>
                  <a:txBody>
                    <a:bodyPr/>
                    <a:lstStyle/>
                    <a:p>
                      <a:r>
                        <a:rPr lang="en-US" dirty="0"/>
                        <a:t>Spend down current FY entitlements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Apply for new FY entitlement grants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279569"/>
                  </a:ext>
                </a:extLst>
              </a:tr>
              <a:tr h="775668">
                <a:tc>
                  <a:txBody>
                    <a:bodyPr/>
                    <a:lstStyle/>
                    <a:p>
                      <a:r>
                        <a:rPr lang="en-US" dirty="0"/>
                        <a:t>Reconcile and submit any needed revisions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Submit grant through </a:t>
                      </a:r>
                      <a:r>
                        <a:rPr lang="en-US" b="1" dirty="0"/>
                        <a:t>LEA Fiscal Representative Approved </a:t>
                      </a:r>
                      <a:r>
                        <a:rPr lang="en-US" dirty="0"/>
                        <a:t>on or before desired start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0541"/>
                  </a:ext>
                </a:extLst>
              </a:tr>
              <a:tr h="1034533">
                <a:tc>
                  <a:txBody>
                    <a:bodyPr/>
                    <a:lstStyle/>
                    <a:p>
                      <a:r>
                        <a:rPr lang="en-US" dirty="0"/>
                        <a:t>Final Revisions are due 30-days prior to grant end (if 6/30 is the intended end date all final revisions should be submitted by 5/30.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Respond to RASP team with any requested edits in a timely manner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617556"/>
                  </a:ext>
                </a:extLst>
              </a:tr>
              <a:tr h="775668">
                <a:tc>
                  <a:txBody>
                    <a:bodyPr/>
                    <a:lstStyle/>
                    <a:p>
                      <a:r>
                        <a:rPr lang="en-US" dirty="0"/>
                        <a:t>Request Reimbursement for expenditures (unapproved revisions will impact the ability to draw funds)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024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607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Chart with two columns displaying FY Close and Open activities for May &amp; June">
            <a:extLst>
              <a:ext uri="{FF2B5EF4-FFF2-40B4-BE49-F238E27FC236}">
                <a16:creationId xmlns:a16="http://schemas.microsoft.com/office/drawing/2014/main" id="{881C75A4-33B6-E666-C0CC-EC1F9AA6FB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770187"/>
              </p:ext>
            </p:extLst>
          </p:nvPr>
        </p:nvGraphicFramePr>
        <p:xfrm>
          <a:off x="838200" y="2087563"/>
          <a:ext cx="10515600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0584799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195160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 Close Activities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 Open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57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Review Grant Award Notice to confirm end date and end of year/close deadlines.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Apply for new FY grants as RFPs are available.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131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Prepare for Accounts Payable for all grants that end 6/30.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 date for non-comps is the date the </a:t>
                      </a:r>
                      <a:r>
                        <a:rPr lang="en-US" b="1" dirty="0"/>
                        <a:t>LEA Fiscal Representative Approved</a:t>
                      </a:r>
                      <a:r>
                        <a:rPr lang="en-US" dirty="0"/>
                        <a:t> in GEM$.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234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 revisions submitted by 5/30.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Apply for Summer only grants prior to 7/1 to obtain 7/1 start date.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561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Finalize all obligations.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981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Perkins falls into the 6/30 end category.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53476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36C7EEE-6C31-5F48-8992-66ED0F0B0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Grant Activities for 6/30 ends (May / June)</a:t>
            </a:r>
          </a:p>
        </p:txBody>
      </p:sp>
    </p:spTree>
    <p:extLst>
      <p:ext uri="{BB962C8B-B14F-4D97-AF65-F5344CB8AC3E}">
        <p14:creationId xmlns:p14="http://schemas.microsoft.com/office/powerpoint/2010/main" val="96926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text explaining ongoing activities">
            <a:extLst>
              <a:ext uri="{FF2B5EF4-FFF2-40B4-BE49-F238E27FC236}">
                <a16:creationId xmlns:a16="http://schemas.microsoft.com/office/drawing/2014/main" id="{DCA185FF-16A7-0B56-9DE6-70945B614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LEAs should be reconciling approved budgets quarterly to assess if a revision (amendment) is needed.</a:t>
            </a:r>
          </a:p>
          <a:p>
            <a:endParaRPr lang="en-US" dirty="0"/>
          </a:p>
          <a:p>
            <a:r>
              <a:rPr lang="en-US" dirty="0"/>
              <a:t>Revisions should be submitted 30 days prior to need.</a:t>
            </a:r>
          </a:p>
          <a:p>
            <a:endParaRPr lang="en-US" dirty="0"/>
          </a:p>
          <a:p>
            <a:r>
              <a:rPr lang="en-US" dirty="0"/>
              <a:t>Final Revisions are due 30 days prior to grant end date (May 30 for 6/30 ends).</a:t>
            </a:r>
          </a:p>
          <a:p>
            <a:endParaRPr lang="en-US" dirty="0"/>
          </a:p>
          <a:p>
            <a:r>
              <a:rPr lang="en-US" dirty="0"/>
              <a:t>Click Application Revision Started in Sections to initiate a revision.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E78608-847F-1F62-6F00-DAC65E49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/ As needed (Dec – May)</a:t>
            </a:r>
          </a:p>
        </p:txBody>
      </p:sp>
    </p:spTree>
    <p:extLst>
      <p:ext uri="{BB962C8B-B14F-4D97-AF65-F5344CB8AC3E}">
        <p14:creationId xmlns:p14="http://schemas.microsoft.com/office/powerpoint/2010/main" val="2726977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Chart with two columns displaying FY Close and Open activities for March through April">
            <a:extLst>
              <a:ext uri="{FF2B5EF4-FFF2-40B4-BE49-F238E27FC236}">
                <a16:creationId xmlns:a16="http://schemas.microsoft.com/office/drawing/2014/main" id="{286D7720-240B-D77E-EBEE-52D7BBA7A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LEAs should assess whether they intend to expend grant funds in full.</a:t>
            </a:r>
          </a:p>
          <a:p>
            <a:pPr lvl="1"/>
            <a:endParaRPr lang="en-US" sz="2200" dirty="0"/>
          </a:p>
          <a:p>
            <a:pPr lvl="2"/>
            <a:r>
              <a:rPr lang="en-US" sz="2200" dirty="0"/>
              <a:t>If it is known that all funds will not be obligated and spent, contact DESE grant program person to revise allocation amount which will trigger a revision (decrease).</a:t>
            </a:r>
          </a:p>
          <a:p>
            <a:pPr lvl="2"/>
            <a:endParaRPr lang="en-US" sz="2200" dirty="0"/>
          </a:p>
          <a:p>
            <a:pPr lvl="2"/>
            <a:r>
              <a:rPr lang="en-US" sz="2200" dirty="0"/>
              <a:t>DESE would expect all changes to allocation/award amounts to be submitted in March/April so they can be processed by DESE by mid-May.  (workflow)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6DA8CD-7DC3-63CB-7C55-A9CADEC8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Grant Activities for 6/30 ends (March - April)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2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Chart with two columns displaying FY Close and Open activities for March through April">
            <a:extLst>
              <a:ext uri="{FF2B5EF4-FFF2-40B4-BE49-F238E27FC236}">
                <a16:creationId xmlns:a16="http://schemas.microsoft.com/office/drawing/2014/main" id="{6B8F802C-5D6F-FE63-D9C4-4C6191285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dirty="0"/>
              <a:t>Federal entitlement grants have a reallocation process where additional funds are added to existing allocation amounts (mid-year adjustments).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sz="2400" dirty="0"/>
              <a:t>New award amounts trigger a revision to be initiated in GEM$.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Grantees need to account for the new award on the budgets.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Incomplete revisions will impact the ability to draw down the new award amount and can cause issues with final reimbursement requests and FER filing.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Submit revisions by deadline issued by </a:t>
            </a:r>
            <a:r>
              <a:rPr lang="en-US" sz="2400"/>
              <a:t>RASP.</a:t>
            </a:r>
          </a:p>
          <a:p>
            <a:pPr lvl="1"/>
            <a:endParaRPr lang="en-US" sz="2400"/>
          </a:p>
          <a:p>
            <a:pPr lvl="1"/>
            <a:r>
              <a:rPr lang="en-US" sz="2400" dirty="0"/>
              <a:t>Alert RASP / Federal grants group if forfeiting increase.</a:t>
            </a:r>
          </a:p>
          <a:p>
            <a:pPr marL="457200" lvl="1" fontAlgn="t"/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4A0535-18AB-77B3-15EC-7B755911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Federal Entitlement Activities (March – April)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26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Chart with two columns displaying FY Close and Open activities for July &amp; August">
            <a:extLst>
              <a:ext uri="{FF2B5EF4-FFF2-40B4-BE49-F238E27FC236}">
                <a16:creationId xmlns:a16="http://schemas.microsoft.com/office/drawing/2014/main" id="{83B4F478-F7AA-3F93-9E8A-2588E089D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239655"/>
              </p:ext>
            </p:extLst>
          </p:nvPr>
        </p:nvGraphicFramePr>
        <p:xfrm>
          <a:off x="838200" y="1630362"/>
          <a:ext cx="105156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46886890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493983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 Close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 Open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83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Review Grant Award Notice (GAN) for important deadlines.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 1 marks start of new Fiscal Year.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765248"/>
                  </a:ext>
                </a:extLst>
              </a:tr>
              <a:tr h="369390">
                <a:tc>
                  <a:txBody>
                    <a:bodyPr/>
                    <a:lstStyle/>
                    <a:p>
                      <a:r>
                        <a:rPr lang="en-US" dirty="0"/>
                        <a:t>Submit revisions to utilize the oldest award first for multi-year entitlements (if continuing into year 2 or 3).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Apply for new FY entitlement grants.  Deadline is typically October.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498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Submit all final reimbursement requests for Perkins (FC 0400 / 0401) funding by the August accounts payable deadline as issued by Grants Management (8/15).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Submit grant through </a:t>
                      </a:r>
                      <a:r>
                        <a:rPr lang="en-US" b="1" dirty="0"/>
                        <a:t>LEA Fiscal Representative Approved </a:t>
                      </a:r>
                      <a:r>
                        <a:rPr lang="en-US" dirty="0"/>
                        <a:t>on or before desired start date.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55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Perkins is a one –year entitlement award so must adhere to 6/30 end deadlines.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Respond to RASP team with any requested edits in a timely manner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834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File Perkins FER(s) by 9/30 to close grant.</a:t>
                      </a:r>
                    </a:p>
                    <a:p>
                      <a:r>
                        <a:rPr lang="en-US" dirty="0"/>
                        <a:t>FERs can be used to close and request final reimbursement if filed by </a:t>
                      </a:r>
                      <a:r>
                        <a:rPr lang="en-US" b="1" dirty="0"/>
                        <a:t>August 15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402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Submit final revisions for any 9/30 end grants by 8/31.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79938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60AA85C-9FF1-15E7-9096-7CB6DA39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Federal Entitlement Activities (July / August)</a:t>
            </a:r>
          </a:p>
        </p:txBody>
      </p:sp>
    </p:spTree>
    <p:extLst>
      <p:ext uri="{BB962C8B-B14F-4D97-AF65-F5344CB8AC3E}">
        <p14:creationId xmlns:p14="http://schemas.microsoft.com/office/powerpoint/2010/main" val="4236352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Chart with two columns displaying FY Close and Open activities for July &amp; August">
            <a:extLst>
              <a:ext uri="{FF2B5EF4-FFF2-40B4-BE49-F238E27FC236}">
                <a16:creationId xmlns:a16="http://schemas.microsoft.com/office/drawing/2014/main" id="{AC53C67D-2518-862A-06F9-8259C36E40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791679"/>
              </p:ext>
            </p:extLst>
          </p:nvPr>
        </p:nvGraphicFramePr>
        <p:xfrm>
          <a:off x="646043" y="1829366"/>
          <a:ext cx="10707757" cy="44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2961">
                  <a:extLst>
                    <a:ext uri="{9D8B030D-6E8A-4147-A177-3AD203B41FA5}">
                      <a16:colId xmlns:a16="http://schemas.microsoft.com/office/drawing/2014/main" val="2178058246"/>
                    </a:ext>
                  </a:extLst>
                </a:gridCol>
                <a:gridCol w="5444796">
                  <a:extLst>
                    <a:ext uri="{9D8B030D-6E8A-4147-A177-3AD203B41FA5}">
                      <a16:colId xmlns:a16="http://schemas.microsoft.com/office/drawing/2014/main" val="967953206"/>
                    </a:ext>
                  </a:extLst>
                </a:gridCol>
              </a:tblGrid>
              <a:tr h="363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 Close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 Open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86176"/>
                  </a:ext>
                </a:extLst>
              </a:tr>
              <a:tr h="626920">
                <a:tc>
                  <a:txBody>
                    <a:bodyPr/>
                    <a:lstStyle/>
                    <a:p>
                      <a:r>
                        <a:rPr lang="en-US" dirty="0"/>
                        <a:t>Reconcile and submit all final reimbursement requests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 1 marks start of new Fiscal Year.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496439"/>
                  </a:ext>
                </a:extLst>
              </a:tr>
              <a:tr h="1164281">
                <a:tc>
                  <a:txBody>
                    <a:bodyPr/>
                    <a:lstStyle/>
                    <a:p>
                      <a:r>
                        <a:rPr lang="en-US" dirty="0"/>
                        <a:t>Deadline for reimbursements will be late August (varies each year – review Grants Management communication for deadline; typically on or around 8/26). (58-ish days post grant end)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Apply for new FY grants as RFPs outline.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825933"/>
                  </a:ext>
                </a:extLst>
              </a:tr>
              <a:tr h="626920">
                <a:tc>
                  <a:txBody>
                    <a:bodyPr/>
                    <a:lstStyle/>
                    <a:p>
                      <a:r>
                        <a:rPr lang="en-US" b="1" dirty="0"/>
                        <a:t>Perkins is a federal entitlement but is a one-year 6/30 end grant!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Submit grant through </a:t>
                      </a:r>
                      <a:r>
                        <a:rPr lang="en-US" b="1" dirty="0"/>
                        <a:t>LEA Fiscal Representative Approved</a:t>
                      </a:r>
                      <a:r>
                        <a:rPr lang="en-US" dirty="0"/>
                        <a:t> on or before desired start date.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68025"/>
                  </a:ext>
                </a:extLst>
              </a:tr>
              <a:tr h="626920">
                <a:tc>
                  <a:txBody>
                    <a:bodyPr/>
                    <a:lstStyle/>
                    <a:p>
                      <a:r>
                        <a:rPr lang="en-US" b="0" dirty="0"/>
                        <a:t>FERs can be used to claim final expenditures if they are submitted by </a:t>
                      </a:r>
                      <a:r>
                        <a:rPr lang="en-US" b="1" dirty="0"/>
                        <a:t>August 15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Respond to DESE program team with any requested edits in a timely manner.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356072"/>
                  </a:ext>
                </a:extLst>
              </a:tr>
              <a:tr h="363216">
                <a:tc>
                  <a:txBody>
                    <a:bodyPr/>
                    <a:lstStyle/>
                    <a:p>
                      <a:r>
                        <a:rPr lang="en-US" b="0" dirty="0"/>
                        <a:t>All FERs due 9/30. (90-days post grant end)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Alert the DESE program manager if you intend to forfeit grant funds.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60128"/>
                  </a:ext>
                </a:extLst>
              </a:tr>
              <a:tr h="363216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63762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0C72DDF-14ED-4751-46E0-7468B4762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Grant Activities for 6/30 ends (July / August)</a:t>
            </a:r>
          </a:p>
        </p:txBody>
      </p:sp>
    </p:spTree>
    <p:extLst>
      <p:ext uri="{BB962C8B-B14F-4D97-AF65-F5344CB8AC3E}">
        <p14:creationId xmlns:p14="http://schemas.microsoft.com/office/powerpoint/2010/main" val="3321391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SLide explaining AP">
            <a:extLst>
              <a:ext uri="{FF2B5EF4-FFF2-40B4-BE49-F238E27FC236}">
                <a16:creationId xmlns:a16="http://schemas.microsoft.com/office/drawing/2014/main" id="{315878F8-6ABE-D3F7-C122-0DA2F51E9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5104"/>
            <a:ext cx="10515600" cy="4164439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/>
              <a:t>AP is the timeframe where DESE must complete processing and paying all prior fiscal year grants (that have a 6/30 end date).  (PERKINS)</a:t>
            </a:r>
          </a:p>
          <a:p>
            <a:endParaRPr lang="en-US" sz="2900" dirty="0"/>
          </a:p>
          <a:p>
            <a:r>
              <a:rPr lang="en-US" sz="2900" dirty="0"/>
              <a:t>FY2026 AP will be 7/1/2026 – 8/31/2026. (June 30 end grants)</a:t>
            </a:r>
          </a:p>
          <a:p>
            <a:pPr lvl="1"/>
            <a:r>
              <a:rPr lang="en-US" sz="2900" dirty="0"/>
              <a:t>DESE must give grantees only through 8/15 for final reimbursement submissions (whether by reimbursement request form or FER filing w claims attached).</a:t>
            </a:r>
          </a:p>
          <a:p>
            <a:endParaRPr lang="en-US" sz="2900" dirty="0"/>
          </a:p>
          <a:p>
            <a:r>
              <a:rPr lang="en-US" sz="2900" dirty="0"/>
              <a:t>Grants with extended end dates/multi-year options have additional time to draw funds.</a:t>
            </a:r>
          </a:p>
          <a:p>
            <a:pPr lvl="1"/>
            <a:r>
              <a:rPr lang="en-US" sz="2900" dirty="0"/>
              <a:t>For example, Titles with the multi-year feature balances will roll and seamless requests for reimbursement until November 2026.*</a:t>
            </a:r>
          </a:p>
          <a:p>
            <a:pPr lvl="1"/>
            <a:r>
              <a:rPr lang="en-US" sz="2900" dirty="0"/>
              <a:t>FY24 FC 0274 ended 9/30/2024 and can be drawn through November 2024.</a:t>
            </a:r>
          </a:p>
          <a:p>
            <a:pPr lvl="1"/>
            <a:endParaRPr lang="en-US" sz="2900" dirty="0"/>
          </a:p>
          <a:p>
            <a:r>
              <a:rPr lang="en-US" sz="2900" dirty="0"/>
              <a:t>Grants Management will continue to use GEM$ messaging feature to blast important deadline information.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2A0121-F700-4415-8825-533B8CE3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DESE Accounts Payable (AP) 7/1 – 8/31</a:t>
            </a:r>
          </a:p>
        </p:txBody>
      </p:sp>
    </p:spTree>
    <p:extLst>
      <p:ext uri="{BB962C8B-B14F-4D97-AF65-F5344CB8AC3E}">
        <p14:creationId xmlns:p14="http://schemas.microsoft.com/office/powerpoint/2010/main" val="3882320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AAF997-6854-0D6B-3CDD-F2EB1228B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Cadence of the fiscal year / when to do what.</a:t>
            </a:r>
          </a:p>
          <a:p>
            <a:endParaRPr lang="en-US" dirty="0"/>
          </a:p>
          <a:p>
            <a:r>
              <a:rPr lang="en-US" dirty="0"/>
              <a:t>Deadlines by grant (GAN).</a:t>
            </a:r>
          </a:p>
          <a:p>
            <a:endParaRPr lang="en-US" dirty="0"/>
          </a:p>
          <a:p>
            <a:r>
              <a:rPr lang="en-US" dirty="0"/>
              <a:t>Check in quarterly on your grant needs (revisions / </a:t>
            </a:r>
            <a:r>
              <a:rPr lang="en-US" dirty="0" err="1"/>
              <a:t>reimb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Rely on the resources and tools provided to assist.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4006CF-0C15-1449-A965-50619B8A9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3599004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Links to Grants Website, GEM$ Reimbursement and FER how to.">
            <a:extLst>
              <a:ext uri="{FF2B5EF4-FFF2-40B4-BE49-F238E27FC236}">
                <a16:creationId xmlns:a16="http://schemas.microsoft.com/office/drawing/2014/main" id="{004F3831-33FC-2C9D-B111-DCC7C509A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3"/>
              </a:rPr>
              <a:t>Grants Management Website</a:t>
            </a:r>
            <a:r>
              <a:rPr lang="en-US" dirty="0"/>
              <a:t> (RFP postings and more)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Grants for Education Management System (GEM$)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Reimbursement Requests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How to file Final Expenditure Report (FER) – GEM$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7"/>
              </a:rPr>
              <a:t>DESE Competitive Grant Policy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AD5EB3-B46F-A01C-D430-740212A40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</p:spTree>
    <p:extLst>
      <p:ext uri="{BB962C8B-B14F-4D97-AF65-F5344CB8AC3E}">
        <p14:creationId xmlns:p14="http://schemas.microsoft.com/office/powerpoint/2010/main" val="327202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Grant Types Entitlement Grant Description">
            <a:extLst>
              <a:ext uri="{FF2B5EF4-FFF2-40B4-BE49-F238E27FC236}">
                <a16:creationId xmlns:a16="http://schemas.microsoft.com/office/drawing/2014/main" id="{044BDF58-E410-2219-D411-1F5D050AD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Entitlement Grants </a:t>
            </a:r>
          </a:p>
          <a:p>
            <a:pPr lvl="1"/>
            <a:r>
              <a:rPr lang="en-US" dirty="0"/>
              <a:t>DESE as pass </a:t>
            </a:r>
            <a:r>
              <a:rPr lang="en-US"/>
              <a:t>through agency (SEA)</a:t>
            </a:r>
            <a:endParaRPr lang="en-US" dirty="0"/>
          </a:p>
          <a:p>
            <a:pPr lvl="1"/>
            <a:r>
              <a:rPr lang="en-US" dirty="0"/>
              <a:t>ESSA / IDEA / Perkins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/>
              <a:t>Multi-year awards (Tydings)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/>
              <a:t>Federal entitlement grants run for 27-months (multi-year grants)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/>
              <a:t>Timeframe/Project Duration depends on when a substantially approvable grant is submitted by grantee (LEA fiscal rep step)</a:t>
            </a:r>
          </a:p>
          <a:p>
            <a:pPr lvl="2"/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*Perkins is NOT a multi-year grant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A7571F-0985-1654-0535-DBAEE954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Types</a:t>
            </a:r>
          </a:p>
        </p:txBody>
      </p:sp>
    </p:spTree>
    <p:extLst>
      <p:ext uri="{BB962C8B-B14F-4D97-AF65-F5344CB8AC3E}">
        <p14:creationId xmlns:p14="http://schemas.microsoft.com/office/powerpoint/2010/main" val="345904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Slide showing multi-year period for federal entitlements.">
            <a:extLst>
              <a:ext uri="{FF2B5EF4-FFF2-40B4-BE49-F238E27FC236}">
                <a16:creationId xmlns:a16="http://schemas.microsoft.com/office/drawing/2014/main" id="{FC047AF6-FA37-D427-1202-427279FED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/>
              <a:t>FY2026 entitlements (Titles, IDEA) run from 7/1/2025 - 9/30/2027 because they are multi-year grants in the grants system.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/>
              <a:t>Covers 2 ¼ state fiscal years ~</a:t>
            </a:r>
          </a:p>
          <a:p>
            <a:pPr lvl="1"/>
            <a:r>
              <a:rPr lang="en-US" sz="3200" dirty="0"/>
              <a:t>Year 1: 7/1/2025 – 6/30/2026 (FY26)</a:t>
            </a:r>
          </a:p>
          <a:p>
            <a:pPr lvl="1"/>
            <a:r>
              <a:rPr lang="en-US" sz="3200" dirty="0"/>
              <a:t>Year 2: 7/1/2026 – 6/30/2027 (FY27)</a:t>
            </a:r>
          </a:p>
          <a:p>
            <a:pPr lvl="1"/>
            <a:r>
              <a:rPr lang="en-US" sz="3200" dirty="0"/>
              <a:t>Year 3: 7/1/2027 – 9/30/2027 (FY28 - 3 months)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DESE rolls unclaimed balances from Year 1 (7/1/2025 – 6/30/2026) into Year 2 (7/1/2026 – 6/30/2027); and into Year 3 (7/1/2027 – 9/30/2027).  </a:t>
            </a:r>
            <a:r>
              <a:rPr lang="en-US" sz="3200" dirty="0">
                <a:solidFill>
                  <a:srgbClr val="FF0000"/>
                </a:solidFill>
              </a:rPr>
              <a:t>(NOT PERKINS!)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A2004F-C3A7-A684-3860-6D3276D6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Fiscal Year and Entitlements </a:t>
            </a:r>
          </a:p>
        </p:txBody>
      </p:sp>
    </p:spTree>
    <p:extLst>
      <p:ext uri="{BB962C8B-B14F-4D97-AF65-F5344CB8AC3E}">
        <p14:creationId xmlns:p14="http://schemas.microsoft.com/office/powerpoint/2010/main" val="353725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AE901-4E2B-E79F-357D-8D313479C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Grant Types continued: description of Continuation and Targeted">
            <a:extLst>
              <a:ext uri="{FF2B5EF4-FFF2-40B4-BE49-F238E27FC236}">
                <a16:creationId xmlns:a16="http://schemas.microsoft.com/office/drawing/2014/main" id="{5070F6E7-0190-5E1C-FF31-9F1B27AB6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633" y="1775485"/>
            <a:ext cx="10515600" cy="4052559"/>
          </a:xfrm>
        </p:spPr>
        <p:txBody>
          <a:bodyPr>
            <a:noAutofit/>
          </a:bodyPr>
          <a:lstStyle/>
          <a:p>
            <a:pPr lvl="2"/>
            <a:endParaRPr lang="en-US" sz="2400" dirty="0"/>
          </a:p>
          <a:p>
            <a:r>
              <a:rPr lang="en-US" dirty="0"/>
              <a:t>Continuation Grants</a:t>
            </a:r>
          </a:p>
          <a:p>
            <a:pPr lvl="1"/>
            <a:r>
              <a:rPr lang="en-US" dirty="0"/>
              <a:t>Typically based on a competitive award from a prior fiscal Year.</a:t>
            </a:r>
          </a:p>
          <a:p>
            <a:pPr lvl="1"/>
            <a:r>
              <a:rPr lang="en-US" dirty="0"/>
              <a:t>Re-apply each new FY.      </a:t>
            </a:r>
          </a:p>
          <a:p>
            <a:pPr lvl="1"/>
            <a:r>
              <a:rPr lang="en-US" sz="2400" dirty="0"/>
              <a:t>Most align with state fiscal year end (6/30).</a:t>
            </a:r>
          </a:p>
          <a:p>
            <a:pPr lvl="1"/>
            <a:endParaRPr lang="en-US" sz="2400" dirty="0"/>
          </a:p>
          <a:p>
            <a:r>
              <a:rPr lang="en-US" dirty="0"/>
              <a:t>Targeted</a:t>
            </a:r>
          </a:p>
          <a:p>
            <a:pPr lvl="1"/>
            <a:r>
              <a:rPr lang="en-US" dirty="0"/>
              <a:t>Grantees that meet a certain criteria as recipients.</a:t>
            </a:r>
          </a:p>
          <a:p>
            <a:pPr lvl="1"/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96D123-A3C6-59A5-4E3C-3DC237183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Types</a:t>
            </a:r>
          </a:p>
        </p:txBody>
      </p:sp>
    </p:spTree>
    <p:extLst>
      <p:ext uri="{BB962C8B-B14F-4D97-AF65-F5344CB8AC3E}">
        <p14:creationId xmlns:p14="http://schemas.microsoft.com/office/powerpoint/2010/main" val="232172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Grant Types Continued - description of Earmarks, Competitive Grants and Competitive Continuation grants.">
            <a:extLst>
              <a:ext uri="{FF2B5EF4-FFF2-40B4-BE49-F238E27FC236}">
                <a16:creationId xmlns:a16="http://schemas.microsoft.com/office/drawing/2014/main" id="{84F5A305-8F58-A51B-E11A-6351CE743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Earmarks </a:t>
            </a:r>
          </a:p>
          <a:p>
            <a:pPr lvl="1"/>
            <a:r>
              <a:rPr lang="en-US" dirty="0"/>
              <a:t>Written into state budget</a:t>
            </a:r>
          </a:p>
          <a:p>
            <a:pPr lvl="1"/>
            <a:r>
              <a:rPr lang="en-US" dirty="0"/>
              <a:t>Some programs; some district specific</a:t>
            </a:r>
          </a:p>
          <a:p>
            <a:pPr lvl="1"/>
            <a:endParaRPr lang="en-US" dirty="0"/>
          </a:p>
          <a:p>
            <a:r>
              <a:rPr lang="en-US" dirty="0"/>
              <a:t>Competitive Grants </a:t>
            </a:r>
          </a:p>
          <a:p>
            <a:pPr lvl="1"/>
            <a:r>
              <a:rPr lang="en-US" dirty="0"/>
              <a:t>Discretionary</a:t>
            </a:r>
          </a:p>
          <a:p>
            <a:pPr lvl="1"/>
            <a:r>
              <a:rPr lang="en-US" dirty="0"/>
              <a:t>Open to most </a:t>
            </a:r>
          </a:p>
          <a:p>
            <a:pPr lvl="1"/>
            <a:r>
              <a:rPr lang="en-US" dirty="0"/>
              <a:t>Highly competitive</a:t>
            </a:r>
          </a:p>
          <a:p>
            <a:pPr lvl="1"/>
            <a:r>
              <a:rPr lang="en-US" dirty="0"/>
              <a:t>Review Competitive Grant Submission Policy</a:t>
            </a:r>
          </a:p>
          <a:p>
            <a:pPr lvl="1"/>
            <a:endParaRPr lang="en-US" dirty="0"/>
          </a:p>
          <a:p>
            <a:r>
              <a:rPr lang="en-US" dirty="0"/>
              <a:t>Competitive Continuation</a:t>
            </a:r>
          </a:p>
          <a:p>
            <a:pPr lvl="1"/>
            <a:r>
              <a:rPr lang="en-US" dirty="0"/>
              <a:t>Typically based on comp award</a:t>
            </a:r>
          </a:p>
          <a:p>
            <a:pPr lvl="1"/>
            <a:r>
              <a:rPr lang="en-US" dirty="0"/>
              <a:t>Open to comp awardees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4991B8-C4A8-C797-175F-2E0E3546E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Types</a:t>
            </a:r>
          </a:p>
        </p:txBody>
      </p:sp>
    </p:spTree>
    <p:extLst>
      <p:ext uri="{BB962C8B-B14F-4D97-AF65-F5344CB8AC3E}">
        <p14:creationId xmlns:p14="http://schemas.microsoft.com/office/powerpoint/2010/main" val="228044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RFP description">
            <a:extLst>
              <a:ext uri="{FF2B5EF4-FFF2-40B4-BE49-F238E27FC236}">
                <a16:creationId xmlns:a16="http://schemas.microsoft.com/office/drawing/2014/main" id="{9F7C4C1E-3842-CC45-3C52-04140A1C1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RFPs are the governing document for the grant funding.</a:t>
            </a:r>
          </a:p>
          <a:p>
            <a:endParaRPr lang="en-US" dirty="0"/>
          </a:p>
          <a:p>
            <a:r>
              <a:rPr lang="en-US" dirty="0"/>
              <a:t>RFPs are the public announcement of grant availability.</a:t>
            </a:r>
          </a:p>
          <a:p>
            <a:endParaRPr lang="en-US" dirty="0"/>
          </a:p>
          <a:p>
            <a:r>
              <a:rPr lang="en-US" dirty="0"/>
              <a:t>All RFPs include:</a:t>
            </a:r>
          </a:p>
          <a:p>
            <a:pPr marL="457200" lvl="1" indent="0">
              <a:buNone/>
            </a:pPr>
            <a:r>
              <a:rPr lang="en-US" dirty="0"/>
              <a:t>Purpose     Priorities      Eligibility        Funding Type </a:t>
            </a:r>
          </a:p>
          <a:p>
            <a:pPr marL="457200" lvl="1" indent="0">
              <a:buNone/>
            </a:pPr>
            <a:r>
              <a:rPr lang="en-US" dirty="0"/>
              <a:t>Funding     Fund Use     Project duration    Program Contact </a:t>
            </a:r>
          </a:p>
          <a:p>
            <a:pPr marL="457200" lvl="1" indent="0">
              <a:buNone/>
            </a:pPr>
            <a:r>
              <a:rPr lang="en-US" dirty="0"/>
              <a:t>Date Due    Additional Info     Submission instructions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903974-8BC0-41A9-CD0B-59AC9085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for Proposals (RFP)</a:t>
            </a:r>
          </a:p>
        </p:txBody>
      </p:sp>
    </p:spTree>
    <p:extLst>
      <p:ext uri="{BB962C8B-B14F-4D97-AF65-F5344CB8AC3E}">
        <p14:creationId xmlns:p14="http://schemas.microsoft.com/office/powerpoint/2010/main" val="855961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1CDDA1-74CB-882C-D7F5-BA795CE790A2}"/>
              </a:ext>
            </a:extLst>
          </p:cNvPr>
          <p:cNvSpPr txBox="1"/>
          <p:nvPr/>
        </p:nvSpPr>
        <p:spPr>
          <a:xfrm>
            <a:off x="471011" y="367010"/>
            <a:ext cx="11249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2"/>
              </a:rPr>
              <a:t>Grants and Other Financial Assistance Programs - Massachusetts Department of Elementary and Secondary Education</a:t>
            </a:r>
            <a:endParaRPr lang="en-US" dirty="0"/>
          </a:p>
        </p:txBody>
      </p:sp>
      <p:pic>
        <p:nvPicPr>
          <p:cNvPr id="10" name="Picture 9" descr="screen shot of Grants Website">
            <a:extLst>
              <a:ext uri="{FF2B5EF4-FFF2-40B4-BE49-F238E27FC236}">
                <a16:creationId xmlns:a16="http://schemas.microsoft.com/office/drawing/2014/main" id="{28DE145E-FBCE-2A12-8670-849917897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11" y="959496"/>
            <a:ext cx="11249977" cy="488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72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E4B4D68279094DB93237BC2E98CD8D" ma:contentTypeVersion="15" ma:contentTypeDescription="Create a new document." ma:contentTypeScope="" ma:versionID="60448585fb4e3d759dcb22e6944eb22f">
  <xsd:schema xmlns:xsd="http://www.w3.org/2001/XMLSchema" xmlns:xs="http://www.w3.org/2001/XMLSchema" xmlns:p="http://schemas.microsoft.com/office/2006/metadata/properties" xmlns:ns2="9324d023-3849-46fe-9182-6ce950756bea" xmlns:ns3="14c63040-5e06-4c4a-8b07-ca5832d9b241" targetNamespace="http://schemas.microsoft.com/office/2006/metadata/properties" ma:root="true" ma:fieldsID="6b1608e6297668a821a546fd799e6b16" ns2:_="" ns3:_="">
    <xsd:import namespace="9324d023-3849-46fe-9182-6ce950756bea"/>
    <xsd:import namespace="14c63040-5e06-4c4a-8b07-ca5832d9b2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Count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4d023-3849-46fe-9182-6ce950756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ount" ma:index="12" nillable="true" ma:displayName="Count" ma:format="Dropdown" ma:internalName="Count" ma:percentage="FALSE">
      <xsd:simpleType>
        <xsd:restriction base="dms:Number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63040-5e06-4c4a-8b07-ca5832d9b2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3fef9fc-aad9-40f4-bab0-9a6c27b33d5c}" ma:internalName="TaxCatchAll" ma:showField="CatchAllData" ma:web="14c63040-5e06-4c4a-8b07-ca5832d9b2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4c63040-5e06-4c4a-8b07-ca5832d9b241">
      <UserInfo>
        <DisplayName>O'Donnell, Robert F (DESE)</DisplayName>
        <AccountId>18</AccountId>
        <AccountType/>
      </UserInfo>
      <UserInfo>
        <DisplayName>Cross, Kathleen (DESE)</DisplayName>
        <AccountId>315</AccountId>
        <AccountType/>
      </UserInfo>
    </SharedWithUsers>
    <TaxCatchAll xmlns="14c63040-5e06-4c4a-8b07-ca5832d9b241" xsi:nil="true"/>
    <lcf76f155ced4ddcb4097134ff3c332f xmlns="9324d023-3849-46fe-9182-6ce950756bea">
      <Terms xmlns="http://schemas.microsoft.com/office/infopath/2007/PartnerControls"/>
    </lcf76f155ced4ddcb4097134ff3c332f>
    <Count xmlns="9324d023-3849-46fe-9182-6ce950756bea" xsi:nil="true"/>
  </documentManagement>
</p:properties>
</file>

<file path=customXml/itemProps1.xml><?xml version="1.0" encoding="utf-8"?>
<ds:datastoreItem xmlns:ds="http://schemas.openxmlformats.org/officeDocument/2006/customXml" ds:itemID="{3E262044-7F8D-434B-B211-EF00C4EE4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24d023-3849-46fe-9182-6ce950756bea"/>
    <ds:schemaRef ds:uri="14c63040-5e06-4c4a-8b07-ca5832d9b2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http://purl.org/dc/terms/"/>
    <ds:schemaRef ds:uri="http://schemas.microsoft.com/office/infopath/2007/PartnerControls"/>
    <ds:schemaRef ds:uri="67cbf261-e971-4a38-83b4-d85e273e70b4"/>
    <ds:schemaRef ds:uri="http://purl.org/dc/elements/1.1/"/>
    <ds:schemaRef ds:uri="http://schemas.openxmlformats.org/package/2006/metadata/core-properties"/>
    <ds:schemaRef ds:uri="http://www.w3.org/XML/1998/namespace"/>
    <ds:schemaRef ds:uri="46f7fc10-315f-4884-8231-57a9c90b9c56"/>
    <ds:schemaRef ds:uri="http://schemas.microsoft.com/office/2006/documentManagement/types"/>
    <ds:schemaRef ds:uri="http://schemas.microsoft.com/office/2006/metadata/properties"/>
    <ds:schemaRef ds:uri="http://purl.org/dc/dcmitype/"/>
    <ds:schemaRef ds:uri="14c63040-5e06-4c4a-8b07-ca5832d9b241"/>
    <ds:schemaRef ds:uri="9324d023-3849-46fe-9182-6ce950756bea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3605</TotalTime>
  <Words>3574</Words>
  <Application>Microsoft Office PowerPoint</Application>
  <PresentationFormat>Widescreen</PresentationFormat>
  <Paragraphs>381</Paragraphs>
  <Slides>39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Courier New</vt:lpstr>
      <vt:lpstr>Wingdings</vt:lpstr>
      <vt:lpstr>Office Theme</vt:lpstr>
      <vt:lpstr>Grants Financial Management Refresh </vt:lpstr>
      <vt:lpstr>DESE as an Organization</vt:lpstr>
      <vt:lpstr>Grants Management (GM)</vt:lpstr>
      <vt:lpstr>Grant Types</vt:lpstr>
      <vt:lpstr>State Fiscal Year and Entitlements </vt:lpstr>
      <vt:lpstr>Grant Types</vt:lpstr>
      <vt:lpstr>Grant Types</vt:lpstr>
      <vt:lpstr>Request for Proposals (RFP)</vt:lpstr>
      <vt:lpstr>PowerPoint Presentation</vt:lpstr>
      <vt:lpstr>PowerPoint Presentation</vt:lpstr>
      <vt:lpstr>PowerPoint Presentation</vt:lpstr>
      <vt:lpstr>PowerPoint Presentation</vt:lpstr>
      <vt:lpstr>Federal Entitlement Grants</vt:lpstr>
      <vt:lpstr>Grant Award Notice (GAN)</vt:lpstr>
      <vt:lpstr>Grant Award Notice (GAN)</vt:lpstr>
      <vt:lpstr>Obligation End Date</vt:lpstr>
      <vt:lpstr>Obligation for Federal Grants</vt:lpstr>
      <vt:lpstr>Liquidation (Reimbursement &amp; Closeout)</vt:lpstr>
      <vt:lpstr>Obligation and Liquidation for Federal Entitlement Grants</vt:lpstr>
      <vt:lpstr>Cash Management</vt:lpstr>
      <vt:lpstr>Federal Grant Assurances</vt:lpstr>
      <vt:lpstr>Grant Reimbursement </vt:lpstr>
      <vt:lpstr>Grant Reimbursement continued </vt:lpstr>
      <vt:lpstr>Revisions (amendments) are Required when:</vt:lpstr>
      <vt:lpstr>Revisions continued</vt:lpstr>
      <vt:lpstr>Federal Entitlement Activities (Sept - Dec) YOU ARE HERE </vt:lpstr>
      <vt:lpstr>Grant Activities for 6/30 ends (Sept - Dec) YOU ARE HERE </vt:lpstr>
      <vt:lpstr>Summer Only Grants /Off-cycle end date</vt:lpstr>
      <vt:lpstr>Summer only / off-cycle end dates</vt:lpstr>
      <vt:lpstr>Federal Entitlement Activities (May / June)</vt:lpstr>
      <vt:lpstr>Grant Activities for 6/30 ends (May / June)</vt:lpstr>
      <vt:lpstr>Ongoing / As needed (Dec – May)</vt:lpstr>
      <vt:lpstr>Grant Activities for 6/30 ends (March - April)</vt:lpstr>
      <vt:lpstr>Federal Entitlement Activities (March – April)</vt:lpstr>
      <vt:lpstr>Federal Entitlement Activities (July / August)</vt:lpstr>
      <vt:lpstr>Grant Activities for 6/30 ends (July / August)</vt:lpstr>
      <vt:lpstr>DESE Accounts Payable (AP) 7/1 – 8/31</vt:lpstr>
      <vt:lpstr>Takeaways</vt:lpstr>
      <vt:lpstr>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Policies in GEM$ Presentation</dc:title>
  <dc:creator>Lanai, Evy (DESE)</dc:creator>
  <cp:lastModifiedBy>Ahern, Jennifer (DESE)</cp:lastModifiedBy>
  <cp:revision>13</cp:revision>
  <cp:lastPrinted>2023-05-15T15:17:25Z</cp:lastPrinted>
  <dcterms:created xsi:type="dcterms:W3CDTF">2022-10-11T20:32:22Z</dcterms:created>
  <dcterms:modified xsi:type="dcterms:W3CDTF">2026-03-11T15:43:41Z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Order">
    <vt:r8>4411600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ContentTypeId">
    <vt:lpwstr>0x01010041E4B4D68279094DB93237BC2E98CD8D</vt:lpwstr>
  </property>
</Properties>
</file>