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53"/>
  </p:notesMasterIdLst>
  <p:handoutMasterIdLst>
    <p:handoutMasterId r:id="rId54"/>
  </p:handoutMasterIdLst>
  <p:sldIdLst>
    <p:sldId id="256" r:id="rId5"/>
    <p:sldId id="288" r:id="rId6"/>
    <p:sldId id="260" r:id="rId7"/>
    <p:sldId id="262" r:id="rId8"/>
    <p:sldId id="289" r:id="rId9"/>
    <p:sldId id="304" r:id="rId10"/>
    <p:sldId id="284" r:id="rId11"/>
    <p:sldId id="265" r:id="rId12"/>
    <p:sldId id="340" r:id="rId13"/>
    <p:sldId id="338" r:id="rId14"/>
    <p:sldId id="335" r:id="rId15"/>
    <p:sldId id="313" r:id="rId16"/>
    <p:sldId id="271" r:id="rId17"/>
    <p:sldId id="312" r:id="rId18"/>
    <p:sldId id="292" r:id="rId19"/>
    <p:sldId id="316" r:id="rId20"/>
    <p:sldId id="311" r:id="rId21"/>
    <p:sldId id="303" r:id="rId22"/>
    <p:sldId id="270" r:id="rId23"/>
    <p:sldId id="319" r:id="rId24"/>
    <p:sldId id="320" r:id="rId25"/>
    <p:sldId id="318" r:id="rId26"/>
    <p:sldId id="314" r:id="rId27"/>
    <p:sldId id="333" r:id="rId28"/>
    <p:sldId id="334" r:id="rId29"/>
    <p:sldId id="272" r:id="rId30"/>
    <p:sldId id="321" r:id="rId31"/>
    <p:sldId id="266" r:id="rId32"/>
    <p:sldId id="328" r:id="rId33"/>
    <p:sldId id="339" r:id="rId34"/>
    <p:sldId id="310" r:id="rId35"/>
    <p:sldId id="309" r:id="rId36"/>
    <p:sldId id="337" r:id="rId37"/>
    <p:sldId id="269" r:id="rId38"/>
    <p:sldId id="322" r:id="rId39"/>
    <p:sldId id="326" r:id="rId40"/>
    <p:sldId id="325" r:id="rId41"/>
    <p:sldId id="327" r:id="rId42"/>
    <p:sldId id="329" r:id="rId43"/>
    <p:sldId id="330" r:id="rId44"/>
    <p:sldId id="324" r:id="rId45"/>
    <p:sldId id="331" r:id="rId46"/>
    <p:sldId id="308" r:id="rId47"/>
    <p:sldId id="280" r:id="rId48"/>
    <p:sldId id="278" r:id="rId49"/>
    <p:sldId id="302" r:id="rId50"/>
    <p:sldId id="279" r:id="rId51"/>
    <p:sldId id="28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3A2A9D-D93A-CA4D-576C-9926F103CEFD}" name="Chiu, Alexandria W. (DESE)" initials="C(" userId="S::alexandria.w.chiu@mass.gov::11cac2b3-64c0-4d79-b647-8e799f52a2cc" providerId="AD"/>
  <p188:author id="{A563E6DF-04A3-2C42-677C-4203058ED552}" name="Lynch, Simone E (DESE)" initials="SEL" userId="Lynch, Simone E (DE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FCBFD"/>
    <a:srgbClr val="3647B6"/>
    <a:srgbClr val="000000"/>
    <a:srgbClr val="8397E7"/>
    <a:srgbClr val="93A9FF"/>
    <a:srgbClr val="86A9E2"/>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ED3E68-F602-41D0-A842-EBC3F6EB22B5}" v="462" dt="2024-05-21T14:54:54.769"/>
    <p1510:client id="{1A0C63E3-25E7-40EE-87C8-8B1BE7148C75}" v="1" dt="2024-05-21T13:37:59.498"/>
    <p1510:client id="{9E27E7D7-6456-8A95-E9C3-DB62E9C5BF00}" v="3" dt="2024-05-21T16:02:54.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3532" autoAdjust="0"/>
  </p:normalViewPr>
  <p:slideViewPr>
    <p:cSldViewPr snapToGrid="0">
      <p:cViewPr>
        <p:scale>
          <a:sx n="93" d="100"/>
          <a:sy n="93" d="100"/>
        </p:scale>
        <p:origin x="624" y="25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5/30/2024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a:p>
        </p:txBody>
      </p:sp>
    </p:spTree>
    <p:extLst>
      <p:ext uri="{BB962C8B-B14F-4D97-AF65-F5344CB8AC3E}">
        <p14:creationId xmlns:p14="http://schemas.microsoft.com/office/powerpoint/2010/main" val="70997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12</a:t>
            </a:fld>
            <a:endParaRPr lang="en-US"/>
          </a:p>
        </p:txBody>
      </p:sp>
    </p:spTree>
    <p:extLst>
      <p:ext uri="{BB962C8B-B14F-4D97-AF65-F5344CB8AC3E}">
        <p14:creationId xmlns:p14="http://schemas.microsoft.com/office/powerpoint/2010/main" val="386348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13</a:t>
            </a:fld>
            <a:endParaRPr lang="en-US"/>
          </a:p>
        </p:txBody>
      </p:sp>
    </p:spTree>
    <p:extLst>
      <p:ext uri="{BB962C8B-B14F-4D97-AF65-F5344CB8AC3E}">
        <p14:creationId xmlns:p14="http://schemas.microsoft.com/office/powerpoint/2010/main" val="363321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381532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15</a:t>
            </a:fld>
            <a:endParaRPr lang="en-US"/>
          </a:p>
        </p:txBody>
      </p:sp>
    </p:spTree>
    <p:extLst>
      <p:ext uri="{BB962C8B-B14F-4D97-AF65-F5344CB8AC3E}">
        <p14:creationId xmlns:p14="http://schemas.microsoft.com/office/powerpoint/2010/main" val="755215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16</a:t>
            </a:fld>
            <a:endParaRPr lang="en-US"/>
          </a:p>
        </p:txBody>
      </p:sp>
    </p:spTree>
    <p:extLst>
      <p:ext uri="{BB962C8B-B14F-4D97-AF65-F5344CB8AC3E}">
        <p14:creationId xmlns:p14="http://schemas.microsoft.com/office/powerpoint/2010/main" val="388131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17</a:t>
            </a:fld>
            <a:endParaRPr lang="en-US"/>
          </a:p>
        </p:txBody>
      </p:sp>
    </p:spTree>
    <p:extLst>
      <p:ext uri="{BB962C8B-B14F-4D97-AF65-F5344CB8AC3E}">
        <p14:creationId xmlns:p14="http://schemas.microsoft.com/office/powerpoint/2010/main" val="105387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19</a:t>
            </a:fld>
            <a:endParaRPr lang="en-US"/>
          </a:p>
        </p:txBody>
      </p:sp>
    </p:spTree>
    <p:extLst>
      <p:ext uri="{BB962C8B-B14F-4D97-AF65-F5344CB8AC3E}">
        <p14:creationId xmlns:p14="http://schemas.microsoft.com/office/powerpoint/2010/main" val="3649985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2014729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21</a:t>
            </a:fld>
            <a:endParaRPr lang="en-US"/>
          </a:p>
        </p:txBody>
      </p:sp>
    </p:spTree>
    <p:extLst>
      <p:ext uri="{BB962C8B-B14F-4D97-AF65-F5344CB8AC3E}">
        <p14:creationId xmlns:p14="http://schemas.microsoft.com/office/powerpoint/2010/main" val="2526203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22</a:t>
            </a:fld>
            <a:endParaRPr lang="en-US"/>
          </a:p>
        </p:txBody>
      </p:sp>
    </p:spTree>
    <p:extLst>
      <p:ext uri="{BB962C8B-B14F-4D97-AF65-F5344CB8AC3E}">
        <p14:creationId xmlns:p14="http://schemas.microsoft.com/office/powerpoint/2010/main" val="270520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a:p>
        </p:txBody>
      </p:sp>
    </p:spTree>
    <p:extLst>
      <p:ext uri="{BB962C8B-B14F-4D97-AF65-F5344CB8AC3E}">
        <p14:creationId xmlns:p14="http://schemas.microsoft.com/office/powerpoint/2010/main" val="184137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23</a:t>
            </a:fld>
            <a:endParaRPr lang="en-US"/>
          </a:p>
        </p:txBody>
      </p:sp>
    </p:spTree>
    <p:extLst>
      <p:ext uri="{BB962C8B-B14F-4D97-AF65-F5344CB8AC3E}">
        <p14:creationId xmlns:p14="http://schemas.microsoft.com/office/powerpoint/2010/main" val="2470783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24</a:t>
            </a:fld>
            <a:endParaRPr lang="en-US"/>
          </a:p>
        </p:txBody>
      </p:sp>
    </p:spTree>
    <p:extLst>
      <p:ext uri="{BB962C8B-B14F-4D97-AF65-F5344CB8AC3E}">
        <p14:creationId xmlns:p14="http://schemas.microsoft.com/office/powerpoint/2010/main" val="2937765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26</a:t>
            </a:fld>
            <a:endParaRPr lang="en-US"/>
          </a:p>
        </p:txBody>
      </p:sp>
    </p:spTree>
    <p:extLst>
      <p:ext uri="{BB962C8B-B14F-4D97-AF65-F5344CB8AC3E}">
        <p14:creationId xmlns:p14="http://schemas.microsoft.com/office/powerpoint/2010/main" val="2342589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27</a:t>
            </a:fld>
            <a:endParaRPr lang="en-US"/>
          </a:p>
        </p:txBody>
      </p:sp>
    </p:spTree>
    <p:extLst>
      <p:ext uri="{BB962C8B-B14F-4D97-AF65-F5344CB8AC3E}">
        <p14:creationId xmlns:p14="http://schemas.microsoft.com/office/powerpoint/2010/main" val="397040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29</a:t>
            </a:fld>
            <a:endParaRPr lang="en-US"/>
          </a:p>
        </p:txBody>
      </p:sp>
    </p:spTree>
    <p:extLst>
      <p:ext uri="{BB962C8B-B14F-4D97-AF65-F5344CB8AC3E}">
        <p14:creationId xmlns:p14="http://schemas.microsoft.com/office/powerpoint/2010/main" val="350368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a:p>
        </p:txBody>
      </p:sp>
    </p:spTree>
    <p:extLst>
      <p:ext uri="{BB962C8B-B14F-4D97-AF65-F5344CB8AC3E}">
        <p14:creationId xmlns:p14="http://schemas.microsoft.com/office/powerpoint/2010/main" val="3542245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a:p>
        </p:txBody>
      </p:sp>
    </p:spTree>
    <p:extLst>
      <p:ext uri="{BB962C8B-B14F-4D97-AF65-F5344CB8AC3E}">
        <p14:creationId xmlns:p14="http://schemas.microsoft.com/office/powerpoint/2010/main" val="212302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32</a:t>
            </a:fld>
            <a:endParaRPr lang="en-US"/>
          </a:p>
        </p:txBody>
      </p:sp>
    </p:spTree>
    <p:extLst>
      <p:ext uri="{BB962C8B-B14F-4D97-AF65-F5344CB8AC3E}">
        <p14:creationId xmlns:p14="http://schemas.microsoft.com/office/powerpoint/2010/main" val="2477292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33</a:t>
            </a:fld>
            <a:endParaRPr lang="en-US"/>
          </a:p>
        </p:txBody>
      </p:sp>
    </p:spTree>
    <p:extLst>
      <p:ext uri="{BB962C8B-B14F-4D97-AF65-F5344CB8AC3E}">
        <p14:creationId xmlns:p14="http://schemas.microsoft.com/office/powerpoint/2010/main" val="3033361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34</a:t>
            </a:fld>
            <a:endParaRPr lang="en-US"/>
          </a:p>
        </p:txBody>
      </p:sp>
    </p:spTree>
    <p:extLst>
      <p:ext uri="{BB962C8B-B14F-4D97-AF65-F5344CB8AC3E}">
        <p14:creationId xmlns:p14="http://schemas.microsoft.com/office/powerpoint/2010/main" val="1682315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421810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35</a:t>
            </a:fld>
            <a:endParaRPr lang="en-US"/>
          </a:p>
        </p:txBody>
      </p:sp>
    </p:spTree>
    <p:extLst>
      <p:ext uri="{BB962C8B-B14F-4D97-AF65-F5344CB8AC3E}">
        <p14:creationId xmlns:p14="http://schemas.microsoft.com/office/powerpoint/2010/main" val="942286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36</a:t>
            </a:fld>
            <a:endParaRPr lang="en-US"/>
          </a:p>
        </p:txBody>
      </p:sp>
    </p:spTree>
    <p:extLst>
      <p:ext uri="{BB962C8B-B14F-4D97-AF65-F5344CB8AC3E}">
        <p14:creationId xmlns:p14="http://schemas.microsoft.com/office/powerpoint/2010/main" val="10733058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40</a:t>
            </a:fld>
            <a:endParaRPr lang="en-US"/>
          </a:p>
        </p:txBody>
      </p:sp>
    </p:spTree>
    <p:extLst>
      <p:ext uri="{BB962C8B-B14F-4D97-AF65-F5344CB8AC3E}">
        <p14:creationId xmlns:p14="http://schemas.microsoft.com/office/powerpoint/2010/main" val="1378328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41</a:t>
            </a:fld>
            <a:endParaRPr lang="en-US"/>
          </a:p>
        </p:txBody>
      </p:sp>
    </p:spTree>
    <p:extLst>
      <p:ext uri="{BB962C8B-B14F-4D97-AF65-F5344CB8AC3E}">
        <p14:creationId xmlns:p14="http://schemas.microsoft.com/office/powerpoint/2010/main" val="39635871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42</a:t>
            </a:fld>
            <a:endParaRPr lang="en-US"/>
          </a:p>
        </p:txBody>
      </p:sp>
    </p:spTree>
    <p:extLst>
      <p:ext uri="{BB962C8B-B14F-4D97-AF65-F5344CB8AC3E}">
        <p14:creationId xmlns:p14="http://schemas.microsoft.com/office/powerpoint/2010/main" val="1515071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2383718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1784502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10824292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15304544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1566278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321540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4638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222631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7</a:t>
            </a:fld>
            <a:endParaRPr lang="en-US"/>
          </a:p>
        </p:txBody>
      </p:sp>
    </p:spTree>
    <p:extLst>
      <p:ext uri="{BB962C8B-B14F-4D97-AF65-F5344CB8AC3E}">
        <p14:creationId xmlns:p14="http://schemas.microsoft.com/office/powerpoint/2010/main" val="3946245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90000"/>
              </a:lnSpc>
              <a:spcBef>
                <a:spcPts val="1000"/>
              </a:spcBef>
              <a:buFont typeface="Arial"/>
              <a:buChar char="•"/>
            </a:pPr>
            <a:r>
              <a:rPr lang="en-US" i="1" dirty="0"/>
              <a:t>State’s Vision for Education and Workforce Development</a:t>
            </a:r>
            <a:endParaRPr lang="en-US" dirty="0"/>
          </a:p>
          <a:p>
            <a:pPr marL="171450" indent="-171450">
              <a:lnSpc>
                <a:spcPct val="90000"/>
              </a:lnSpc>
              <a:spcBef>
                <a:spcPts val="1000"/>
              </a:spcBef>
              <a:buFont typeface="Arial"/>
              <a:buChar char="•"/>
            </a:pPr>
            <a:r>
              <a:rPr lang="en-US" dirty="0"/>
              <a:t>The Perkins state plan processes ask states to align education and workforce to maximize effectiveness of federal funds. The Massachusetts state plan emphasizes the following highlights:</a:t>
            </a:r>
          </a:p>
          <a:p>
            <a:pPr marL="171450" indent="-171450">
              <a:lnSpc>
                <a:spcPct val="90000"/>
              </a:lnSpc>
              <a:spcBef>
                <a:spcPts val="1000"/>
              </a:spcBef>
              <a:buFont typeface="Arial"/>
              <a:buChar char="•"/>
            </a:pPr>
            <a:r>
              <a:rPr lang="en-US" dirty="0"/>
              <a:t>Alignment between the WIOA State Plan, DESE Educational Vision, and Perkins State Plan yields a coherent vision, systems development, and service delivery to maximize outcomes.</a:t>
            </a:r>
          </a:p>
          <a:p>
            <a:pPr marL="171450" indent="-171450">
              <a:lnSpc>
                <a:spcPct val="90000"/>
              </a:lnSpc>
              <a:spcBef>
                <a:spcPts val="1000"/>
              </a:spcBef>
              <a:buFont typeface="Arial"/>
              <a:buChar char="•"/>
            </a:pPr>
            <a:r>
              <a:rPr lang="en-US" dirty="0"/>
              <a:t>Enhance statewide infrastructure and resources to engage in strong partnerships with educational programs (provision of labor market data, development of regional Comprehensive Local Needs Assessment (CLNA), collaboration on program development), including to more clearly define the role of </a:t>
            </a:r>
            <a:r>
              <a:rPr lang="en-US" dirty="0" err="1"/>
              <a:t>MassHire</a:t>
            </a:r>
            <a:r>
              <a:rPr lang="en-US" dirty="0"/>
              <a:t> Boards in supporting schools and make the CLNA more effective at identifying local workforce needs and aligning educational opportunities.</a:t>
            </a:r>
          </a:p>
          <a:p>
            <a:pPr marL="171450" indent="-171450">
              <a:lnSpc>
                <a:spcPct val="90000"/>
              </a:lnSpc>
              <a:spcBef>
                <a:spcPts val="1000"/>
              </a:spcBef>
              <a:buFont typeface="Arial"/>
              <a:buChar char="•"/>
            </a:pPr>
            <a:r>
              <a:rPr lang="en-US" dirty="0"/>
              <a:t>Continue joint planning between the Department of Elementary and Secondary Education, Executive Office of Education, and Executive Office of Labor and Workforce Development to coordinate programming and braid funding sources to ensure pathways to employment for all students, multiple entry points to employment, and a “no-wrong-door and no-dead-end approach to youth workforce systems”.</a:t>
            </a:r>
          </a:p>
          <a:p>
            <a:pPr marL="171450" indent="-171450">
              <a:lnSpc>
                <a:spcPct val="90000"/>
              </a:lnSpc>
              <a:spcBef>
                <a:spcPts val="1000"/>
              </a:spcBef>
              <a:buFont typeface="Arial"/>
              <a:buChar char="•"/>
            </a:pPr>
            <a:endParaRPr lang="en-US" dirty="0"/>
          </a:p>
          <a:p>
            <a:pPr marL="171450" indent="-171450">
              <a:lnSpc>
                <a:spcPct val="90000"/>
              </a:lnSpc>
              <a:spcBef>
                <a:spcPts val="1000"/>
              </a:spcBef>
              <a:buFont typeface="Arial"/>
              <a:buChar char="•"/>
            </a:pPr>
            <a:endParaRPr lang="en-US" dirty="0"/>
          </a:p>
          <a:p>
            <a:pPr marL="171450" indent="-171450">
              <a:lnSpc>
                <a:spcPct val="90000"/>
              </a:lnSpc>
              <a:spcBef>
                <a:spcPts val="1000"/>
              </a:spcBef>
              <a:buFont typeface="Arial"/>
              <a:buChar char="•"/>
            </a:pPr>
            <a:r>
              <a:rPr lang="en-US" i="1" dirty="0"/>
              <a:t>Leadership Fund Use </a:t>
            </a:r>
            <a:endParaRPr lang="en-US" dirty="0"/>
          </a:p>
          <a:p>
            <a:pPr marL="171450" indent="-171450">
              <a:lnSpc>
                <a:spcPct val="90000"/>
              </a:lnSpc>
              <a:spcBef>
                <a:spcPts val="1000"/>
              </a:spcBef>
              <a:buFont typeface="Arial"/>
              <a:buChar char="•"/>
            </a:pPr>
            <a:r>
              <a:rPr lang="en-US" dirty="0"/>
              <a:t>The federal allocation includes a set-aside for states to operate statewide systems and resources for continuous improvement of secondary and postsecondary career-connected learning and career technical education systems. The Massachusetts state plan emphasizes the following highlights: </a:t>
            </a:r>
          </a:p>
          <a:p>
            <a:pPr marL="171450" indent="-171450">
              <a:lnSpc>
                <a:spcPct val="90000"/>
              </a:lnSpc>
              <a:spcBef>
                <a:spcPts val="1000"/>
              </a:spcBef>
              <a:buFont typeface="Arial"/>
              <a:buChar char="•"/>
            </a:pPr>
            <a:r>
              <a:rPr lang="en-US" dirty="0"/>
              <a:t>Revision and development of responsive Career and Technical Education (CTE) Frameworks that frame immersive programs leading to employment when used in CTE, provide direction for use in all programs of study, and are easily accessible in an interactive format on the Career-Connected Learning Hub.</a:t>
            </a:r>
          </a:p>
          <a:p>
            <a:pPr marL="171450" indent="-171450">
              <a:lnSpc>
                <a:spcPct val="90000"/>
              </a:lnSpc>
              <a:spcBef>
                <a:spcPts val="1000"/>
              </a:spcBef>
              <a:buFont typeface="Arial"/>
              <a:buChar char="•"/>
            </a:pPr>
            <a:r>
              <a:rPr lang="en-US" dirty="0"/>
              <a:t>Technical assistance and data resources that lead to continuous improvement including tiered Quality Support System for schools and statewide support for competency management and graduate follow up.</a:t>
            </a:r>
          </a:p>
          <a:p>
            <a:pPr marL="171450" indent="-171450">
              <a:lnSpc>
                <a:spcPct val="90000"/>
              </a:lnSpc>
              <a:spcBef>
                <a:spcPts val="1000"/>
              </a:spcBef>
              <a:buFont typeface="Arial"/>
              <a:buChar char="•"/>
            </a:pPr>
            <a:r>
              <a:rPr lang="en-US" dirty="0"/>
              <a:t>Expansion of middle school career-connected learning to promote student planning and decision-making that leads to best-fit high school and postsecondary academic and career-connected experiences.</a:t>
            </a:r>
          </a:p>
          <a:p>
            <a:pPr marL="171450" indent="-171450">
              <a:lnSpc>
                <a:spcPct val="90000"/>
              </a:lnSpc>
              <a:spcBef>
                <a:spcPts val="1000"/>
              </a:spcBef>
              <a:buFont typeface="Arial"/>
              <a:buChar char="•"/>
            </a:pPr>
            <a:r>
              <a:rPr lang="en-US" dirty="0"/>
              <a:t>Increase accessibility of CTE teacher testing to increase CTE teacher recruitment and licensure.</a:t>
            </a:r>
            <a:endParaRPr lang="en-US" dirty="0">
              <a:cs typeface="Calibri"/>
            </a:endParaRPr>
          </a:p>
          <a:p>
            <a:pPr marL="171450" indent="-171450">
              <a:lnSpc>
                <a:spcPct val="90000"/>
              </a:lnSpc>
              <a:spcBef>
                <a:spcPts val="1000"/>
              </a:spcBef>
              <a:buFont typeface="Arial"/>
              <a:buChar char="•"/>
            </a:pPr>
            <a:endParaRPr lang="en-US" i="1" dirty="0"/>
          </a:p>
          <a:p>
            <a:pPr>
              <a:lnSpc>
                <a:spcPct val="90000"/>
              </a:lnSpc>
              <a:spcBef>
                <a:spcPts val="1000"/>
              </a:spcBef>
            </a:pPr>
            <a:r>
              <a:rPr lang="en-US" i="1" dirty="0"/>
              <a:t>Reserve Funding </a:t>
            </a:r>
            <a:endParaRPr lang="en-US" dirty="0">
              <a:cs typeface="Calibri"/>
            </a:endParaRPr>
          </a:p>
          <a:p>
            <a:pPr marL="285750" indent="-285750">
              <a:lnSpc>
                <a:spcPct val="90000"/>
              </a:lnSpc>
              <a:spcBef>
                <a:spcPts val="1000"/>
              </a:spcBef>
              <a:buFont typeface="Arial"/>
              <a:buChar char="•"/>
            </a:pPr>
            <a:r>
              <a:rPr lang="en-US" dirty="0"/>
              <a:t>The federal allocation includes a set-aside for states to offer grants to secondary and postsecondary recipients for priority needs.  The Massachusetts state plan emphasizes the following highlights: </a:t>
            </a:r>
          </a:p>
          <a:p>
            <a:pPr marL="285750" indent="-285750">
              <a:lnSpc>
                <a:spcPct val="90000"/>
              </a:lnSpc>
              <a:spcBef>
                <a:spcPts val="1000"/>
              </a:spcBef>
              <a:buFont typeface="Arial"/>
              <a:buChar char="•"/>
            </a:pPr>
            <a:r>
              <a:rPr lang="en-US" dirty="0"/>
              <a:t>Use a targeted, data-driven approach for directing grant funds for program improvement and increasing access to high quality CTE programs.</a:t>
            </a:r>
          </a:p>
          <a:p>
            <a:pPr marL="285750" indent="-285750">
              <a:lnSpc>
                <a:spcPct val="90000"/>
              </a:lnSpc>
              <a:spcBef>
                <a:spcPts val="1000"/>
              </a:spcBef>
              <a:buFont typeface="Arial"/>
              <a:buChar char="•"/>
            </a:pPr>
            <a:r>
              <a:rPr lang="en-US" dirty="0"/>
              <a:t>Use competitive approach for awarding grant funds for new and emerging program support, including small and rural schools.</a:t>
            </a:r>
          </a:p>
          <a:p>
            <a:pPr marL="285750" indent="-285750">
              <a:lnSpc>
                <a:spcPct val="90000"/>
              </a:lnSpc>
              <a:spcBef>
                <a:spcPts val="1000"/>
              </a:spcBef>
              <a:buFont typeface="Arial"/>
              <a:buChar char="•"/>
            </a:pPr>
            <a:r>
              <a:rPr lang="en-US" dirty="0"/>
              <a:t>By combining targeted and competitive processes, increase flexibility to respond to data and meet specific community needs.</a:t>
            </a:r>
          </a:p>
          <a:p>
            <a:pPr marL="285750" indent="-285750">
              <a:lnSpc>
                <a:spcPct val="90000"/>
              </a:lnSpc>
              <a:spcBef>
                <a:spcPts val="1000"/>
              </a:spcBef>
              <a:buFont typeface="Arial"/>
              <a:buChar char="•"/>
            </a:pPr>
            <a:endParaRPr lang="en-US" dirty="0"/>
          </a:p>
          <a:p>
            <a:pPr>
              <a:lnSpc>
                <a:spcPct val="90000"/>
              </a:lnSpc>
              <a:spcBef>
                <a:spcPts val="1000"/>
              </a:spcBef>
            </a:pPr>
            <a:r>
              <a:rPr lang="en-US" i="1" dirty="0"/>
              <a:t>Programs of Study</a:t>
            </a:r>
            <a:endParaRPr lang="en-US" dirty="0">
              <a:cs typeface="Calibri"/>
            </a:endParaRPr>
          </a:p>
          <a:p>
            <a:pPr marL="285750" indent="-285750">
              <a:lnSpc>
                <a:spcPct val="90000"/>
              </a:lnSpc>
              <a:spcBef>
                <a:spcPts val="1000"/>
              </a:spcBef>
              <a:buFont typeface="Arial"/>
              <a:buChar char="•"/>
            </a:pPr>
            <a:r>
              <a:rPr lang="en-US" dirty="0"/>
              <a:t>Local recipients must offer defined programs of study to access Perkins funding. The Massachusetts state plan emphasizes the following highlights: </a:t>
            </a:r>
          </a:p>
          <a:p>
            <a:pPr marL="285750" indent="-285750">
              <a:lnSpc>
                <a:spcPct val="90000"/>
              </a:lnSpc>
              <a:spcBef>
                <a:spcPts val="1000"/>
              </a:spcBef>
              <a:buFont typeface="Arial"/>
              <a:buChar char="•"/>
            </a:pPr>
            <a:r>
              <a:rPr lang="en-US" dirty="0"/>
              <a:t>State-approved programs are distinguished by program outcomes that prepare learners to access good jobs, contributing to a skilled workforce and an equitable and inclusive economy.</a:t>
            </a:r>
          </a:p>
          <a:p>
            <a:pPr marL="285750" indent="-285750">
              <a:lnSpc>
                <a:spcPct val="90000"/>
              </a:lnSpc>
              <a:spcBef>
                <a:spcPts val="1000"/>
              </a:spcBef>
              <a:buFont typeface="Arial"/>
              <a:buChar char="•"/>
            </a:pPr>
            <a:r>
              <a:rPr lang="en-US" dirty="0"/>
              <a:t>Postsecondary programs lead to either an associate degree or industry recognized credential.</a:t>
            </a:r>
          </a:p>
          <a:p>
            <a:pPr marL="285750" indent="-285750">
              <a:lnSpc>
                <a:spcPct val="90000"/>
              </a:lnSpc>
              <a:spcBef>
                <a:spcPts val="1000"/>
              </a:spcBef>
              <a:buFont typeface="Arial"/>
              <a:buChar char="•"/>
            </a:pPr>
            <a:r>
              <a:rPr lang="en-US" dirty="0"/>
              <a:t>Secondary programs include comprehensive career and academic counseling and lead to work-based learning experiences, workforce credentials, and/or college credits.</a:t>
            </a:r>
          </a:p>
          <a:p>
            <a:pPr marL="285750" indent="-285750">
              <a:lnSpc>
                <a:spcPct val="90000"/>
              </a:lnSpc>
              <a:spcBef>
                <a:spcPts val="1000"/>
              </a:spcBef>
              <a:buFont typeface="Arial"/>
              <a:buChar char="•"/>
            </a:pPr>
            <a:r>
              <a:rPr lang="en-US" dirty="0"/>
              <a:t>Secondary programs include CTE Chapter 74 programs, Career Connections (N74), Innovation Career Pathways, Early College, and </a:t>
            </a:r>
            <a:r>
              <a:rPr lang="en-US" dirty="0" err="1"/>
              <a:t>STEMTech</a:t>
            </a:r>
            <a:r>
              <a:rPr lang="en-US" dirty="0"/>
              <a:t> Career Academies.</a:t>
            </a:r>
          </a:p>
          <a:p>
            <a:pPr marL="285750" indent="-285750">
              <a:lnSpc>
                <a:spcPct val="90000"/>
              </a:lnSpc>
              <a:spcBef>
                <a:spcPts val="1000"/>
              </a:spcBef>
              <a:buFont typeface="Arial"/>
              <a:buChar char="•"/>
            </a:pPr>
            <a:r>
              <a:rPr lang="en-US" dirty="0"/>
              <a:t>Processes for review and approval of Innovation Career Pathways and Career Connections to be updated to reinforce Perkins alignment and increase clarity of program outcomes. </a:t>
            </a:r>
          </a:p>
          <a:p>
            <a:pPr marL="285750" indent="-285750">
              <a:lnSpc>
                <a:spcPct val="90000"/>
              </a:lnSpc>
              <a:spcBef>
                <a:spcPts val="1000"/>
              </a:spcBef>
              <a:buFont typeface="Arial"/>
              <a:buChar char="•"/>
            </a:pPr>
            <a:endParaRPr lang="en-US" dirty="0"/>
          </a:p>
          <a:p>
            <a:pPr marL="285750" indent="-285750">
              <a:lnSpc>
                <a:spcPct val="90000"/>
              </a:lnSpc>
              <a:spcBef>
                <a:spcPts val="1000"/>
              </a:spcBef>
              <a:buFont typeface="Arial"/>
              <a:buChar char="•"/>
            </a:pPr>
            <a:r>
              <a:rPr lang="en-US" i="1" dirty="0"/>
              <a:t>Accountability</a:t>
            </a:r>
            <a:endParaRPr lang="en-US" dirty="0"/>
          </a:p>
          <a:p>
            <a:pPr marL="285750" indent="-285750">
              <a:lnSpc>
                <a:spcPct val="90000"/>
              </a:lnSpc>
              <a:spcBef>
                <a:spcPts val="1000"/>
              </a:spcBef>
              <a:buFont typeface="Arial"/>
              <a:buChar char="•"/>
            </a:pPr>
            <a:r>
              <a:rPr lang="en-US" dirty="0"/>
              <a:t>The federal Perkins statute identifies specific accountability metrics that local and state recipients of Perkins funding must adhere to. The Massachusetts state plan emphasizes the following highlights:</a:t>
            </a:r>
          </a:p>
          <a:p>
            <a:pPr marL="285750" indent="-285750">
              <a:lnSpc>
                <a:spcPct val="90000"/>
              </a:lnSpc>
              <a:spcBef>
                <a:spcPts val="1000"/>
              </a:spcBef>
              <a:buFont typeface="Arial"/>
              <a:buChar char="•"/>
            </a:pPr>
            <a:r>
              <a:rPr lang="en-US" dirty="0"/>
              <a:t>Perkins performance indicators include academic and career technical measures. Four of the seven secondary measures overlap with the Elementary and Secondary Education Act (ESEA) and speak to high quality curriculum and instruction in ELA, Math, and Science, allowing for collaboration and coordinated systems of support between OCCTE and Office of Statewide Systems of Support (</a:t>
            </a:r>
            <a:r>
              <a:rPr lang="en-US" dirty="0" err="1"/>
              <a:t>SSoS</a:t>
            </a:r>
            <a:r>
              <a:rPr lang="en-US" dirty="0"/>
              <a:t>).</a:t>
            </a:r>
          </a:p>
          <a:p>
            <a:pPr marL="285750" indent="-285750">
              <a:lnSpc>
                <a:spcPct val="90000"/>
              </a:lnSpc>
              <a:spcBef>
                <a:spcPts val="1000"/>
              </a:spcBef>
              <a:buFont typeface="Arial"/>
              <a:buChar char="•"/>
            </a:pPr>
            <a:r>
              <a:rPr lang="en-US" dirty="0"/>
              <a:t>Perkins program quality is measured by the percent of students engaging in work-based learning (WBL); WBL definition to be updated to be more accurate and provide more useful local and statewide data.</a:t>
            </a:r>
          </a:p>
          <a:p>
            <a:pPr marL="285750" indent="-285750">
              <a:lnSpc>
                <a:spcPct val="90000"/>
              </a:lnSpc>
              <a:spcBef>
                <a:spcPts val="1000"/>
              </a:spcBef>
              <a:buFont typeface="Arial"/>
              <a:buChar char="•"/>
            </a:pPr>
            <a:r>
              <a:rPr lang="en-US" dirty="0"/>
              <a:t>Postsecondary Working Group to be formed to review Perkins definitions and metrics and create intentional postsecondary systems for Perkins.</a:t>
            </a:r>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4224748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a:p>
        </p:txBody>
      </p:sp>
    </p:spTree>
    <p:extLst>
      <p:ext uri="{BB962C8B-B14F-4D97-AF65-F5344CB8AC3E}">
        <p14:creationId xmlns:p14="http://schemas.microsoft.com/office/powerpoint/2010/main" val="26540313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67" r:id="rId1"/>
    <p:sldLayoutId id="2147483650" r:id="rId2"/>
    <p:sldLayoutId id="2147483651" r:id="rId3"/>
    <p:sldLayoutId id="2147483669" r:id="rId4"/>
    <p:sldLayoutId id="2147483653" r:id="rId5"/>
    <p:sldLayoutId id="2147483671" r:id="rId6"/>
    <p:sldLayoutId id="2147483668" r:id="rId7"/>
    <p:sldLayoutId id="2147483656" r:id="rId8"/>
    <p:sldLayoutId id="2147483670"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rldefense.com/v3/__https:/mass.us14.list-manage.com/track/click?u=d8f37d1a90dacd97f207f0b4a&amp;id=5ed040d5cd&amp;e=0b4c57af0e__;!!CPANwP4y!XIt-xneEL2k01RURa-McuzAChv6BB4rHo9h91K_F7o3yK_tf1grcDcSOQSec5VmHDCHnweyMQwMjsqhl38Ap46VboH_x_ov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ailto:Lawrence.DeSalvatore@mass.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24009&amp;inline=tru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ass.egrantsmanagement.com/DocumentLibrary/ViewDocument.aspx?DocumentKey=24012&amp;inline=tru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Guid=13575ea8-4ffd-463e-9d16-758897d5f9f4&amp;inline=true" TargetMode="External"/><Relationship Id="rId7" Type="http://schemas.openxmlformats.org/officeDocument/2006/relationships/hyperlink" Target="https://mass.egrantsmanagement.com/DocumentLibrary/ViewDocument.aspx?DocumentGuid=e092dd3f-7b89-49b6-b00b-a95b397d3fde&amp;inline=tru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mass.egrantsmanagement.com/DocumentLibrary/ViewDocument.aspx?DocumentGuid=26588f12-60fc-47e4-864a-a266cd7195e4&amp;inline=true" TargetMode="External"/><Relationship Id="rId5" Type="http://schemas.openxmlformats.org/officeDocument/2006/relationships/hyperlink" Target="https://mass.egrantsmanagement.com/DocumentLibrary/ViewDocument.aspx?DocumentGuid=c6751514-6e14-4421-b5da-2e6b59f4e839&amp;inline=true" TargetMode="External"/><Relationship Id="rId4" Type="http://schemas.openxmlformats.org/officeDocument/2006/relationships/hyperlink" Target="https://mass.egrantsmanagement.com/DocumentLibrary/ViewDocument.aspx?DocumentGuid=4f01d9fb-b7a3-4cdc-af93-08dd09f69054&amp;inline=tru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ass.egrantsmanagement.com/DocumentLibrary/ViewDocument.aspx?DocumentKey=24012&amp;inline=tru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doe.mass.edu/grants/2025/040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mass.egrantsmanagement.com/DocumentLibrary/ViewDocument.aspx?DocumentKey=46690&amp;inline=tru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hyperlink" Target="http://www.doe.mass.edu/federalgrants" TargetMode="External"/><Relationship Id="rId4" Type="http://schemas.openxmlformats.org/officeDocument/2006/relationships/hyperlink" Target="mailto:federalgrantprograms@mass.gov"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doe.mass.edu/federalgrants/resources/grant-assurances.docx"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www.doe.mass.edu/federalgrants/perkins/navigating-perkins.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doe.mass.edu/federalgrants/resources/"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15&amp;inline=true"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mass.egrantsmanagement.com/DocumentLibrary/ViewDocument.aspx?DocumentKey=15&amp;inline=true" TargetMode="Externa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mass.egrantsmanagement.com/DocumentLibrary/ViewDocument.aspx?DocumentKey=15&amp;inline=true"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mass.egrantsmanagement.com/DocumentLibrary/ViewDocument.aspx?DocumentKey=15&amp;inline=tru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edgrants@mass.gov"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www.doe.mass.edu/ccte/cvte/liaisons.html" TargetMode="External"/><Relationship Id="rId4" Type="http://schemas.openxmlformats.org/officeDocument/2006/relationships/hyperlink" Target="mailto:CCTE@mass.gov"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ass.egrantsmanagement.com/DocumentLibrary/ViewDocument.aspx?DocumentKey=15&amp;inline=true"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www.doe.mass.edu/federalgrants/resources/training/isas.pptx" TargetMode="Externa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hyperlink" Target="https://www.doe.mass.edu/federalgrants/perkins/hqccp.docx" TargetMode="External"/><Relationship Id="rId3" Type="http://schemas.openxmlformats.org/officeDocument/2006/relationships/hyperlink" Target="https://www.doe.mass.edu/ccte/cvte/perkins-v/default.html#measures" TargetMode="External"/><Relationship Id="rId7" Type="http://schemas.openxmlformats.org/officeDocument/2006/relationships/hyperlink" Target="https://www.doe.mass.edu/federalgrants/perkins/required-use-of-funds.docx" TargetMode="Externa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s://www.doe.mass.edu/federalgrants/perkins/navigating-perkins.docx" TargetMode="External"/><Relationship Id="rId5" Type="http://schemas.openxmlformats.org/officeDocument/2006/relationships/hyperlink" Target="https://www.doe.mass.edu/federalgrants/perkins/qrg-postsec.docx" TargetMode="External"/><Relationship Id="rId10" Type="http://schemas.openxmlformats.org/officeDocument/2006/relationships/hyperlink" Target="https://www.doe.mass.edu/ccte/cvte/perkins-v/sec-ps-linkages-faq.docx" TargetMode="External"/><Relationship Id="rId4" Type="http://schemas.openxmlformats.org/officeDocument/2006/relationships/hyperlink" Target="https://www.doe.mass.edu/federalgrants/perkins/qrg-sec.docx" TargetMode="External"/><Relationship Id="rId9" Type="http://schemas.openxmlformats.org/officeDocument/2006/relationships/hyperlink" Target="https://www.doe.mass.edu/ccte/cvte/postsecondary/default.html"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doe.mass.edu/sfs/family-engagement-framework.pdf"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www.doe.mass.edu/grants/procedure/manual.html" TargetMode="External"/><Relationship Id="rId4" Type="http://schemas.openxmlformats.org/officeDocument/2006/relationships/hyperlink" Target="https://www2.ed.gov/policy/fund/reg/edgarReg/edgar.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doe.mass.edu/grants/2020/abe/isa-timeline.docx" TargetMode="External"/><Relationship Id="rId7" Type="http://schemas.openxmlformats.org/officeDocument/2006/relationships/hyperlink" Target="https://www.macomptroller.org/federal-grants-and-cost-allocation/"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hyperlink" Target="https://www.doe.mass.edu/grants/2020/abe/isa-edgrants.docx" TargetMode="External"/><Relationship Id="rId5" Type="http://schemas.openxmlformats.org/officeDocument/2006/relationships/hyperlink" Target="https://www.macomptroller.org/?s=fringe" TargetMode="External"/><Relationship Id="rId4" Type="http://schemas.openxmlformats.org/officeDocument/2006/relationships/hyperlink" Target="https://www.macomptroller.org/expenditure-classification-handbook/"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doe.mass.edu/federalgrants/perkins/allowable-cost.docx"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outlook.office365.com/owa/calendar/FY23TargetedTA@massgov.onmicrosoft.com/bookings/" TargetMode="External"/><Relationship Id="rId2" Type="http://schemas.openxmlformats.org/officeDocument/2006/relationships/hyperlink" Target="mailto:Alexandria.W.Chiu@mass.gov" TargetMode="External"/><Relationship Id="rId1" Type="http://schemas.openxmlformats.org/officeDocument/2006/relationships/slideLayout" Target="../slideLayouts/slideLayout7.xml"/><Relationship Id="rId5" Type="http://schemas.openxmlformats.org/officeDocument/2006/relationships/hyperlink" Target="mailto:federalgrantprograms@doe.mass.edu" TargetMode="External"/><Relationship Id="rId4" Type="http://schemas.openxmlformats.org/officeDocument/2006/relationships/hyperlink" Target="http://www.doe.mass.edu/federalgrants/liaisons.xls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federalgrants/resources/obligation-performance-liquidation.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949942" y="2759404"/>
            <a:ext cx="10536677" cy="1928238"/>
          </a:xfrm>
        </p:spPr>
        <p:txBody>
          <a:bodyPr>
            <a:normAutofit fontScale="90000"/>
          </a:bodyPr>
          <a:lstStyle/>
          <a:p>
            <a:pPr algn="ctr"/>
            <a:r>
              <a:rPr lang="en-US" dirty="0">
                <a:solidFill>
                  <a:schemeClr val="tx2"/>
                </a:solidFill>
                <a:latin typeface="Segoe UI Semibold"/>
                <a:cs typeface="Segoe UI Semibold"/>
              </a:rPr>
              <a:t>Welcome to the </a:t>
            </a:r>
            <a:br>
              <a:rPr lang="en-US" dirty="0">
                <a:latin typeface="Segoe UI Semibold"/>
                <a:cs typeface="Segoe UI Semibold"/>
              </a:rPr>
            </a:br>
            <a:r>
              <a:rPr lang="en-US" dirty="0">
                <a:solidFill>
                  <a:schemeClr val="tx2"/>
                </a:solidFill>
                <a:latin typeface="Segoe UI Semibold"/>
                <a:cs typeface="Segoe UI Semibold"/>
              </a:rPr>
              <a:t>FY25 Perkins (0400/0401) application presentation!</a:t>
            </a:r>
            <a:br>
              <a:rPr lang="en-US" dirty="0">
                <a:solidFill>
                  <a:schemeClr val="tx2"/>
                </a:solidFill>
                <a:latin typeface="Segoe UI Semibold"/>
                <a:cs typeface="Segoe UI Semibold"/>
              </a:rPr>
            </a:br>
            <a:r>
              <a:rPr lang="en-US" dirty="0">
                <a:solidFill>
                  <a:schemeClr val="tx2"/>
                </a:solidFill>
                <a:latin typeface="Segoe UI Semibold"/>
                <a:cs typeface="Segoe UI Semibold"/>
              </a:rPr>
              <a:t>May 21, 2024 </a:t>
            </a:r>
            <a:endParaRPr lang="en-US" dirty="0">
              <a:solidFill>
                <a:schemeClr val="tx2"/>
              </a:solidFill>
            </a:endParaRP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DEAE98F-382E-C550-D4E1-1D590800DB23}"/>
              </a:ext>
            </a:extLst>
          </p:cNvPr>
          <p:cNvSpPr>
            <a:spLocks noGrp="1"/>
          </p:cNvSpPr>
          <p:nvPr>
            <p:ph type="body" idx="1"/>
          </p:nvPr>
        </p:nvSpPr>
        <p:spPr>
          <a:xfrm>
            <a:off x="720271" y="256174"/>
            <a:ext cx="10515600" cy="5908899"/>
          </a:xfrm>
        </p:spPr>
        <p:txBody>
          <a:bodyPr vert="horz" lIns="91440" tIns="45720" rIns="91440" bIns="45720" rtlCol="0" anchor="t">
            <a:normAutofit fontScale="85000" lnSpcReduction="20000"/>
          </a:bodyPr>
          <a:lstStyle/>
          <a:p>
            <a:pPr algn="ctr">
              <a:lnSpc>
                <a:spcPct val="110000"/>
              </a:lnSpc>
            </a:pPr>
            <a:r>
              <a:rPr lang="en-US" sz="3600" b="1">
                <a:latin typeface="Arial"/>
                <a:cs typeface="Arial"/>
              </a:rPr>
              <a:t>Finding the Sweet Spot: The Intersection of Perkins V Secondary Funding Applications and Comprehensive Local Needs Assessments</a:t>
            </a:r>
            <a:endParaRPr lang="en-US" sz="3600" b="1"/>
          </a:p>
          <a:p>
            <a:pPr>
              <a:lnSpc>
                <a:spcPct val="110000"/>
              </a:lnSpc>
            </a:pPr>
            <a:r>
              <a:rPr lang="en-US">
                <a:latin typeface="Arial"/>
                <a:cs typeface="Arial"/>
              </a:rPr>
              <a:t>11:00 a.m. to 12:00 p.m. on Tuesday, June 4 (</a:t>
            </a:r>
            <a:r>
              <a:rPr lang="en-US">
                <a:latin typeface="Arial"/>
                <a:cs typeface="Arial"/>
                <a:hlinkClick r:id="rId3"/>
              </a:rPr>
              <a:t>register</a:t>
            </a:r>
            <a:r>
              <a:rPr lang="en-US">
                <a:latin typeface="Arial"/>
                <a:cs typeface="Arial"/>
              </a:rPr>
              <a:t>) </a:t>
            </a:r>
            <a:endParaRPr lang="en-US"/>
          </a:p>
          <a:p>
            <a:pPr>
              <a:lnSpc>
                <a:spcPct val="110000"/>
              </a:lnSpc>
            </a:pPr>
            <a:r>
              <a:rPr lang="en-US">
                <a:latin typeface="Arial"/>
                <a:cs typeface="Arial"/>
              </a:rPr>
              <a:t>1:00 to 2:00 p.m. on Thursday, June 6 (</a:t>
            </a:r>
            <a:r>
              <a:rPr lang="en-US">
                <a:latin typeface="Arial"/>
                <a:cs typeface="Arial"/>
                <a:hlinkClick r:id="rId3"/>
              </a:rPr>
              <a:t>register</a:t>
            </a:r>
            <a:r>
              <a:rPr lang="en-US">
                <a:latin typeface="Arial"/>
                <a:cs typeface="Arial"/>
              </a:rPr>
              <a:t>). </a:t>
            </a:r>
            <a:endParaRPr lang="en-US"/>
          </a:p>
          <a:p>
            <a:pPr>
              <a:lnSpc>
                <a:spcPct val="110000"/>
              </a:lnSpc>
            </a:pPr>
            <a:endParaRPr lang="en-US">
              <a:latin typeface="Arial"/>
              <a:cs typeface="Arial"/>
            </a:endParaRPr>
          </a:p>
          <a:p>
            <a:pPr>
              <a:lnSpc>
                <a:spcPct val="110000"/>
              </a:lnSpc>
            </a:pPr>
            <a:r>
              <a:rPr lang="en-US">
                <a:latin typeface="Arial"/>
                <a:cs typeface="Arial"/>
              </a:rPr>
              <a:t>This webinar is appropriate for:</a:t>
            </a:r>
            <a:endParaRPr lang="en-US"/>
          </a:p>
          <a:p>
            <a:pPr>
              <a:lnSpc>
                <a:spcPct val="110000"/>
              </a:lnSpc>
            </a:pPr>
            <a:r>
              <a:rPr lang="en-US">
                <a:latin typeface="Arial"/>
                <a:cs typeface="Arial"/>
              </a:rPr>
              <a:t>Any school or district-level staff members responsible for developing or submitting a secondary school Perkins V Career and Technical Education allocation grant (FC400) for fiscal year 2024-25 and</a:t>
            </a:r>
          </a:p>
          <a:p>
            <a:pPr>
              <a:lnSpc>
                <a:spcPct val="110000"/>
              </a:lnSpc>
            </a:pPr>
            <a:r>
              <a:rPr lang="en-US">
                <a:latin typeface="Arial"/>
                <a:cs typeface="Arial"/>
              </a:rPr>
              <a:t>Any staff members at the school or district level responsible for continuous improvement efforts related to career and technical education programming.</a:t>
            </a:r>
          </a:p>
          <a:p>
            <a:pPr>
              <a:lnSpc>
                <a:spcPct val="110000"/>
              </a:lnSpc>
            </a:pPr>
            <a:r>
              <a:rPr lang="en-US">
                <a:latin typeface="Arial"/>
                <a:cs typeface="Arial"/>
              </a:rPr>
              <a:t>For more information, contact Larry </a:t>
            </a:r>
            <a:r>
              <a:rPr lang="en-US" err="1">
                <a:latin typeface="Arial"/>
                <a:cs typeface="Arial"/>
              </a:rPr>
              <a:t>DeSalvatore</a:t>
            </a:r>
            <a:r>
              <a:rPr lang="en-US">
                <a:latin typeface="Arial"/>
                <a:cs typeface="Arial"/>
              </a:rPr>
              <a:t> at </a:t>
            </a:r>
            <a:r>
              <a:rPr lang="en-US">
                <a:latin typeface="Arial"/>
                <a:cs typeface="Arial"/>
                <a:hlinkClick r:id="rId4"/>
              </a:rPr>
              <a:t>Lawrence.DeSalvatore@mass.gov</a:t>
            </a:r>
            <a:r>
              <a:rPr lang="en-US">
                <a:latin typeface="Arial"/>
                <a:cs typeface="Arial"/>
              </a:rPr>
              <a:t> </a:t>
            </a:r>
          </a:p>
          <a:p>
            <a:pPr>
              <a:lnSpc>
                <a:spcPct val="110000"/>
              </a:lnSpc>
            </a:pPr>
            <a:endParaRPr lang="en-US"/>
          </a:p>
          <a:p>
            <a:pPr>
              <a:lnSpc>
                <a:spcPct val="110000"/>
              </a:lnSpc>
            </a:pPr>
            <a:endParaRPr lang="en-US"/>
          </a:p>
        </p:txBody>
      </p:sp>
    </p:spTree>
    <p:extLst>
      <p:ext uri="{BB962C8B-B14F-4D97-AF65-F5344CB8AC3E}">
        <p14:creationId xmlns:p14="http://schemas.microsoft.com/office/powerpoint/2010/main" val="1243370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5" name="Freeform: Shape 1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CAAE0F9-41C4-4DE1-8807-9FCA59A57884}"/>
              </a:ext>
            </a:extLst>
          </p:cNvPr>
          <p:cNvSpPr txBox="1"/>
          <p:nvPr/>
        </p:nvSpPr>
        <p:spPr>
          <a:xfrm>
            <a:off x="3515360" y="2058489"/>
            <a:ext cx="52922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Segoe UI Semibold"/>
              </a:rPr>
              <a:t>Overview of FY25 0400/0401 Application</a:t>
            </a:r>
            <a:r>
              <a:rPr lang="en-US" sz="4800">
                <a:latin typeface="Segoe UI Semibold"/>
                <a:cs typeface="Segoe UI Semibold"/>
              </a:rPr>
              <a:t>​</a:t>
            </a:r>
            <a:endParaRPr lang="en-US" sz="4800"/>
          </a:p>
        </p:txBody>
      </p:sp>
    </p:spTree>
    <p:extLst>
      <p:ext uri="{BB962C8B-B14F-4D97-AF65-F5344CB8AC3E}">
        <p14:creationId xmlns:p14="http://schemas.microsoft.com/office/powerpoint/2010/main" val="695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74E6C-1D98-A313-BB83-207C1943C0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DC4A06-DA8F-E590-F370-BECF5E9E97C1}"/>
              </a:ext>
            </a:extLst>
          </p:cNvPr>
          <p:cNvSpPr>
            <a:spLocks noGrp="1"/>
          </p:cNvSpPr>
          <p:nvPr>
            <p:ph type="title"/>
          </p:nvPr>
        </p:nvSpPr>
        <p:spPr/>
        <p:txBody>
          <a:bodyPr/>
          <a:lstStyle/>
          <a:p>
            <a:r>
              <a:rPr lang="en-US">
                <a:latin typeface="Arial"/>
                <a:cs typeface="Arial"/>
              </a:rPr>
              <a:t>GEM$ Resources – User Role Check In</a:t>
            </a:r>
            <a:endParaRPr lang="en-US"/>
          </a:p>
        </p:txBody>
      </p:sp>
      <p:sp>
        <p:nvSpPr>
          <p:cNvPr id="4" name="TextBox 1">
            <a:extLst>
              <a:ext uri="{FF2B5EF4-FFF2-40B4-BE49-F238E27FC236}">
                <a16:creationId xmlns:a16="http://schemas.microsoft.com/office/drawing/2014/main" id="{E7A741F8-2B74-3E97-296A-BFB4CB6B1A0E}"/>
              </a:ext>
            </a:extLst>
          </p:cNvPr>
          <p:cNvSpPr txBox="1"/>
          <p:nvPr/>
        </p:nvSpPr>
        <p:spPr>
          <a:xfrm>
            <a:off x="1431254" y="4867868"/>
            <a:ext cx="8907003" cy="1323439"/>
          </a:xfrm>
          <a:prstGeom prst="rect">
            <a:avLst/>
          </a:prstGeom>
          <a:solidFill>
            <a:schemeClr val="accent4">
              <a:lumMod val="40000"/>
              <a:lumOff val="60000"/>
            </a:schemeClr>
          </a:solidFill>
          <a:ln>
            <a:solidFill>
              <a:schemeClr val="bg2">
                <a:lumMod val="90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latin typeface="-apple-system"/>
              </a:rPr>
              <a:t>GUIDANCE DOCUMENTS:</a:t>
            </a:r>
          </a:p>
          <a:p>
            <a:endParaRPr lang="en-US" sz="1600">
              <a:latin typeface="-apple-system"/>
            </a:endParaRPr>
          </a:p>
          <a:p>
            <a:r>
              <a:rPr lang="en-US" sz="1600">
                <a:latin typeface="-apple-system"/>
                <a:hlinkClick r:id="rId3" tooltip="This guidance document provides instructions for assigning roles, expectations and responsibilities for each role, completing forms, roles for grant workflows"/>
              </a:rPr>
              <a:t>GEM$ LEA User Role Resource Guide</a:t>
            </a:r>
            <a:endParaRPr lang="en-US" sz="1600">
              <a:latin typeface="-apple-system"/>
            </a:endParaRPr>
          </a:p>
          <a:p>
            <a:endParaRPr lang="en-US" sz="1600">
              <a:solidFill>
                <a:srgbClr val="303030"/>
              </a:solidFill>
              <a:latin typeface="-apple-system"/>
            </a:endParaRPr>
          </a:p>
          <a:p>
            <a:r>
              <a:rPr lang="en-US" sz="1600">
                <a:solidFill>
                  <a:srgbClr val="303030"/>
                </a:solidFill>
                <a:latin typeface="-apple-system"/>
                <a:hlinkClick r:id="rId4" tooltip="This diagram shows how each of the GEM$ user role pdf forms should be used, uploaded, filed, monitored"/>
              </a:rPr>
              <a:t>GEM$ LEA User Role Diagram for Use of Forms</a:t>
            </a:r>
            <a:endParaRPr lang="en-US" sz="1600">
              <a:solidFill>
                <a:srgbClr val="303030"/>
              </a:solidFill>
              <a:latin typeface="-apple-system"/>
              <a:hlinkClick r:id="rId4"/>
            </a:endParaRPr>
          </a:p>
        </p:txBody>
      </p:sp>
      <p:sp>
        <p:nvSpPr>
          <p:cNvPr id="5" name="TextBox 4">
            <a:extLst>
              <a:ext uri="{FF2B5EF4-FFF2-40B4-BE49-F238E27FC236}">
                <a16:creationId xmlns:a16="http://schemas.microsoft.com/office/drawing/2014/main" id="{3545E81F-7A3D-E8DC-D55A-DE3EC457FF4D}"/>
              </a:ext>
            </a:extLst>
          </p:cNvPr>
          <p:cNvSpPr txBox="1"/>
          <p:nvPr/>
        </p:nvSpPr>
        <p:spPr>
          <a:xfrm>
            <a:off x="526211" y="1992702"/>
            <a:ext cx="11067689"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1">
                <a:solidFill>
                  <a:srgbClr val="1F497D"/>
                </a:solidFill>
              </a:rPr>
              <a:t>ACTION ITEM: Reminder to check User Roles and Access </a:t>
            </a:r>
            <a:endParaRPr lang="en-US" sz="2400">
              <a:solidFill>
                <a:srgbClr val="000000"/>
              </a:solidFill>
              <a:cs typeface="Calibri"/>
            </a:endParaRPr>
          </a:p>
          <a:p>
            <a:r>
              <a:rPr lang="en-US" sz="2400" i="1">
                <a:solidFill>
                  <a:srgbClr val="1F497D"/>
                </a:solidFill>
              </a:rPr>
              <a:t>Once a role is assigned in GEM$, it remains with the person assigned until removed by the User Access Administrator (UAA). </a:t>
            </a:r>
            <a:endParaRPr lang="en-US" sz="2400">
              <a:solidFill>
                <a:srgbClr val="000000"/>
              </a:solidFill>
              <a:cs typeface="Calibri"/>
            </a:endParaRPr>
          </a:p>
          <a:p>
            <a:endParaRPr lang="en-US" sz="2400" i="1">
              <a:solidFill>
                <a:srgbClr val="1F497D"/>
              </a:solidFill>
            </a:endParaRPr>
          </a:p>
          <a:p>
            <a:r>
              <a:rPr lang="en-US" sz="2400" i="1">
                <a:solidFill>
                  <a:srgbClr val="1F497D"/>
                </a:solidFill>
              </a:rPr>
              <a:t>Grant-specific roles, like LEA </a:t>
            </a:r>
            <a:r>
              <a:rPr lang="en-US" sz="2400" i="1" err="1">
                <a:solidFill>
                  <a:srgbClr val="1F497D"/>
                </a:solidFill>
              </a:rPr>
              <a:t>Grantwriter</a:t>
            </a:r>
            <a:r>
              <a:rPr lang="en-US" sz="2400" i="1">
                <a:solidFill>
                  <a:srgbClr val="1F497D"/>
                </a:solidFill>
              </a:rPr>
              <a:t>, do not need to be re-assigned every year. </a:t>
            </a:r>
            <a:endParaRPr lang="en-US" sz="2400">
              <a:solidFill>
                <a:srgbClr val="000000"/>
              </a:solidFill>
              <a:cs typeface="Calibri"/>
            </a:endParaRPr>
          </a:p>
          <a:p>
            <a:r>
              <a:rPr lang="en-US" sz="2400" i="1">
                <a:solidFill>
                  <a:srgbClr val="1F497D"/>
                </a:solidFill>
              </a:rPr>
              <a:t>Note:  Once a district creates a User in GEM$, they cannot be deleted, but </a:t>
            </a:r>
            <a:r>
              <a:rPr lang="en-US" sz="2400" b="1" i="1">
                <a:solidFill>
                  <a:srgbClr val="1F497D"/>
                </a:solidFill>
              </a:rPr>
              <a:t>all of their roles can be removed so that they no longer have access.</a:t>
            </a:r>
            <a:endParaRPr lang="en-US" sz="2400" b="1">
              <a:cs typeface="Calibri"/>
            </a:endParaRPr>
          </a:p>
          <a:p>
            <a:endParaRPr lang="en-US" sz="1200" i="1">
              <a:solidFill>
                <a:srgbClr val="1F497D"/>
              </a:solidFill>
              <a:cs typeface="Calibri"/>
            </a:endParaRPr>
          </a:p>
        </p:txBody>
      </p:sp>
    </p:spTree>
    <p:extLst>
      <p:ext uri="{BB962C8B-B14F-4D97-AF65-F5344CB8AC3E}">
        <p14:creationId xmlns:p14="http://schemas.microsoft.com/office/powerpoint/2010/main" val="370579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a:xfrm>
            <a:off x="838200" y="54682"/>
            <a:ext cx="10515600" cy="1042852"/>
          </a:xfrm>
        </p:spPr>
        <p:txBody>
          <a:bodyPr/>
          <a:lstStyle/>
          <a:p>
            <a:r>
              <a:rPr lang="en-US">
                <a:latin typeface="Arial"/>
                <a:cs typeface="Arial"/>
              </a:rPr>
              <a:t>GEM$ Resources – User Role Guide</a:t>
            </a:r>
            <a:endParaRPr lang="en-US"/>
          </a:p>
        </p:txBody>
      </p:sp>
      <p:sp>
        <p:nvSpPr>
          <p:cNvPr id="7" name="TextBox 6">
            <a:extLst>
              <a:ext uri="{FF2B5EF4-FFF2-40B4-BE49-F238E27FC236}">
                <a16:creationId xmlns:a16="http://schemas.microsoft.com/office/drawing/2014/main" id="{FFC0175C-36B3-167B-B041-181E9D25EF9C}"/>
              </a:ext>
            </a:extLst>
          </p:cNvPr>
          <p:cNvSpPr txBox="1"/>
          <p:nvPr/>
        </p:nvSpPr>
        <p:spPr>
          <a:xfrm>
            <a:off x="773290" y="980251"/>
            <a:ext cx="11219273"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rPr>
              <a:t>LEA User Role Forms </a:t>
            </a:r>
            <a:r>
              <a:rPr lang="en-US" sz="1400" i="1">
                <a:solidFill>
                  <a:schemeClr val="bg1"/>
                </a:solidFill>
              </a:rPr>
              <a:t>Below is brief explanation of the forms applicable to user roles in GEM$.  </a:t>
            </a:r>
          </a:p>
          <a:p>
            <a:r>
              <a:rPr lang="en-US" sz="1400" i="1">
                <a:solidFill>
                  <a:schemeClr val="bg1"/>
                </a:solidFill>
              </a:rPr>
              <a:t>The name of the form is linked to a template of that form for your convenience.</a:t>
            </a:r>
            <a:endParaRPr lang="en-US" sz="1400" i="1">
              <a:solidFill>
                <a:schemeClr val="bg1"/>
              </a:solidFill>
              <a:cs typeface="Calibri"/>
            </a:endParaRPr>
          </a:p>
        </p:txBody>
      </p:sp>
      <p:graphicFrame>
        <p:nvGraphicFramePr>
          <p:cNvPr id="9" name="Table 8">
            <a:extLst>
              <a:ext uri="{FF2B5EF4-FFF2-40B4-BE49-F238E27FC236}">
                <a16:creationId xmlns:a16="http://schemas.microsoft.com/office/drawing/2014/main" id="{0B0DB0DE-EB5B-BE63-CD68-4BFAAF88EC34}"/>
              </a:ext>
            </a:extLst>
          </p:cNvPr>
          <p:cNvGraphicFramePr>
            <a:graphicFrameLocks noGrp="1"/>
          </p:cNvGraphicFramePr>
          <p:nvPr>
            <p:extLst>
              <p:ext uri="{D42A27DB-BD31-4B8C-83A1-F6EECF244321}">
                <p14:modId xmlns:p14="http://schemas.microsoft.com/office/powerpoint/2010/main" val="401870060"/>
              </p:ext>
            </p:extLst>
          </p:nvPr>
        </p:nvGraphicFramePr>
        <p:xfrm>
          <a:off x="742652" y="2120749"/>
          <a:ext cx="10527557" cy="4070410"/>
        </p:xfrm>
        <a:graphic>
          <a:graphicData uri="http://schemas.openxmlformats.org/drawingml/2006/table">
            <a:tbl>
              <a:tblPr firstRow="1" firstCol="1" bandRow="1">
                <a:tableStyleId>{5C22544A-7EE6-4342-B048-85BDC9FD1C3A}</a:tableStyleId>
              </a:tblPr>
              <a:tblGrid>
                <a:gridCol w="3082097">
                  <a:extLst>
                    <a:ext uri="{9D8B030D-6E8A-4147-A177-3AD203B41FA5}">
                      <a16:colId xmlns:a16="http://schemas.microsoft.com/office/drawing/2014/main" val="1275552453"/>
                    </a:ext>
                  </a:extLst>
                </a:gridCol>
                <a:gridCol w="3813528">
                  <a:extLst>
                    <a:ext uri="{9D8B030D-6E8A-4147-A177-3AD203B41FA5}">
                      <a16:colId xmlns:a16="http://schemas.microsoft.com/office/drawing/2014/main" val="4245845187"/>
                    </a:ext>
                  </a:extLst>
                </a:gridCol>
                <a:gridCol w="3631932">
                  <a:extLst>
                    <a:ext uri="{9D8B030D-6E8A-4147-A177-3AD203B41FA5}">
                      <a16:colId xmlns:a16="http://schemas.microsoft.com/office/drawing/2014/main" val="2479026407"/>
                    </a:ext>
                  </a:extLst>
                </a:gridCol>
              </a:tblGrid>
              <a:tr h="181201">
                <a:tc>
                  <a:txBody>
                    <a:bodyPr/>
                    <a:lstStyle/>
                    <a:p>
                      <a:pPr marL="0" marR="0" algn="l">
                        <a:lnSpc>
                          <a:spcPct val="115000"/>
                        </a:lnSpc>
                        <a:spcBef>
                          <a:spcPts val="0"/>
                        </a:spcBef>
                        <a:spcAft>
                          <a:spcPts val="0"/>
                        </a:spcAft>
                      </a:pPr>
                      <a:r>
                        <a:rPr lang="en-US" sz="1100" b="1" dirty="0">
                          <a:solidFill>
                            <a:schemeClr val="tx1">
                              <a:lumMod val="65000"/>
                              <a:lumOff val="35000"/>
                            </a:schemeClr>
                          </a:solidFill>
                          <a:effectLst/>
                          <a:latin typeface="Calibri"/>
                          <a:ea typeface="Calibri" panose="020F0502020204030204" pitchFamily="34" charset="0"/>
                          <a:cs typeface="Arial"/>
                        </a:rPr>
                        <a:t>Name of Form</a:t>
                      </a:r>
                      <a:endParaRPr lang="en-US" sz="1100" dirty="0">
                        <a:solidFill>
                          <a:schemeClr val="tx1">
                            <a:lumMod val="65000"/>
                            <a:lumOff val="35000"/>
                          </a:schemeClr>
                        </a:solidFill>
                        <a:effectLst/>
                        <a:latin typeface="Calibri"/>
                        <a:ea typeface="Calibri" panose="020F0502020204030204" pitchFamily="34" charset="0"/>
                        <a:cs typeface="Arial"/>
                      </a:endParaRPr>
                    </a:p>
                  </a:txBody>
                  <a:tcPr marL="68580" marR="68580"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3">
                        <a:lumMod val="20000"/>
                        <a:lumOff val="80000"/>
                      </a:schemeClr>
                    </a:solidFill>
                  </a:tcPr>
                </a:tc>
                <a:tc>
                  <a:txBody>
                    <a:bodyPr/>
                    <a:lstStyle/>
                    <a:p>
                      <a:pPr marL="0" marR="0" algn="l">
                        <a:lnSpc>
                          <a:spcPct val="115000"/>
                        </a:lnSpc>
                        <a:spcBef>
                          <a:spcPts val="0"/>
                        </a:spcBef>
                        <a:spcAft>
                          <a:spcPts val="0"/>
                        </a:spcAft>
                      </a:pPr>
                      <a:r>
                        <a:rPr lang="en-US" sz="1100" b="1" dirty="0">
                          <a:solidFill>
                            <a:schemeClr val="tx1">
                              <a:lumMod val="65000"/>
                              <a:lumOff val="35000"/>
                            </a:schemeClr>
                          </a:solidFill>
                          <a:effectLst/>
                          <a:latin typeface="Calibri"/>
                          <a:ea typeface="Calibri" panose="020F0502020204030204" pitchFamily="34" charset="0"/>
                          <a:cs typeface="Arial"/>
                        </a:rPr>
                        <a:t>Brief Description</a:t>
                      </a:r>
                      <a:endParaRPr lang="en-US" sz="1100" dirty="0">
                        <a:solidFill>
                          <a:schemeClr val="tx1">
                            <a:lumMod val="65000"/>
                            <a:lumOff val="35000"/>
                          </a:schemeClr>
                        </a:solidFill>
                        <a:effectLst/>
                        <a:latin typeface="Calibri"/>
                        <a:ea typeface="Calibri" panose="020F0502020204030204" pitchFamily="34" charset="0"/>
                        <a:cs typeface="Arial"/>
                      </a:endParaRPr>
                    </a:p>
                  </a:txBody>
                  <a:tcPr marL="68580" marR="68580"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3">
                        <a:lumMod val="20000"/>
                        <a:lumOff val="80000"/>
                      </a:schemeClr>
                    </a:solidFill>
                  </a:tcPr>
                </a:tc>
                <a:tc>
                  <a:txBody>
                    <a:bodyPr/>
                    <a:lstStyle/>
                    <a:p>
                      <a:pPr marL="0" marR="0" algn="l">
                        <a:lnSpc>
                          <a:spcPct val="115000"/>
                        </a:lnSpc>
                        <a:spcBef>
                          <a:spcPts val="0"/>
                        </a:spcBef>
                        <a:spcAft>
                          <a:spcPts val="0"/>
                        </a:spcAft>
                      </a:pPr>
                      <a:r>
                        <a:rPr lang="en-US" sz="1100" b="1" dirty="0">
                          <a:solidFill>
                            <a:schemeClr val="tx1">
                              <a:lumMod val="65000"/>
                              <a:lumOff val="35000"/>
                            </a:schemeClr>
                          </a:solidFill>
                          <a:effectLst/>
                          <a:latin typeface="Calibri"/>
                          <a:ea typeface="Calibri" panose="020F0502020204030204" pitchFamily="34" charset="0"/>
                          <a:cs typeface="Arial"/>
                        </a:rPr>
                        <a:t>Who gets it</a:t>
                      </a:r>
                      <a:endParaRPr lang="en-US" sz="1100" dirty="0">
                        <a:solidFill>
                          <a:schemeClr val="tx1">
                            <a:lumMod val="65000"/>
                            <a:lumOff val="35000"/>
                          </a:schemeClr>
                        </a:solidFill>
                        <a:effectLst/>
                        <a:latin typeface="Calibri"/>
                        <a:ea typeface="Calibri" panose="020F0502020204030204" pitchFamily="34" charset="0"/>
                        <a:cs typeface="Arial"/>
                      </a:endParaRPr>
                    </a:p>
                  </a:txBody>
                  <a:tcPr marL="68580" marR="68580"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67047603"/>
                  </a:ext>
                </a:extLst>
              </a:tr>
              <a:tr h="734342">
                <a:tc>
                  <a:txBody>
                    <a:bodyPr/>
                    <a:lstStyle/>
                    <a:p>
                      <a:pPr marL="0" marR="0" algn="l">
                        <a:lnSpc>
                          <a:spcPct val="115000"/>
                        </a:lnSpc>
                        <a:spcBef>
                          <a:spcPts val="0"/>
                        </a:spcBef>
                        <a:spcAft>
                          <a:spcPts val="0"/>
                        </a:spcAft>
                      </a:pPr>
                      <a:r>
                        <a:rPr lang="en-US" sz="1100" b="0" u="sng">
                          <a:solidFill>
                            <a:srgbClr val="000000"/>
                          </a:solidFill>
                          <a:effectLst/>
                          <a:latin typeface="Calibri"/>
                          <a:ea typeface="Calibri" panose="020F0502020204030204" pitchFamily="34" charset="0"/>
                          <a:cs typeface="Arial"/>
                          <a:hlinkClick r:id="rId3"/>
                        </a:rPr>
                        <a:t>Original UAA Role Request form</a:t>
                      </a:r>
                      <a:endParaRPr lang="en-US" sz="110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1100">
                          <a:solidFill>
                            <a:srgbClr val="1F497D"/>
                          </a:solidFill>
                          <a:effectLst/>
                          <a:latin typeface="Calibri"/>
                          <a:ea typeface="Calibri" panose="020F0502020204030204" pitchFamily="34" charset="0"/>
                          <a:cs typeface="Arial"/>
                        </a:rPr>
                        <a:t>This form is used for LEAs that are applying in GEM$ for the </a:t>
                      </a:r>
                      <a:r>
                        <a:rPr lang="en-US" sz="1100" i="1">
                          <a:solidFill>
                            <a:srgbClr val="1F497D"/>
                          </a:solidFill>
                          <a:effectLst/>
                          <a:latin typeface="Calibri"/>
                          <a:ea typeface="Calibri" panose="020F0502020204030204" pitchFamily="34" charset="0"/>
                          <a:cs typeface="Arial"/>
                        </a:rPr>
                        <a:t>first</a:t>
                      </a:r>
                      <a:r>
                        <a:rPr lang="en-US" sz="1100">
                          <a:solidFill>
                            <a:srgbClr val="1F497D"/>
                          </a:solidFill>
                          <a:effectLst/>
                          <a:latin typeface="Calibri"/>
                          <a:ea typeface="Calibri" panose="020F0502020204030204" pitchFamily="34" charset="0"/>
                          <a:cs typeface="Arial"/>
                        </a:rPr>
                        <a:t> time and </a:t>
                      </a:r>
                      <a:r>
                        <a:rPr lang="en-US" sz="1100" i="1">
                          <a:solidFill>
                            <a:srgbClr val="1F497D"/>
                          </a:solidFill>
                          <a:effectLst/>
                          <a:latin typeface="Calibri"/>
                          <a:ea typeface="Calibri" panose="020F0502020204030204" pitchFamily="34" charset="0"/>
                          <a:cs typeface="Arial"/>
                        </a:rPr>
                        <a:t>do not have any existing role holders in GEM$. </a:t>
                      </a:r>
                      <a:r>
                        <a:rPr lang="en-US" sz="1100">
                          <a:solidFill>
                            <a:srgbClr val="1F497D"/>
                          </a:solidFill>
                          <a:effectLst/>
                          <a:latin typeface="Calibri"/>
                          <a:ea typeface="Calibri" panose="020F0502020204030204" pitchFamily="34" charset="0"/>
                          <a:cs typeface="Arial"/>
                        </a:rPr>
                        <a:t>Subsequent UAAs may be created by the LEA’s UAA upon completion of the appropriate form.</a:t>
                      </a:r>
                      <a:endParaRPr lang="en-US" sz="110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1100">
                          <a:solidFill>
                            <a:srgbClr val="1F497D"/>
                          </a:solidFill>
                          <a:effectLst/>
                          <a:latin typeface="Calibri"/>
                          <a:ea typeface="Calibri" panose="020F0502020204030204" pitchFamily="34" charset="0"/>
                          <a:cs typeface="Arial"/>
                        </a:rPr>
                        <a:t>Email to DESE grant/funding application contact listed on RFP.  Once received, DESE will create this UAA role for your LEA in GEM$.</a:t>
                      </a:r>
                      <a:endParaRPr lang="en-US" sz="110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val="3284620734"/>
                  </a:ext>
                </a:extLst>
              </a:tr>
              <a:tr h="1297016">
                <a:tc>
                  <a:txBody>
                    <a:bodyPr/>
                    <a:lstStyle/>
                    <a:p>
                      <a:pPr marL="0" marR="0" algn="l">
                        <a:lnSpc>
                          <a:spcPct val="115000"/>
                        </a:lnSpc>
                        <a:spcBef>
                          <a:spcPts val="0"/>
                        </a:spcBef>
                        <a:spcAft>
                          <a:spcPts val="0"/>
                        </a:spcAft>
                      </a:pPr>
                      <a:r>
                        <a:rPr lang="en-US" sz="1100" b="0" u="sng" dirty="0">
                          <a:solidFill>
                            <a:schemeClr val="tx1">
                              <a:lumMod val="65000"/>
                              <a:lumOff val="35000"/>
                            </a:schemeClr>
                          </a:solidFill>
                          <a:effectLst/>
                          <a:latin typeface="Calibri"/>
                          <a:ea typeface="Calibri" panose="020F0502020204030204" pitchFamily="34" charset="0"/>
                          <a:cs typeface="Arial"/>
                          <a:hlinkClick r:id="rId4">
                            <a:extLst>
                              <a:ext uri="{A12FA001-AC4F-418D-AE19-62706E023703}">
                                <ahyp:hlinkClr xmlns:ahyp="http://schemas.microsoft.com/office/drawing/2018/hyperlinkcolor" val="tx"/>
                              </a:ext>
                            </a:extLst>
                          </a:hlinkClick>
                        </a:rPr>
                        <a:t>LEA Alternate User Access Administrator</a:t>
                      </a:r>
                      <a:r>
                        <a:rPr lang="en-US" sz="1100" b="1" dirty="0">
                          <a:solidFill>
                            <a:schemeClr val="tx1">
                              <a:lumMod val="65000"/>
                              <a:lumOff val="35000"/>
                            </a:schemeClr>
                          </a:solidFill>
                          <a:effectLst/>
                          <a:latin typeface="Calibri"/>
                          <a:ea typeface="Calibri" panose="020F0502020204030204" pitchFamily="34" charset="0"/>
                          <a:cs typeface="Arial"/>
                        </a:rPr>
                        <a:t> or </a:t>
                      </a:r>
                      <a:r>
                        <a:rPr lang="en-US" sz="1100" b="0" u="sng" dirty="0">
                          <a:solidFill>
                            <a:srgbClr val="0563C1"/>
                          </a:solidFill>
                          <a:effectLst/>
                          <a:latin typeface="Calibri"/>
                          <a:ea typeface="Calibri" panose="020F0502020204030204" pitchFamily="34" charset="0"/>
                          <a:cs typeface="Arial"/>
                          <a:hlinkClick r:id="rId5">
                            <a:extLst>
                              <a:ext uri="{A12FA001-AC4F-418D-AE19-62706E023703}">
                                <ahyp:hlinkClr xmlns:ahyp="http://schemas.microsoft.com/office/drawing/2018/hyperlinkcolor" val="tx"/>
                              </a:ext>
                            </a:extLst>
                          </a:hlinkClick>
                        </a:rPr>
                        <a:t>Superintendent/Chief Executive Role f</a:t>
                      </a:r>
                      <a:r>
                        <a:rPr lang="en-US" sz="1100" b="1" u="sng" dirty="0">
                          <a:solidFill>
                            <a:schemeClr val="tx1">
                              <a:lumMod val="65000"/>
                              <a:lumOff val="35000"/>
                            </a:schemeClr>
                          </a:solidFill>
                          <a:effectLst/>
                          <a:latin typeface="Calibri"/>
                          <a:ea typeface="Calibri" panose="020F0502020204030204" pitchFamily="34" charset="0"/>
                          <a:cs typeface="Arial"/>
                          <a:hlinkClick r:id="rId5">
                            <a:extLst>
                              <a:ext uri="{A12FA001-AC4F-418D-AE19-62706E023703}">
                                <ahyp:hlinkClr xmlns:ahyp="http://schemas.microsoft.com/office/drawing/2018/hyperlinkcolor" val="tx"/>
                              </a:ext>
                            </a:extLst>
                          </a:hlinkClick>
                        </a:rPr>
                        <a:t>orm</a:t>
                      </a:r>
                      <a:endParaRPr lang="en-US" sz="1100" dirty="0">
                        <a:solidFill>
                          <a:schemeClr val="tx1">
                            <a:lumMod val="65000"/>
                            <a:lumOff val="35000"/>
                          </a:schemeClr>
                        </a:solidFill>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accent3">
                        <a:lumMod val="20000"/>
                        <a:lumOff val="80000"/>
                      </a:schemeClr>
                    </a:solidFill>
                  </a:tcPr>
                </a:tc>
                <a:tc>
                  <a:txBody>
                    <a:bodyPr/>
                    <a:lstStyle/>
                    <a:p>
                      <a:pPr marL="0" marR="0" algn="l">
                        <a:lnSpc>
                          <a:spcPct val="115000"/>
                        </a:lnSpc>
                        <a:spcBef>
                          <a:spcPts val="0"/>
                        </a:spcBef>
                        <a:spcAft>
                          <a:spcPts val="0"/>
                        </a:spcAft>
                      </a:pPr>
                      <a:r>
                        <a:rPr lang="en-US" sz="1100" dirty="0">
                          <a:solidFill>
                            <a:srgbClr val="1F497D"/>
                          </a:solidFill>
                          <a:effectLst/>
                          <a:latin typeface="Calibri"/>
                          <a:ea typeface="Calibri" panose="020F0502020204030204" pitchFamily="34" charset="0"/>
                          <a:cs typeface="Arial"/>
                        </a:rPr>
                        <a:t>These forms are for any person who will be approved to act as the LEA User Access Administrator or LEA Superintendent/Chief Executive in GEM$. For the latter, a form should be used for the actual Superintendent/Chief Executive. The actual Superintendent, as well as any additional staff holding this role must appear on the LEA’s CASL form on file with DESE</a:t>
                      </a:r>
                      <a:endParaRPr lang="en-US" sz="1100" dirty="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100" dirty="0">
                          <a:solidFill>
                            <a:srgbClr val="1F497D"/>
                          </a:solidFill>
                          <a:effectLst/>
                          <a:latin typeface="Calibri"/>
                          <a:ea typeface="Calibri" panose="020F0502020204030204" pitchFamily="34" charset="0"/>
                          <a:cs typeface="Arial"/>
                        </a:rPr>
                        <a:t>Upload completed forms to your LEA Document Library – once uploaded, the LEA’s UAA may create this role in GEM$.</a:t>
                      </a:r>
                      <a:endParaRPr lang="en-US" sz="1100" dirty="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bg1"/>
                    </a:solidFill>
                  </a:tcPr>
                </a:tc>
                <a:extLst>
                  <a:ext uri="{0D108BD9-81ED-4DB2-BD59-A6C34878D82A}">
                    <a16:rowId xmlns:a16="http://schemas.microsoft.com/office/drawing/2014/main" val="3020744680"/>
                  </a:ext>
                </a:extLst>
              </a:tr>
              <a:tr h="686657">
                <a:tc>
                  <a:txBody>
                    <a:bodyPr/>
                    <a:lstStyle/>
                    <a:p>
                      <a:pPr marL="0" marR="0" algn="l">
                        <a:lnSpc>
                          <a:spcPct val="115000"/>
                        </a:lnSpc>
                        <a:spcBef>
                          <a:spcPts val="0"/>
                        </a:spcBef>
                        <a:spcAft>
                          <a:spcPts val="0"/>
                        </a:spcAft>
                      </a:pPr>
                      <a:r>
                        <a:rPr lang="en-US" sz="1100" b="0" u="sng">
                          <a:solidFill>
                            <a:srgbClr val="000000"/>
                          </a:solidFill>
                          <a:effectLst/>
                          <a:latin typeface="Calibri"/>
                          <a:ea typeface="Calibri" panose="020F0502020204030204" pitchFamily="34" charset="0"/>
                          <a:cs typeface="Arial"/>
                          <a:hlinkClick r:id="rId6"/>
                        </a:rPr>
                        <a:t>LEA General User Role form</a:t>
                      </a:r>
                      <a:endParaRPr lang="en-US" sz="110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1100" dirty="0">
                          <a:solidFill>
                            <a:srgbClr val="1F497D"/>
                          </a:solidFill>
                          <a:effectLst/>
                          <a:latin typeface="Calibri"/>
                          <a:ea typeface="Calibri" panose="020F0502020204030204" pitchFamily="34" charset="0"/>
                          <a:cs typeface="Arial"/>
                        </a:rPr>
                        <a:t>This form will be used for any LEA role in GEM$ other than the Superintendent/Chief Executive or User Access Administrator.</a:t>
                      </a:r>
                      <a:endParaRPr lang="en-US" sz="1100" dirty="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tc>
                  <a:txBody>
                    <a:bodyPr/>
                    <a:lstStyle/>
                    <a:p>
                      <a:pPr marL="0" marR="0" algn="l">
                        <a:lnSpc>
                          <a:spcPct val="115000"/>
                        </a:lnSpc>
                        <a:spcBef>
                          <a:spcPts val="0"/>
                        </a:spcBef>
                        <a:spcAft>
                          <a:spcPts val="0"/>
                        </a:spcAft>
                      </a:pPr>
                      <a:r>
                        <a:rPr lang="en-US" sz="1100">
                          <a:solidFill>
                            <a:srgbClr val="1F497D"/>
                          </a:solidFill>
                          <a:effectLst/>
                          <a:latin typeface="Calibri"/>
                          <a:ea typeface="Calibri" panose="020F0502020204030204" pitchFamily="34" charset="0"/>
                          <a:cs typeface="Arial"/>
                        </a:rPr>
                        <a:t>UAA will retain fully executed forms, which may be requested by DESE at any time for monitoring. Once form is complete and signed, LEA’s UAA may create roles.</a:t>
                      </a:r>
                      <a:endParaRPr lang="en-US" sz="110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rgbClr val="FDE9D9"/>
                    </a:solidFill>
                  </a:tcPr>
                </a:tc>
                <a:extLst>
                  <a:ext uri="{0D108BD9-81ED-4DB2-BD59-A6C34878D82A}">
                    <a16:rowId xmlns:a16="http://schemas.microsoft.com/office/drawing/2014/main" val="542361490"/>
                  </a:ext>
                </a:extLst>
              </a:tr>
              <a:tr h="1125361">
                <a:tc>
                  <a:txBody>
                    <a:bodyPr/>
                    <a:lstStyle/>
                    <a:p>
                      <a:pPr marL="0" marR="0" algn="l">
                        <a:lnSpc>
                          <a:spcPct val="115000"/>
                        </a:lnSpc>
                        <a:spcBef>
                          <a:spcPts val="0"/>
                        </a:spcBef>
                        <a:spcAft>
                          <a:spcPts val="0"/>
                        </a:spcAft>
                      </a:pPr>
                      <a:r>
                        <a:rPr lang="en-US" sz="1100" b="0" u="sng">
                          <a:solidFill>
                            <a:srgbClr val="0000FF"/>
                          </a:solidFill>
                          <a:effectLst/>
                          <a:latin typeface="Calibri"/>
                          <a:ea typeface="Calibri" panose="020F0502020204030204" pitchFamily="34" charset="0"/>
                          <a:cs typeface="Arial"/>
                          <a:hlinkClick r:id="rId7">
                            <a:extLst>
                              <a:ext uri="{A12FA001-AC4F-418D-AE19-62706E023703}">
                                <ahyp:hlinkClr xmlns:ahyp="http://schemas.microsoft.com/office/drawing/2018/hyperlinkcolor" val="tx"/>
                              </a:ext>
                            </a:extLst>
                          </a:hlinkClick>
                        </a:rPr>
                        <a:t>LEA Request to Include Contractor/Vendor in Key Role form</a:t>
                      </a:r>
                      <a:endParaRPr lang="en-US" sz="1100">
                        <a:solidFill>
                          <a:srgbClr val="0000FF"/>
                        </a:solidFill>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bg1"/>
                    </a:solidFill>
                  </a:tcPr>
                </a:tc>
                <a:tc>
                  <a:txBody>
                    <a:bodyPr/>
                    <a:lstStyle/>
                    <a:p>
                      <a:pPr marL="25400" marR="0" algn="l">
                        <a:lnSpc>
                          <a:spcPct val="115000"/>
                        </a:lnSpc>
                        <a:spcBef>
                          <a:spcPts val="0"/>
                        </a:spcBef>
                        <a:spcAft>
                          <a:spcPts val="0"/>
                        </a:spcAft>
                      </a:pPr>
                      <a:r>
                        <a:rPr lang="en-US" sz="1100">
                          <a:solidFill>
                            <a:srgbClr val="1F497D"/>
                          </a:solidFill>
                          <a:effectLst/>
                          <a:latin typeface="Calibri"/>
                          <a:ea typeface="Calibri" panose="020F0502020204030204" pitchFamily="34" charset="0"/>
                          <a:cs typeface="Arial"/>
                        </a:rPr>
                        <a:t>In almost all cases, vendors/contractors should not be assigned the role of LEA User Access Administrator and/or Superintendent/Chief Executive.  In the rare case that a vendor/contractor is the only option to fill this role, the LEA must use this form to first seek written authorization from DESE.</a:t>
                      </a: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100" dirty="0">
                          <a:solidFill>
                            <a:srgbClr val="1F497D"/>
                          </a:solidFill>
                          <a:effectLst/>
                          <a:latin typeface="Calibri"/>
                          <a:ea typeface="Calibri" panose="020F0502020204030204" pitchFamily="34" charset="0"/>
                          <a:cs typeface="Arial"/>
                        </a:rPr>
                        <a:t>Email to DESE’s Grants Management Office.  DESE must approve this form prior to the LEA’s UAA assigning either of these roles to a vendor/contractor.</a:t>
                      </a:r>
                    </a:p>
                    <a:p>
                      <a:pPr marL="0" marR="0" algn="l">
                        <a:lnSpc>
                          <a:spcPct val="115000"/>
                        </a:lnSpc>
                        <a:spcBef>
                          <a:spcPts val="0"/>
                        </a:spcBef>
                        <a:spcAft>
                          <a:spcPts val="0"/>
                        </a:spcAft>
                      </a:pPr>
                      <a:endParaRPr lang="en-US" sz="1100" dirty="0">
                        <a:effectLst/>
                        <a:latin typeface="Calibri"/>
                        <a:ea typeface="Calibri" panose="020F0502020204030204" pitchFamily="34" charset="0"/>
                        <a:cs typeface="Arial"/>
                      </a:endParaRPr>
                    </a:p>
                  </a:txBody>
                  <a:tcPr marL="68580" marR="68580" marT="0" marB="0">
                    <a:lnL w="12700" cap="flat" cmpd="sng" algn="ctr">
                      <a:solidFill>
                        <a:srgbClr val="FABF8F"/>
                      </a:solidFill>
                      <a:prstDash val="solid"/>
                      <a:round/>
                      <a:headEnd type="none" w="med" len="med"/>
                      <a:tailEnd type="none" w="med" len="med"/>
                    </a:lnL>
                    <a:lnR w="12700" cap="flat" cmpd="sng" algn="ctr">
                      <a:solidFill>
                        <a:srgbClr val="FABF8F"/>
                      </a:solidFill>
                      <a:prstDash val="solid"/>
                      <a:round/>
                      <a:headEnd type="none" w="med" len="med"/>
                      <a:tailEnd type="none" w="med" len="med"/>
                    </a:lnR>
                    <a:lnT w="12700" cap="flat" cmpd="sng" algn="ctr">
                      <a:solidFill>
                        <a:srgbClr val="FABF8F"/>
                      </a:solidFill>
                      <a:prstDash val="solid"/>
                      <a:round/>
                      <a:headEnd type="none" w="med" len="med"/>
                      <a:tailEnd type="none" w="med" len="med"/>
                    </a:lnT>
                    <a:lnB w="12700" cap="flat" cmpd="sng" algn="ctr">
                      <a:solidFill>
                        <a:srgbClr val="FABF8F"/>
                      </a:solidFill>
                      <a:prstDash val="solid"/>
                      <a:round/>
                      <a:headEnd type="none" w="med" len="med"/>
                      <a:tailEnd type="none" w="med" len="med"/>
                    </a:lnB>
                    <a:solidFill>
                      <a:schemeClr val="bg1"/>
                    </a:solidFill>
                  </a:tcPr>
                </a:tc>
                <a:extLst>
                  <a:ext uri="{0D108BD9-81ED-4DB2-BD59-A6C34878D82A}">
                    <a16:rowId xmlns:a16="http://schemas.microsoft.com/office/drawing/2014/main" val="705150348"/>
                  </a:ext>
                </a:extLst>
              </a:tr>
            </a:tbl>
          </a:graphicData>
        </a:graphic>
      </p:graphicFrame>
    </p:spTree>
    <p:extLst>
      <p:ext uri="{BB962C8B-B14F-4D97-AF65-F5344CB8AC3E}">
        <p14:creationId xmlns:p14="http://schemas.microsoft.com/office/powerpoint/2010/main" val="3789614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F7EBE-A0FE-0668-61A7-2490DCD55AC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6B5270F-C2A4-0636-2486-6A33A4509902}"/>
              </a:ext>
            </a:extLst>
          </p:cNvPr>
          <p:cNvSpPr>
            <a:spLocks noGrp="1"/>
          </p:cNvSpPr>
          <p:nvPr>
            <p:ph type="title"/>
          </p:nvPr>
        </p:nvSpPr>
        <p:spPr>
          <a:xfrm>
            <a:off x="866422" y="280459"/>
            <a:ext cx="10515600" cy="1042852"/>
          </a:xfrm>
        </p:spPr>
        <p:txBody>
          <a:bodyPr>
            <a:normAutofit fontScale="90000"/>
          </a:bodyPr>
          <a:lstStyle/>
          <a:p>
            <a:r>
              <a:rPr lang="en-US">
                <a:latin typeface="Arial"/>
                <a:cs typeface="Arial"/>
              </a:rPr>
              <a:t>GEM$ Resources </a:t>
            </a:r>
            <a:br>
              <a:rPr lang="en-US">
                <a:latin typeface="Arial"/>
                <a:cs typeface="Arial"/>
              </a:rPr>
            </a:br>
            <a:r>
              <a:rPr lang="en-US">
                <a:latin typeface="Arial"/>
                <a:cs typeface="Arial"/>
              </a:rPr>
              <a:t>User Role Guide for new users</a:t>
            </a:r>
            <a:endParaRPr lang="en-US"/>
          </a:p>
        </p:txBody>
      </p:sp>
      <p:pic>
        <p:nvPicPr>
          <p:cNvPr id="2" name="Picture 1">
            <a:extLst>
              <a:ext uri="{FF2B5EF4-FFF2-40B4-BE49-F238E27FC236}">
                <a16:creationId xmlns:a16="http://schemas.microsoft.com/office/drawing/2014/main" id="{C35C3127-185A-9CAE-F321-B816D44BCA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08451" y="1411111"/>
            <a:ext cx="7956654" cy="4797778"/>
          </a:xfrm>
          <a:prstGeom prst="rect">
            <a:avLst/>
          </a:prstGeom>
        </p:spPr>
      </p:pic>
      <p:sp>
        <p:nvSpPr>
          <p:cNvPr id="4" name="TextBox 1">
            <a:extLst>
              <a:ext uri="{FF2B5EF4-FFF2-40B4-BE49-F238E27FC236}">
                <a16:creationId xmlns:a16="http://schemas.microsoft.com/office/drawing/2014/main" id="{10EE9AEB-9483-96DA-5548-C02D5EFD0428}"/>
              </a:ext>
            </a:extLst>
          </p:cNvPr>
          <p:cNvSpPr txBox="1"/>
          <p:nvPr/>
        </p:nvSpPr>
        <p:spPr>
          <a:xfrm>
            <a:off x="1705075" y="5246002"/>
            <a:ext cx="10240903" cy="9233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apple-system"/>
            </a:endParaRPr>
          </a:p>
          <a:p>
            <a:endParaRPr lang="en-US">
              <a:latin typeface="-apple-system"/>
            </a:endParaRPr>
          </a:p>
          <a:p>
            <a:r>
              <a:rPr lang="en-US">
                <a:latin typeface="-apple-system"/>
              </a:rPr>
              <a:t> </a:t>
            </a:r>
            <a:r>
              <a:rPr lang="en-US">
                <a:solidFill>
                  <a:srgbClr val="303030"/>
                </a:solidFill>
                <a:latin typeface="-apple-system"/>
                <a:hlinkClick r:id="rId4" tooltip="This diagram shows how each of the GEM$ user role pdf forms should be used, uploaded, filed, monitored"/>
              </a:rPr>
              <a:t>GEM$ LEA User Role Diagram for Use of Forms</a:t>
            </a:r>
            <a:endParaRPr lang="en-US">
              <a:solidFill>
                <a:srgbClr val="303030"/>
              </a:solidFill>
              <a:latin typeface="-apple-system"/>
              <a:hlinkClick r:id="rId4"/>
            </a:endParaRPr>
          </a:p>
        </p:txBody>
      </p:sp>
    </p:spTree>
    <p:extLst>
      <p:ext uri="{BB962C8B-B14F-4D97-AF65-F5344CB8AC3E}">
        <p14:creationId xmlns:p14="http://schemas.microsoft.com/office/powerpoint/2010/main" val="308859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kern="1200">
                <a:solidFill>
                  <a:schemeClr val="bg2">
                    <a:lumMod val="25000"/>
                  </a:schemeClr>
                </a:solidFill>
                <a:latin typeface="Arial"/>
                <a:cs typeface="Arial"/>
              </a:rPr>
              <a:t>GEM$ </a:t>
            </a:r>
            <a:r>
              <a:rPr lang="en-US">
                <a:solidFill>
                  <a:schemeClr val="bg2">
                    <a:lumMod val="25000"/>
                  </a:schemeClr>
                </a:solidFill>
                <a:latin typeface="Arial"/>
                <a:cs typeface="Arial"/>
              </a:rPr>
              <a:t>Resources </a:t>
            </a:r>
            <a:br>
              <a:rPr lang="en-US">
                <a:solidFill>
                  <a:schemeClr val="bg2">
                    <a:lumMod val="25000"/>
                  </a:schemeClr>
                </a:solidFill>
                <a:latin typeface="Arial"/>
                <a:cs typeface="+mj-cs"/>
              </a:rPr>
            </a:br>
            <a:r>
              <a:rPr lang="en-US" sz="4600">
                <a:solidFill>
                  <a:schemeClr val="bg2">
                    <a:lumMod val="25000"/>
                  </a:schemeClr>
                </a:solidFill>
                <a:latin typeface="Arial"/>
                <a:cs typeface="Arial"/>
              </a:rPr>
              <a:t>0400 </a:t>
            </a:r>
            <a:r>
              <a:rPr lang="en-US">
                <a:solidFill>
                  <a:schemeClr val="bg2">
                    <a:lumMod val="25000"/>
                  </a:schemeClr>
                </a:solidFill>
                <a:latin typeface="Arial"/>
                <a:cs typeface="Arial"/>
              </a:rPr>
              <a:t>Entitlement Grant Workflow</a:t>
            </a:r>
            <a:r>
              <a:rPr lang="en-US">
                <a:solidFill>
                  <a:schemeClr val="tx1"/>
                </a:solidFill>
                <a:latin typeface="Arial"/>
                <a:cs typeface="Arial"/>
              </a:rPr>
              <a:t> </a:t>
            </a:r>
            <a:endParaRPr lang="en-US" kern="1200">
              <a:solidFill>
                <a:schemeClr val="tx1"/>
              </a:solidFill>
              <a:latin typeface="Arial"/>
              <a:cs typeface="Arial"/>
            </a:endParaRPr>
          </a:p>
        </p:txBody>
      </p:sp>
      <p:sp>
        <p:nvSpPr>
          <p:cNvPr id="10"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BA2132F7-A3AC-9CF2-0083-3FCC716727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0329" y="1832123"/>
            <a:ext cx="9827152" cy="4034969"/>
          </a:xfrm>
          <a:prstGeom prst="rect">
            <a:avLst/>
          </a:prstGeom>
          <a:effectLst/>
        </p:spPr>
      </p:pic>
      <p:sp>
        <p:nvSpPr>
          <p:cNvPr id="5" name="Oval 4">
            <a:extLst>
              <a:ext uri="{FF2B5EF4-FFF2-40B4-BE49-F238E27FC236}">
                <a16:creationId xmlns:a16="http://schemas.microsoft.com/office/drawing/2014/main" id="{EC45CEF0-BA87-02FA-1A17-7A85E11A9BCB}"/>
              </a:ext>
              <a:ext uri="{C183D7F6-B498-43B3-948B-1728B52AA6E4}">
                <adec:decorative xmlns:adec="http://schemas.microsoft.com/office/drawing/2017/decorative" val="1"/>
              </a:ext>
            </a:extLst>
          </p:cNvPr>
          <p:cNvSpPr/>
          <p:nvPr/>
        </p:nvSpPr>
        <p:spPr>
          <a:xfrm>
            <a:off x="2883036" y="3135954"/>
            <a:ext cx="2190750" cy="5810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CA2D7BEC-F828-15B1-11B9-926218959D19}"/>
              </a:ext>
              <a:ext uri="{C183D7F6-B498-43B3-948B-1728B52AA6E4}">
                <adec:decorative xmlns:adec="http://schemas.microsoft.com/office/drawing/2017/decorative" val="1"/>
              </a:ext>
            </a:extLst>
          </p:cNvPr>
          <p:cNvSpPr/>
          <p:nvPr/>
        </p:nvSpPr>
        <p:spPr>
          <a:xfrm>
            <a:off x="8371365" y="4611726"/>
            <a:ext cx="2190750" cy="5810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BAF088-3689-5874-EA0A-C1B665E9F59B}"/>
              </a:ext>
            </a:extLst>
          </p:cNvPr>
          <p:cNvSpPr txBox="1"/>
          <p:nvPr/>
        </p:nvSpPr>
        <p:spPr>
          <a:xfrm>
            <a:off x="5072135" y="2562186"/>
            <a:ext cx="330004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FF0000"/>
                </a:solidFill>
                <a:latin typeface="Segoe UI"/>
                <a:cs typeface="Segoe UI"/>
              </a:rPr>
              <a:t>When the “LEA fiscal representative” approves  grant start date will be given based on the period of availability for FY25 0400 which is 7/1/24 (or date of approval if later) </a:t>
            </a:r>
            <a:endParaRPr lang="en-US" sz="1400">
              <a:cs typeface="Calibri"/>
            </a:endParaRPr>
          </a:p>
        </p:txBody>
      </p:sp>
      <p:sp>
        <p:nvSpPr>
          <p:cNvPr id="7" name="Arrow: Right 6">
            <a:extLst>
              <a:ext uri="{FF2B5EF4-FFF2-40B4-BE49-F238E27FC236}">
                <a16:creationId xmlns:a16="http://schemas.microsoft.com/office/drawing/2014/main" id="{288E38F2-14EA-E14F-4BB9-6DFF0CB025CC}"/>
              </a:ext>
            </a:extLst>
          </p:cNvPr>
          <p:cNvSpPr/>
          <p:nvPr/>
        </p:nvSpPr>
        <p:spPr>
          <a:xfrm>
            <a:off x="1138002" y="3951781"/>
            <a:ext cx="1911246" cy="1111769"/>
          </a:xfrm>
          <a:prstGeom prst="rightArrow">
            <a:avLst/>
          </a:prstGeom>
          <a:solidFill>
            <a:srgbClr val="AFCBFD"/>
          </a:solidFill>
          <a:ln>
            <a:solidFill>
              <a:srgbClr val="AFCB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cs typeface="Calibri"/>
              </a:rPr>
              <a:t>The actual Superintendent/Chief Executive should be approving each funding application as the last LEA step in the workflow</a:t>
            </a:r>
            <a:endParaRPr lang="en-US">
              <a:solidFill>
                <a:schemeClr val="tx1"/>
              </a:solidFill>
              <a:cs typeface="Calibri"/>
            </a:endParaRPr>
          </a:p>
        </p:txBody>
      </p:sp>
    </p:spTree>
    <p:extLst>
      <p:ext uri="{BB962C8B-B14F-4D97-AF65-F5344CB8AC3E}">
        <p14:creationId xmlns:p14="http://schemas.microsoft.com/office/powerpoint/2010/main" val="1637131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D41CF8-5232-42BC-8D05-AFEDE21539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kern="1200">
                <a:solidFill>
                  <a:schemeClr val="bg2">
                    <a:lumMod val="25000"/>
                  </a:schemeClr>
                </a:solidFill>
                <a:latin typeface="Arial"/>
                <a:cs typeface="Arial"/>
              </a:rPr>
              <a:t>GEM$ </a:t>
            </a:r>
            <a:r>
              <a:rPr lang="en-US">
                <a:solidFill>
                  <a:schemeClr val="bg2">
                    <a:lumMod val="25000"/>
                  </a:schemeClr>
                </a:solidFill>
                <a:latin typeface="Arial"/>
                <a:cs typeface="Arial"/>
              </a:rPr>
              <a:t>Resources  </a:t>
            </a:r>
            <a:br>
              <a:rPr lang="en-US">
                <a:solidFill>
                  <a:schemeClr val="bg2">
                    <a:lumMod val="25000"/>
                  </a:schemeClr>
                </a:solidFill>
                <a:latin typeface="Arial"/>
                <a:cs typeface="+mj-cs"/>
              </a:rPr>
            </a:br>
            <a:r>
              <a:rPr lang="en-US" sz="3100">
                <a:solidFill>
                  <a:schemeClr val="bg2">
                    <a:lumMod val="25000"/>
                  </a:schemeClr>
                </a:solidFill>
                <a:latin typeface="Arial"/>
                <a:cs typeface="Arial"/>
              </a:rPr>
              <a:t>0401 Entitlement Grant Workflow </a:t>
            </a:r>
            <a:br>
              <a:rPr lang="en-US" sz="3100">
                <a:solidFill>
                  <a:schemeClr val="bg2">
                    <a:lumMod val="25000"/>
                  </a:schemeClr>
                </a:solidFill>
                <a:latin typeface="Arial"/>
                <a:cs typeface="+mj-cs"/>
              </a:rPr>
            </a:br>
            <a:r>
              <a:rPr lang="en-US" sz="3100">
                <a:solidFill>
                  <a:schemeClr val="bg2">
                    <a:lumMod val="25000"/>
                  </a:schemeClr>
                </a:solidFill>
                <a:latin typeface="Arial"/>
                <a:cs typeface="Arial"/>
              </a:rPr>
              <a:t>ISAs for Community Colleges</a:t>
            </a:r>
            <a:r>
              <a:rPr lang="en-US" sz="3100">
                <a:solidFill>
                  <a:schemeClr val="bg2">
                    <a:lumMod val="25000"/>
                  </a:schemeClr>
                </a:solidFill>
                <a:latin typeface="Arial Nova"/>
                <a:cs typeface="+mj-cs"/>
              </a:rPr>
              <a:t> </a:t>
            </a:r>
            <a:endParaRPr lang="en-US" sz="3100" kern="1200">
              <a:solidFill>
                <a:schemeClr val="bg2">
                  <a:lumMod val="25000"/>
                </a:schemeClr>
              </a:solidFill>
              <a:latin typeface="Arial Nova"/>
              <a:cs typeface="+mj-cs"/>
            </a:endParaRPr>
          </a:p>
        </p:txBody>
      </p:sp>
      <p:sp>
        <p:nvSpPr>
          <p:cNvPr id="10" name="Rounded Rectangle 5">
            <a:extLst>
              <a:ext uri="{FF2B5EF4-FFF2-40B4-BE49-F238E27FC236}">
                <a16:creationId xmlns:a16="http://schemas.microsoft.com/office/drawing/2014/main" id="{49237091-E62C-4878-AA4C-0B9995ADB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14D040E-46E9-A0F9-8C66-30564D69B7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9710" y="2061319"/>
            <a:ext cx="8336096" cy="4103287"/>
          </a:xfrm>
          <a:prstGeom prst="rect">
            <a:avLst/>
          </a:prstGeom>
        </p:spPr>
      </p:pic>
      <p:sp>
        <p:nvSpPr>
          <p:cNvPr id="5" name="Oval 4">
            <a:extLst>
              <a:ext uri="{FF2B5EF4-FFF2-40B4-BE49-F238E27FC236}">
                <a16:creationId xmlns:a16="http://schemas.microsoft.com/office/drawing/2014/main" id="{EC45CEF0-BA87-02FA-1A17-7A85E11A9BCB}"/>
              </a:ext>
              <a:ext uri="{C183D7F6-B498-43B3-948B-1728B52AA6E4}">
                <adec:decorative xmlns:adec="http://schemas.microsoft.com/office/drawing/2017/decorative" val="1"/>
              </a:ext>
            </a:extLst>
          </p:cNvPr>
          <p:cNvSpPr/>
          <p:nvPr/>
        </p:nvSpPr>
        <p:spPr>
          <a:xfrm>
            <a:off x="3736843" y="2952340"/>
            <a:ext cx="2190750" cy="5810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FBAF088-3689-5874-EA0A-C1B665E9F59B}"/>
              </a:ext>
            </a:extLst>
          </p:cNvPr>
          <p:cNvSpPr txBox="1"/>
          <p:nvPr/>
        </p:nvSpPr>
        <p:spPr>
          <a:xfrm>
            <a:off x="5958546" y="2514752"/>
            <a:ext cx="4843583"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latin typeface="WordVisi_MSFontService"/>
                <a:ea typeface="+mn-lt"/>
                <a:cs typeface="Calibri"/>
              </a:rPr>
              <a:t>When the “LEA fiscal representative” approves  grant start date will be given based on the period of availability for FY25 0401 which is 7/1/24 (or date of approval if later) </a:t>
            </a:r>
            <a:endParaRPr lang="en-US"/>
          </a:p>
        </p:txBody>
      </p:sp>
      <p:sp>
        <p:nvSpPr>
          <p:cNvPr id="7" name="Arrow: Right 6">
            <a:extLst>
              <a:ext uri="{FF2B5EF4-FFF2-40B4-BE49-F238E27FC236}">
                <a16:creationId xmlns:a16="http://schemas.microsoft.com/office/drawing/2014/main" id="{288E38F2-14EA-E14F-4BB9-6DFF0CB025CC}"/>
              </a:ext>
            </a:extLst>
          </p:cNvPr>
          <p:cNvSpPr/>
          <p:nvPr/>
        </p:nvSpPr>
        <p:spPr>
          <a:xfrm>
            <a:off x="1587857" y="3758986"/>
            <a:ext cx="1911246" cy="1111769"/>
          </a:xfrm>
          <a:prstGeom prst="rightArrow">
            <a:avLst/>
          </a:prstGeom>
          <a:solidFill>
            <a:srgbClr val="AFCBFD"/>
          </a:solidFill>
          <a:ln>
            <a:solidFill>
              <a:srgbClr val="AFCB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b="1">
                <a:solidFill>
                  <a:schemeClr val="tx1"/>
                </a:solidFill>
                <a:cs typeface="Calibri"/>
              </a:rPr>
              <a:t>The actual Superintendent/Chief Executive should be approving each funding application as the last LEA step in the workflow</a:t>
            </a:r>
            <a:endParaRPr lang="en-US">
              <a:solidFill>
                <a:schemeClr val="tx1"/>
              </a:solidFill>
              <a:cs typeface="Calibri"/>
            </a:endParaRPr>
          </a:p>
        </p:txBody>
      </p:sp>
      <p:sp>
        <p:nvSpPr>
          <p:cNvPr id="11" name="Oval 10">
            <a:extLst>
              <a:ext uri="{FF2B5EF4-FFF2-40B4-BE49-F238E27FC236}">
                <a16:creationId xmlns:a16="http://schemas.microsoft.com/office/drawing/2014/main" id="{CA2D7BEC-F828-15B1-11B9-926218959D19}"/>
              </a:ext>
              <a:ext uri="{C183D7F6-B498-43B3-948B-1728B52AA6E4}">
                <adec:decorative xmlns:adec="http://schemas.microsoft.com/office/drawing/2017/decorative" val="1"/>
              </a:ext>
            </a:extLst>
          </p:cNvPr>
          <p:cNvSpPr/>
          <p:nvPr/>
        </p:nvSpPr>
        <p:spPr>
          <a:xfrm>
            <a:off x="3744281" y="5024859"/>
            <a:ext cx="2190750" cy="581025"/>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557234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1CE43-00D0-4816-EFA6-FCF323DE520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772AE5C-1E7D-FEAB-4302-12EFF52167CF}"/>
              </a:ext>
            </a:extLst>
          </p:cNvPr>
          <p:cNvSpPr>
            <a:spLocks noGrp="1"/>
          </p:cNvSpPr>
          <p:nvPr>
            <p:ph type="ctrTitle"/>
          </p:nvPr>
        </p:nvSpPr>
        <p:spPr/>
        <p:txBody>
          <a:bodyPr/>
          <a:lstStyle/>
          <a:p>
            <a:br>
              <a:rPr lang="en-US">
                <a:latin typeface="Arial"/>
                <a:cs typeface="Arial"/>
              </a:rPr>
            </a:br>
            <a:endParaRPr lang="en-US"/>
          </a:p>
        </p:txBody>
      </p:sp>
      <p:sp>
        <p:nvSpPr>
          <p:cNvPr id="8" name="Title 3">
            <a:extLst>
              <a:ext uri="{FF2B5EF4-FFF2-40B4-BE49-F238E27FC236}">
                <a16:creationId xmlns:a16="http://schemas.microsoft.com/office/drawing/2014/main" id="{FF29526E-B7AB-DA04-7177-11D1D1180B4D}"/>
              </a:ext>
            </a:extLst>
          </p:cNvPr>
          <p:cNvSpPr txBox="1">
            <a:spLocks/>
          </p:cNvSpPr>
          <p:nvPr/>
        </p:nvSpPr>
        <p:spPr>
          <a:xfrm>
            <a:off x="818233" y="389575"/>
            <a:ext cx="10241402" cy="88201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solidFill>
                  <a:srgbClr val="FFFFFF"/>
                </a:solidFill>
                <a:latin typeface="Arial"/>
                <a:cs typeface="Arial"/>
              </a:rPr>
              <a:t>Workflow and Approval - Requirements</a:t>
            </a:r>
            <a:endParaRPr lang="en-US" sz="4000">
              <a:solidFill>
                <a:srgbClr val="FFFFFF"/>
              </a:solidFill>
            </a:endParaRPr>
          </a:p>
        </p:txBody>
      </p:sp>
      <p:graphicFrame>
        <p:nvGraphicFramePr>
          <p:cNvPr id="5" name="Table 4">
            <a:extLst>
              <a:ext uri="{FF2B5EF4-FFF2-40B4-BE49-F238E27FC236}">
                <a16:creationId xmlns:a16="http://schemas.microsoft.com/office/drawing/2014/main" id="{6DCBD5A6-29BB-2900-F136-C398CD998FC6}"/>
              </a:ext>
            </a:extLst>
          </p:cNvPr>
          <p:cNvGraphicFramePr>
            <a:graphicFrameLocks noGrp="1"/>
          </p:cNvGraphicFramePr>
          <p:nvPr>
            <p:extLst>
              <p:ext uri="{D42A27DB-BD31-4B8C-83A1-F6EECF244321}">
                <p14:modId xmlns:p14="http://schemas.microsoft.com/office/powerpoint/2010/main" val="8021948"/>
              </p:ext>
            </p:extLst>
          </p:nvPr>
        </p:nvGraphicFramePr>
        <p:xfrm>
          <a:off x="819509" y="1552754"/>
          <a:ext cx="10429301" cy="4377266"/>
        </p:xfrm>
        <a:graphic>
          <a:graphicData uri="http://schemas.openxmlformats.org/drawingml/2006/table">
            <a:tbl>
              <a:tblPr firstRow="1" bandRow="1">
                <a:tableStyleId>{5C22544A-7EE6-4342-B048-85BDC9FD1C3A}</a:tableStyleId>
              </a:tblPr>
              <a:tblGrid>
                <a:gridCol w="10429301">
                  <a:extLst>
                    <a:ext uri="{9D8B030D-6E8A-4147-A177-3AD203B41FA5}">
                      <a16:colId xmlns:a16="http://schemas.microsoft.com/office/drawing/2014/main" val="1241618946"/>
                    </a:ext>
                  </a:extLst>
                </a:gridCol>
              </a:tblGrid>
              <a:tr h="4377266">
                <a:tc>
                  <a:txBody>
                    <a:bodyPr/>
                    <a:lstStyle/>
                    <a:p>
                      <a:pPr marL="0" marR="0">
                        <a:lnSpc>
                          <a:spcPct val="115000"/>
                        </a:lnSpc>
                        <a:spcBef>
                          <a:spcPts val="0"/>
                        </a:spcBef>
                        <a:spcAft>
                          <a:spcPts val="0"/>
                        </a:spcAft>
                      </a:pPr>
                      <a:r>
                        <a:rPr lang="en-US" sz="2400" b="1" dirty="0">
                          <a:solidFill>
                            <a:schemeClr val="bg2">
                              <a:lumMod val="25000"/>
                            </a:schemeClr>
                          </a:solidFill>
                          <a:effectLst/>
                          <a:latin typeface="Calibri"/>
                          <a:ea typeface="Calibri" panose="020F0502020204030204" pitchFamily="34" charset="0"/>
                          <a:cs typeface="Arial"/>
                        </a:rPr>
                        <a:t>The </a:t>
                      </a:r>
                      <a:r>
                        <a:rPr lang="en-US" sz="2400" b="1" u="sng" dirty="0">
                          <a:solidFill>
                            <a:schemeClr val="bg2">
                              <a:lumMod val="25000"/>
                            </a:schemeClr>
                          </a:solidFill>
                          <a:effectLst/>
                          <a:latin typeface="Calibri"/>
                          <a:ea typeface="Calibri" panose="020F0502020204030204" pitchFamily="34" charset="0"/>
                          <a:cs typeface="Arial"/>
                        </a:rPr>
                        <a:t>following requirements must be observed</a:t>
                      </a:r>
                      <a:r>
                        <a:rPr lang="en-US" sz="2400" b="1" dirty="0">
                          <a:solidFill>
                            <a:schemeClr val="bg2">
                              <a:lumMod val="25000"/>
                            </a:schemeClr>
                          </a:solidFill>
                          <a:effectLst/>
                          <a:latin typeface="Calibri"/>
                          <a:ea typeface="Calibri" panose="020F0502020204030204" pitchFamily="34" charset="0"/>
                          <a:cs typeface="Arial"/>
                        </a:rPr>
                        <a:t>:</a:t>
                      </a:r>
                      <a:endParaRPr lang="en-US" sz="2400" dirty="0">
                        <a:solidFill>
                          <a:schemeClr val="bg2">
                            <a:lumMod val="25000"/>
                          </a:schemeClr>
                        </a:solidFill>
                        <a:effectLst/>
                        <a:latin typeface="Calibri"/>
                        <a:ea typeface="Calibri" panose="020F0502020204030204" pitchFamily="34" charset="0"/>
                        <a:cs typeface="Arial"/>
                      </a:endParaRPr>
                    </a:p>
                    <a:p>
                      <a:pPr marL="0" marR="0">
                        <a:lnSpc>
                          <a:spcPct val="115000"/>
                        </a:lnSpc>
                        <a:spcBef>
                          <a:spcPts val="0"/>
                        </a:spcBef>
                        <a:spcAft>
                          <a:spcPts val="0"/>
                        </a:spcAft>
                      </a:pPr>
                      <a:r>
                        <a:rPr lang="en-US" sz="2400" i="1" dirty="0">
                          <a:solidFill>
                            <a:srgbClr val="C00000"/>
                          </a:solidFill>
                          <a:effectLst/>
                          <a:latin typeface="Calibri"/>
                          <a:ea typeface="Calibri" panose="020F0502020204030204" pitchFamily="34" charset="0"/>
                          <a:cs typeface="Arial"/>
                        </a:rPr>
                        <a:t>Failure to follow these requirements will result in the return of your funding application and possibly delay the availability of funding.</a:t>
                      </a:r>
                      <a:endParaRPr lang="en-US" sz="2400" dirty="0">
                        <a:solidFill>
                          <a:srgbClr val="C00000"/>
                        </a:solidFill>
                        <a:effectLst/>
                        <a:latin typeface="Calibri"/>
                        <a:ea typeface="Calibri" panose="020F0502020204030204" pitchFamily="34" charset="0"/>
                        <a:cs typeface="Arial"/>
                      </a:endParaRPr>
                    </a:p>
                    <a:p>
                      <a:pPr marL="171450" marR="0" indent="-171450">
                        <a:lnSpc>
                          <a:spcPct val="115000"/>
                        </a:lnSpc>
                        <a:spcBef>
                          <a:spcPts val="0"/>
                        </a:spcBef>
                        <a:spcAft>
                          <a:spcPts val="0"/>
                        </a:spcAft>
                        <a:buFont typeface="Arial"/>
                        <a:buChar char="•"/>
                      </a:pPr>
                      <a:endParaRPr lang="en-US" sz="900" dirty="0">
                        <a:solidFill>
                          <a:schemeClr val="bg2">
                            <a:lumMod val="25000"/>
                          </a:schemeClr>
                        </a:solidFill>
                        <a:effectLst/>
                        <a:latin typeface="Calibri"/>
                        <a:ea typeface="Calibri" panose="020F0502020204030204" pitchFamily="34" charset="0"/>
                        <a:cs typeface="Arial"/>
                      </a:endParaRPr>
                    </a:p>
                    <a:p>
                      <a:pPr marL="285750" marR="0" lvl="0" indent="-285750">
                        <a:lnSpc>
                          <a:spcPct val="115000"/>
                        </a:lnSpc>
                        <a:spcBef>
                          <a:spcPts val="0"/>
                        </a:spcBef>
                        <a:spcAft>
                          <a:spcPts val="0"/>
                        </a:spcAft>
                        <a:buFont typeface="Arial"/>
                        <a:buChar char="•"/>
                      </a:pPr>
                      <a:r>
                        <a:rPr lang="en-US" sz="1600" b="1" dirty="0">
                          <a:solidFill>
                            <a:schemeClr val="bg2">
                              <a:lumMod val="25000"/>
                            </a:schemeClr>
                          </a:solidFill>
                          <a:effectLst/>
                          <a:latin typeface="Calibri"/>
                          <a:ea typeface="Calibri" panose="020F0502020204030204" pitchFamily="34" charset="0"/>
                          <a:cs typeface="Arial"/>
                        </a:rPr>
                        <a:t>The actual Superintendent/Chief Executive should be approving each funding application as the last LEA step in the workflow.</a:t>
                      </a:r>
                      <a:endParaRPr lang="en-US" sz="800" dirty="0">
                        <a:solidFill>
                          <a:schemeClr val="bg2">
                            <a:lumMod val="25000"/>
                          </a:schemeClr>
                        </a:solidFill>
                        <a:effectLst/>
                        <a:latin typeface="Calibri"/>
                        <a:ea typeface="Calibri" panose="020F0502020204030204" pitchFamily="34" charset="0"/>
                        <a:cs typeface="Arial"/>
                      </a:endParaRPr>
                    </a:p>
                    <a:p>
                      <a:pPr marL="285750" marR="0" lvl="0" indent="-285750">
                        <a:lnSpc>
                          <a:spcPct val="115000"/>
                        </a:lnSpc>
                        <a:spcBef>
                          <a:spcPts val="0"/>
                        </a:spcBef>
                        <a:spcAft>
                          <a:spcPts val="0"/>
                        </a:spcAft>
                        <a:buFont typeface="Arial"/>
                        <a:buChar char="•"/>
                      </a:pPr>
                      <a:r>
                        <a:rPr lang="en-US" sz="1600" b="1" dirty="0">
                          <a:solidFill>
                            <a:schemeClr val="bg2">
                              <a:lumMod val="25000"/>
                            </a:schemeClr>
                          </a:solidFill>
                          <a:effectLst/>
                          <a:latin typeface="Calibri"/>
                          <a:ea typeface="Calibri" panose="020F0502020204030204" pitchFamily="34" charset="0"/>
                          <a:cs typeface="Arial"/>
                        </a:rPr>
                        <a:t>In no case should the same person be submitting/approving a funding application in all LEA roles. </a:t>
                      </a:r>
                      <a:endParaRPr lang="en-US" sz="1600" dirty="0">
                        <a:solidFill>
                          <a:schemeClr val="bg2">
                            <a:lumMod val="25000"/>
                          </a:schemeClr>
                        </a:solidFill>
                        <a:effectLst/>
                        <a:latin typeface="Calibri"/>
                        <a:ea typeface="Calibri" panose="020F0502020204030204" pitchFamily="34" charset="0"/>
                        <a:cs typeface="Arial"/>
                      </a:endParaRPr>
                    </a:p>
                    <a:p>
                      <a:pPr marL="285750" marR="0" lvl="0" indent="-285750">
                        <a:lnSpc>
                          <a:spcPct val="115000"/>
                        </a:lnSpc>
                        <a:spcBef>
                          <a:spcPts val="0"/>
                        </a:spcBef>
                        <a:spcAft>
                          <a:spcPts val="0"/>
                        </a:spcAft>
                        <a:buFont typeface="Arial"/>
                        <a:buChar char="•"/>
                      </a:pPr>
                      <a:r>
                        <a:rPr lang="en-US" sz="1600" b="1" dirty="0">
                          <a:solidFill>
                            <a:schemeClr val="bg2">
                              <a:lumMod val="25000"/>
                            </a:schemeClr>
                          </a:solidFill>
                          <a:effectLst/>
                          <a:latin typeface="Calibri"/>
                          <a:ea typeface="Calibri" panose="020F0502020204030204" pitchFamily="34" charset="0"/>
                          <a:cs typeface="Arial"/>
                        </a:rPr>
                        <a:t>Every instance of a funding application going through a workflow in GEM$ (whether it be a correction or revision/amendment), must have at least two different people submitting/approving for the LEA.</a:t>
                      </a:r>
                      <a:endParaRPr lang="en-US" sz="800" dirty="0">
                        <a:solidFill>
                          <a:schemeClr val="bg2">
                            <a:lumMod val="25000"/>
                          </a:schemeClr>
                        </a:solidFill>
                        <a:effectLst/>
                        <a:latin typeface="Calibri"/>
                        <a:ea typeface="Calibri" panose="020F0502020204030204" pitchFamily="34" charset="0"/>
                        <a:cs typeface="Arial"/>
                      </a:endParaRPr>
                    </a:p>
                    <a:p>
                      <a:pPr marL="285750" marR="0" lvl="0" indent="-285750">
                        <a:lnSpc>
                          <a:spcPct val="115000"/>
                        </a:lnSpc>
                        <a:spcBef>
                          <a:spcPts val="0"/>
                        </a:spcBef>
                        <a:spcAft>
                          <a:spcPts val="0"/>
                        </a:spcAft>
                        <a:buFont typeface="Arial"/>
                        <a:buChar char="•"/>
                      </a:pPr>
                      <a:r>
                        <a:rPr lang="en-US" sz="1600" b="1" dirty="0">
                          <a:solidFill>
                            <a:schemeClr val="bg2">
                              <a:lumMod val="25000"/>
                            </a:schemeClr>
                          </a:solidFill>
                          <a:effectLst/>
                          <a:latin typeface="Calibri"/>
                          <a:ea typeface="Calibri" panose="020F0502020204030204" pitchFamily="34" charset="0"/>
                          <a:cs typeface="Arial"/>
                        </a:rPr>
                        <a:t>If a surrogate is needed because the actual Superintendent/Chief Executive is not available such that a grant will be unreasonably delayed, that surrogate must be listed as an authorized signatory on the LEA’s current CASL form that has been submitted to DESE (see exception, noted above (*) for Community Colleges and other state entities with an ISA with DESE). </a:t>
                      </a:r>
                      <a:endParaRPr lang="en-US" sz="1600" dirty="0">
                        <a:solidFill>
                          <a:schemeClr val="bg2">
                            <a:lumMod val="25000"/>
                          </a:schemeClr>
                        </a:solidFill>
                        <a:effectLst/>
                        <a:latin typeface="Calibri"/>
                        <a:ea typeface="Calibri" panose="020F0502020204030204" pitchFamily="34" charset="0"/>
                        <a:cs typeface="Arial" panose="020B0604020202020204" pitchFamily="34" charset="0"/>
                      </a:endParaRPr>
                    </a:p>
                    <a:p>
                      <a:pPr marL="171450" marR="0" indent="-171450">
                        <a:lnSpc>
                          <a:spcPct val="115000"/>
                        </a:lnSpc>
                        <a:spcBef>
                          <a:spcPts val="0"/>
                        </a:spcBef>
                        <a:spcAft>
                          <a:spcPts val="0"/>
                        </a:spcAft>
                        <a:buFont typeface="Arial"/>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marL="171450" marR="0" indent="-171450">
                        <a:lnSpc>
                          <a:spcPct val="115000"/>
                        </a:lnSpc>
                        <a:spcBef>
                          <a:spcPts val="0"/>
                        </a:spcBef>
                        <a:spcAft>
                          <a:spcPts val="0"/>
                        </a:spcAft>
                        <a:buFont typeface="Arial"/>
                        <a:buChar char="•"/>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lnL>
                      <a:noFill/>
                    </a:lnL>
                    <a:lnR>
                      <a:noFill/>
                    </a:lnR>
                    <a:lnT>
                      <a:noFill/>
                    </a:lnT>
                    <a:lnB>
                      <a:noFill/>
                    </a:lnB>
                    <a:noFill/>
                  </a:tcPr>
                </a:tc>
                <a:extLst>
                  <a:ext uri="{0D108BD9-81ED-4DB2-BD59-A6C34878D82A}">
                    <a16:rowId xmlns:a16="http://schemas.microsoft.com/office/drawing/2014/main" val="97094115"/>
                  </a:ext>
                </a:extLst>
              </a:tr>
            </a:tbl>
          </a:graphicData>
        </a:graphic>
      </p:graphicFrame>
      <p:sp>
        <p:nvSpPr>
          <p:cNvPr id="3" name="TextBox 2">
            <a:extLst>
              <a:ext uri="{FF2B5EF4-FFF2-40B4-BE49-F238E27FC236}">
                <a16:creationId xmlns:a16="http://schemas.microsoft.com/office/drawing/2014/main" id="{3BC6DF32-ED1A-ACE2-4831-374AB5EEDD26}"/>
              </a:ext>
            </a:extLst>
          </p:cNvPr>
          <p:cNvSpPr txBox="1"/>
          <p:nvPr/>
        </p:nvSpPr>
        <p:spPr>
          <a:xfrm>
            <a:off x="145748" y="5734128"/>
            <a:ext cx="7881833" cy="954107"/>
          </a:xfrm>
          <a:prstGeom prst="rect">
            <a:avLst/>
          </a:prstGeom>
          <a:noFill/>
        </p:spPr>
        <p:txBody>
          <a:bodyPr wrap="square">
            <a:spAutoFit/>
          </a:bodyPr>
          <a:lstStyle/>
          <a:p>
            <a:pPr algn="l" rtl="0" fontAlgn="base"/>
            <a:r>
              <a:rPr lang="en-US" sz="1400" b="1" i="0" dirty="0">
                <a:effectLst/>
                <a:highlight>
                  <a:srgbClr val="EDEBE9"/>
                </a:highlight>
                <a:latin typeface="Calibri" panose="020F0502020204030204" pitchFamily="34" charset="0"/>
              </a:rPr>
              <a:t>*** </a:t>
            </a:r>
            <a:r>
              <a:rPr lang="en-US" sz="1400" b="1" i="0" u="sng" dirty="0">
                <a:effectLst/>
                <a:highlight>
                  <a:srgbClr val="EDEBE9"/>
                </a:highlight>
                <a:latin typeface="Calibri" panose="020F0502020204030204" pitchFamily="34" charset="0"/>
              </a:rPr>
              <a:t>Exception:</a:t>
            </a:r>
            <a:r>
              <a:rPr lang="en-US" sz="1400" b="1" i="0" u="none" strike="noStrike" dirty="0">
                <a:effectLst/>
                <a:highlight>
                  <a:srgbClr val="EDEBE9"/>
                </a:highlight>
                <a:latin typeface="Calibri" panose="020F0502020204030204" pitchFamily="34" charset="0"/>
              </a:rPr>
              <a:t>  </a:t>
            </a:r>
            <a:r>
              <a:rPr lang="en-US" sz="1400" b="1" i="0" u="sng" dirty="0">
                <a:effectLst/>
                <a:highlight>
                  <a:srgbClr val="EDEBE9"/>
                </a:highlight>
                <a:latin typeface="Calibri" panose="020F0502020204030204" pitchFamily="34" charset="0"/>
              </a:rPr>
              <a:t>For Community Colleges and state agencies/entities that have an ISA (intrastate agreement) with DESE</a:t>
            </a:r>
            <a:r>
              <a:rPr lang="en-US" sz="1400" b="1" i="0" u="none" strike="noStrike" dirty="0">
                <a:effectLst/>
                <a:highlight>
                  <a:srgbClr val="EDEBE9"/>
                </a:highlight>
                <a:latin typeface="Calibri" panose="020F0502020204030204" pitchFamily="34" charset="0"/>
              </a:rPr>
              <a:t>,</a:t>
            </a:r>
            <a:r>
              <a:rPr lang="en-US" sz="1400" b="1" i="0" dirty="0">
                <a:effectLst/>
                <a:highlight>
                  <a:srgbClr val="EDEBE9"/>
                </a:highlight>
                <a:latin typeface="Calibri" panose="020F0502020204030204" pitchFamily="34" charset="0"/>
              </a:rPr>
              <a:t>​</a:t>
            </a:r>
            <a:r>
              <a:rPr lang="en-US" sz="1400" b="1" i="0" u="none" strike="noStrike" dirty="0">
                <a:effectLst/>
                <a:highlight>
                  <a:srgbClr val="EDEBE9"/>
                </a:highlight>
                <a:latin typeface="Calibri" panose="020F0502020204030204" pitchFamily="34" charset="0"/>
              </a:rPr>
              <a:t> the person signing off as the Superintendent/Chief Executive should be the head of the organization or other senior administrator, </a:t>
            </a:r>
            <a:r>
              <a:rPr lang="en-US" sz="1400" b="1" i="0" dirty="0">
                <a:effectLst/>
                <a:highlight>
                  <a:srgbClr val="EDEBE9"/>
                </a:highlight>
                <a:latin typeface="Calibri" panose="020F0502020204030204" pitchFamily="34" charset="0"/>
              </a:rPr>
              <a:t>​</a:t>
            </a:r>
            <a:r>
              <a:rPr lang="en-US" sz="1400" b="1" dirty="0">
                <a:highlight>
                  <a:srgbClr val="EDEBE9"/>
                </a:highlight>
                <a:latin typeface="Segoe UI" panose="020B0502040204020203" pitchFamily="34" charset="0"/>
              </a:rPr>
              <a:t> </a:t>
            </a:r>
            <a:r>
              <a:rPr lang="en-US" sz="1400" b="1" i="0" u="none" strike="noStrike" dirty="0">
                <a:effectLst/>
                <a:highlight>
                  <a:srgbClr val="EDEBE9"/>
                </a:highlight>
                <a:latin typeface="Calibri" panose="020F0502020204030204" pitchFamily="34" charset="0"/>
              </a:rPr>
              <a:t>preferably the senior administrator who is the signatory appearing on the ISA.  </a:t>
            </a:r>
            <a:r>
              <a:rPr lang="en-US" sz="1400" b="1" i="0" dirty="0">
                <a:effectLst/>
                <a:highlight>
                  <a:srgbClr val="EDEBE9"/>
                </a:highlight>
                <a:latin typeface="Calibri" panose="020F0502020204030204" pitchFamily="34" charset="0"/>
              </a:rPr>
              <a:t>​</a:t>
            </a:r>
            <a:r>
              <a:rPr lang="en-US" sz="1400" b="1" i="0" u="none" strike="noStrike" dirty="0">
                <a:effectLst/>
                <a:highlight>
                  <a:srgbClr val="EDEBE9"/>
                </a:highlight>
                <a:latin typeface="Calibri" panose="020F0502020204030204" pitchFamily="34" charset="0"/>
              </a:rPr>
              <a:t>These entities are not required to file a CASL with DESE.</a:t>
            </a:r>
            <a:r>
              <a:rPr lang="en-US" sz="1400" b="1" i="0" dirty="0">
                <a:effectLst/>
                <a:highlight>
                  <a:srgbClr val="EDEBE9"/>
                </a:highlight>
                <a:latin typeface="Calibri" panose="020F0502020204030204" pitchFamily="34" charset="0"/>
              </a:rPr>
              <a:t>​</a:t>
            </a:r>
            <a:endParaRPr lang="en-US" sz="1400" b="1" i="0" dirty="0">
              <a:effectLst/>
              <a:highlight>
                <a:srgbClr val="EDEBE9"/>
              </a:highlight>
              <a:latin typeface="Segoe UI" panose="020B0502040204020203" pitchFamily="34" charset="0"/>
            </a:endParaRPr>
          </a:p>
        </p:txBody>
      </p:sp>
    </p:spTree>
    <p:extLst>
      <p:ext uri="{BB962C8B-B14F-4D97-AF65-F5344CB8AC3E}">
        <p14:creationId xmlns:p14="http://schemas.microsoft.com/office/powerpoint/2010/main" val="1038357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64F702-4E9A-CDED-866E-7CA913315DF3}"/>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endParaRPr lang="en-US" sz="3600"/>
          </a:p>
          <a:p>
            <a:pPr marL="0" indent="0">
              <a:lnSpc>
                <a:spcPct val="100000"/>
              </a:lnSpc>
              <a:buNone/>
            </a:pPr>
            <a:endParaRPr lang="en-US">
              <a:latin typeface="Segoe UI"/>
              <a:cs typeface="Segoe UI"/>
            </a:endParaRPr>
          </a:p>
        </p:txBody>
      </p:sp>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p:txBody>
          <a:bodyPr>
            <a:noAutofit/>
          </a:bodyPr>
          <a:lstStyle/>
          <a:p>
            <a:r>
              <a:rPr lang="en-US" sz="4000">
                <a:latin typeface="Arial"/>
                <a:cs typeface="Arial"/>
              </a:rPr>
              <a:t>FY25 Perkins (0400/0401) Application RFP</a:t>
            </a:r>
          </a:p>
        </p:txBody>
      </p:sp>
      <p:sp>
        <p:nvSpPr>
          <p:cNvPr id="4" name="TextBox 3">
            <a:extLst>
              <a:ext uri="{FF2B5EF4-FFF2-40B4-BE49-F238E27FC236}">
                <a16:creationId xmlns:a16="http://schemas.microsoft.com/office/drawing/2014/main" id="{43E98735-A36F-6F90-CD30-881AE77ACBC9}"/>
              </a:ext>
              <a:ext uri="{C183D7F6-B498-43B3-948B-1728B52AA6E4}">
                <adec:decorative xmlns:adec="http://schemas.microsoft.com/office/drawing/2017/decorative" val="1"/>
              </a:ext>
            </a:extLst>
          </p:cNvPr>
          <p:cNvSpPr txBox="1"/>
          <p:nvPr/>
        </p:nvSpPr>
        <p:spPr>
          <a:xfrm>
            <a:off x="885463" y="5225970"/>
            <a:ext cx="55018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a:solidFill>
                <a:srgbClr val="000000"/>
              </a:solidFill>
              <a:latin typeface="Calibri Light"/>
              <a:cs typeface="Arial"/>
            </a:endParaRPr>
          </a:p>
        </p:txBody>
      </p:sp>
      <p:sp>
        <p:nvSpPr>
          <p:cNvPr id="5" name="TextBox 4">
            <a:extLst>
              <a:ext uri="{FF2B5EF4-FFF2-40B4-BE49-F238E27FC236}">
                <a16:creationId xmlns:a16="http://schemas.microsoft.com/office/drawing/2014/main" id="{C01053E5-95A2-E9ED-00E6-DDA31ECB6377}"/>
              </a:ext>
            </a:extLst>
          </p:cNvPr>
          <p:cNvSpPr txBox="1"/>
          <p:nvPr/>
        </p:nvSpPr>
        <p:spPr>
          <a:xfrm>
            <a:off x="239211" y="2023641"/>
            <a:ext cx="11482084" cy="4678204"/>
          </a:xfrm>
          <a:prstGeom prst="rect">
            <a:avLst/>
          </a:prstGeom>
          <a:solidFill>
            <a:schemeClr val="accent4">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101D35"/>
                </a:solidFill>
                <a:latin typeface="Arial"/>
                <a:cs typeface="Segoe UI"/>
              </a:rPr>
              <a:t>The RFPs include all materials and instructions needed to apply for your grants. </a:t>
            </a:r>
            <a:r>
              <a:rPr lang="en-US" sz="2400">
                <a:solidFill>
                  <a:srgbClr val="101D35"/>
                </a:solidFill>
                <a:latin typeface="Arial"/>
                <a:cs typeface="Segoe UI"/>
              </a:rPr>
              <a:t>​</a:t>
            </a:r>
            <a:endParaRPr lang="en-US">
              <a:latin typeface="Arial"/>
              <a:cs typeface="Calibri" panose="020F0502020204030204"/>
            </a:endParaRPr>
          </a:p>
          <a:p>
            <a:pPr algn="ctr"/>
            <a:r>
              <a:rPr lang="en-US" sz="2400">
                <a:solidFill>
                  <a:srgbClr val="101D35"/>
                </a:solidFill>
                <a:latin typeface="Arial"/>
                <a:cs typeface="Segoe UI"/>
              </a:rPr>
              <a:t>​</a:t>
            </a:r>
          </a:p>
          <a:p>
            <a:pPr algn="ctr"/>
            <a:r>
              <a:rPr lang="en-US" sz="2400">
                <a:latin typeface="Arial"/>
                <a:cs typeface="Segoe UI"/>
              </a:rPr>
              <a:t>The </a:t>
            </a:r>
            <a:r>
              <a:rPr lang="en-US" sz="2400" b="1">
                <a:latin typeface="Arial"/>
                <a:cs typeface="Segoe UI"/>
              </a:rPr>
              <a:t>submission deadline is September 23, 2024;</a:t>
            </a:r>
            <a:r>
              <a:rPr lang="en-US" sz="2400">
                <a:latin typeface="Arial"/>
                <a:cs typeface="Segoe UI"/>
              </a:rPr>
              <a:t> applicants are encouraged to submit earlier because application grant start date will be given based on the period of availability for FY25 0400/0401 which is 7/1/24 (or date of approval if later). </a:t>
            </a:r>
            <a:br>
              <a:rPr lang="en-US" sz="2400">
                <a:latin typeface="Arial"/>
                <a:cs typeface="Segoe UI"/>
              </a:rPr>
            </a:br>
            <a:r>
              <a:rPr lang="en-US" sz="2400">
                <a:solidFill>
                  <a:srgbClr val="101D35"/>
                </a:solidFill>
                <a:latin typeface="Arial"/>
                <a:cs typeface="Segoe UI"/>
              </a:rPr>
              <a:t> ​</a:t>
            </a:r>
            <a:br>
              <a:rPr lang="en-US" sz="2400">
                <a:latin typeface="Arial"/>
                <a:cs typeface="Segoe UI"/>
              </a:rPr>
            </a:br>
            <a:r>
              <a:rPr lang="en-US" sz="2400" b="1">
                <a:solidFill>
                  <a:srgbClr val="101D35"/>
                </a:solidFill>
                <a:latin typeface="Arial"/>
                <a:cs typeface="Segoe UI"/>
              </a:rPr>
              <a:t>Perkins Secondary (Fund Code 0400):</a:t>
            </a:r>
            <a:r>
              <a:rPr lang="en-US" sz="2400">
                <a:solidFill>
                  <a:srgbClr val="101D35"/>
                </a:solidFill>
                <a:latin typeface="Arial"/>
                <a:cs typeface="Segoe UI"/>
              </a:rPr>
              <a:t>​</a:t>
            </a:r>
            <a:endParaRPr lang="en-US" sz="2400">
              <a:latin typeface="Arial"/>
              <a:cs typeface="Calibri" panose="020F0502020204030204"/>
            </a:endParaRPr>
          </a:p>
          <a:p>
            <a:pPr algn="ctr"/>
            <a:r>
              <a:rPr lang="en-US" sz="2400">
                <a:solidFill>
                  <a:srgbClr val="101D35"/>
                </a:solidFill>
                <a:highlight>
                  <a:srgbClr val="00FF00"/>
                </a:highlight>
                <a:ea typeface="+mn-lt"/>
                <a:cs typeface="+mn-lt"/>
                <a:hlinkClick r:id="rId2"/>
              </a:rPr>
              <a:t>https://www.doe.mass.edu/grants/2025/0400/</a:t>
            </a:r>
            <a:r>
              <a:rPr lang="en-US" sz="2400">
                <a:solidFill>
                  <a:srgbClr val="101D35"/>
                </a:solidFill>
                <a:highlight>
                  <a:srgbClr val="00FF00"/>
                </a:highlight>
                <a:ea typeface="+mn-lt"/>
                <a:cs typeface="+mn-lt"/>
              </a:rPr>
              <a:t> </a:t>
            </a:r>
            <a:endParaRPr lang="en-US">
              <a:solidFill>
                <a:srgbClr val="000000"/>
              </a:solidFill>
              <a:latin typeface="Calibri" panose="020F0502020204030204"/>
              <a:cs typeface="Calibri"/>
            </a:endParaRPr>
          </a:p>
          <a:p>
            <a:pPr algn="ctr"/>
            <a:r>
              <a:rPr lang="en-US" sz="2400" b="1">
                <a:solidFill>
                  <a:srgbClr val="101D35"/>
                </a:solidFill>
                <a:latin typeface="Arial"/>
                <a:cs typeface="Segoe UI"/>
              </a:rPr>
              <a:t>Perkins Postsecondary (Fund Code 0401):</a:t>
            </a:r>
            <a:r>
              <a:rPr lang="en-US" sz="2400">
                <a:solidFill>
                  <a:srgbClr val="101D35"/>
                </a:solidFill>
                <a:latin typeface="Arial"/>
                <a:cs typeface="Segoe UI"/>
              </a:rPr>
              <a:t>​</a:t>
            </a:r>
            <a:endParaRPr lang="en-US">
              <a:solidFill>
                <a:srgbClr val="000000"/>
              </a:solidFill>
              <a:latin typeface="Calibri" panose="020F0502020204030204"/>
              <a:cs typeface="Calibri"/>
            </a:endParaRPr>
          </a:p>
          <a:p>
            <a:pPr algn="ctr"/>
            <a:r>
              <a:rPr lang="en-US" sz="2200">
                <a:solidFill>
                  <a:srgbClr val="101D35"/>
                </a:solidFill>
                <a:highlight>
                  <a:srgbClr val="00FF00"/>
                </a:highlight>
                <a:latin typeface="Calibri"/>
                <a:cs typeface="Calibri"/>
              </a:rPr>
              <a:t>https://www.doe.mass.edu/grants/2025/0401/</a:t>
            </a:r>
            <a:endParaRPr lang="en-US" sz="2200">
              <a:latin typeface="Calibri"/>
              <a:cs typeface="Calibri"/>
            </a:endParaRPr>
          </a:p>
          <a:p>
            <a:pPr algn="ctr"/>
            <a:br>
              <a:rPr lang="en-US">
                <a:latin typeface="Arial"/>
                <a:cs typeface="Segoe UI"/>
              </a:rPr>
            </a:br>
            <a:r>
              <a:rPr lang="en-US">
                <a:solidFill>
                  <a:srgbClr val="203B6A"/>
                </a:solidFill>
                <a:latin typeface="Arial"/>
                <a:cs typeface="Segoe UI"/>
              </a:rPr>
              <a:t>​</a:t>
            </a:r>
            <a:endParaRPr lang="en-US"/>
          </a:p>
        </p:txBody>
      </p:sp>
    </p:spTree>
    <p:extLst>
      <p:ext uri="{BB962C8B-B14F-4D97-AF65-F5344CB8AC3E}">
        <p14:creationId xmlns:p14="http://schemas.microsoft.com/office/powerpoint/2010/main" val="547103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p:txBody>
          <a:bodyPr>
            <a:normAutofit fontScale="90000"/>
          </a:bodyPr>
          <a:lstStyle/>
          <a:p>
            <a:r>
              <a:rPr lang="en-US" dirty="0">
                <a:latin typeface="Arial"/>
                <a:cs typeface="Arial"/>
              </a:rPr>
              <a:t>FY25 Perkins (0400/0401) </a:t>
            </a:r>
            <a:br>
              <a:rPr lang="en-US" dirty="0">
                <a:latin typeface="Arial"/>
                <a:cs typeface="Arial"/>
              </a:rPr>
            </a:br>
            <a:r>
              <a:rPr lang="en-US" dirty="0">
                <a:latin typeface="Arial"/>
                <a:cs typeface="Arial"/>
              </a:rPr>
              <a:t>Application Sections</a:t>
            </a:r>
          </a:p>
        </p:txBody>
      </p:sp>
      <p:sp>
        <p:nvSpPr>
          <p:cNvPr id="2" name="Content Placeholder 1">
            <a:extLst>
              <a:ext uri="{FF2B5EF4-FFF2-40B4-BE49-F238E27FC236}">
                <a16:creationId xmlns:a16="http://schemas.microsoft.com/office/drawing/2014/main" id="{1764F702-4E9A-CDED-866E-7CA913315DF3}"/>
              </a:ext>
            </a:extLst>
          </p:cNvPr>
          <p:cNvSpPr>
            <a:spLocks noGrp="1"/>
          </p:cNvSpPr>
          <p:nvPr>
            <p:ph idx="1"/>
          </p:nvPr>
        </p:nvSpPr>
        <p:spPr/>
        <p:txBody>
          <a:bodyPr vert="horz" lIns="91440" tIns="45720" rIns="91440" bIns="45720" rtlCol="0" anchor="t">
            <a:normAutofit/>
          </a:bodyPr>
          <a:lstStyle/>
          <a:p>
            <a:r>
              <a:rPr lang="en-US" sz="3600">
                <a:latin typeface="Arial"/>
                <a:cs typeface="Arial"/>
              </a:rPr>
              <a:t>CTE Programs</a:t>
            </a:r>
            <a:endParaRPr lang="en-US" sz="3600">
              <a:latin typeface="Segoe UI"/>
              <a:cs typeface="Segoe UI"/>
            </a:endParaRPr>
          </a:p>
          <a:p>
            <a:r>
              <a:rPr lang="en-US" sz="3600">
                <a:latin typeface="Arial"/>
                <a:cs typeface="Arial"/>
              </a:rPr>
              <a:t>Performance &amp; Priorities</a:t>
            </a:r>
            <a:endParaRPr lang="en-US" sz="3600"/>
          </a:p>
          <a:p>
            <a:r>
              <a:rPr lang="en-US" sz="3600">
                <a:latin typeface="Arial"/>
                <a:cs typeface="Arial"/>
              </a:rPr>
              <a:t>Work-based Learning &amp; Post-Secondary Planning</a:t>
            </a:r>
            <a:endParaRPr lang="en-US" sz="3600"/>
          </a:p>
          <a:p>
            <a:r>
              <a:rPr lang="en-US" sz="3600">
                <a:latin typeface="Arial"/>
                <a:cs typeface="Arial"/>
              </a:rPr>
              <a:t>Professionals &amp; Program</a:t>
            </a:r>
            <a:endParaRPr lang="en-US" sz="3600"/>
          </a:p>
          <a:p>
            <a:r>
              <a:rPr lang="en-US" sz="3600">
                <a:latin typeface="Arial"/>
                <a:cs typeface="Arial"/>
              </a:rPr>
              <a:t>Budget</a:t>
            </a:r>
            <a:endParaRPr lang="en-US" sz="3600"/>
          </a:p>
          <a:p>
            <a:r>
              <a:rPr lang="en-US" sz="3600">
                <a:latin typeface="Arial"/>
                <a:cs typeface="Arial"/>
              </a:rPr>
              <a:t>Budget Overview</a:t>
            </a:r>
            <a:endParaRPr lang="en-US"/>
          </a:p>
          <a:p>
            <a:pPr marL="0" indent="0">
              <a:lnSpc>
                <a:spcPct val="100000"/>
              </a:lnSpc>
              <a:buNone/>
            </a:pPr>
            <a:endParaRPr lang="en-US">
              <a:latin typeface="Segoe UI"/>
              <a:cs typeface="Segoe UI"/>
            </a:endParaRPr>
          </a:p>
        </p:txBody>
      </p:sp>
    </p:spTree>
    <p:extLst>
      <p:ext uri="{BB962C8B-B14F-4D97-AF65-F5344CB8AC3E}">
        <p14:creationId xmlns:p14="http://schemas.microsoft.com/office/powerpoint/2010/main" val="2275317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755279" y="385"/>
            <a:ext cx="10536677" cy="1928238"/>
          </a:xfrm>
        </p:spPr>
        <p:txBody>
          <a:bodyPr>
            <a:normAutofit/>
          </a:bodyPr>
          <a:lstStyle/>
          <a:p>
            <a:pPr lvl="1">
              <a:spcBef>
                <a:spcPts val="500"/>
              </a:spcBef>
            </a:pPr>
            <a:r>
              <a:rPr lang="en-US" sz="4400" dirty="0">
                <a:solidFill>
                  <a:schemeClr val="accent4">
                    <a:lumMod val="20000"/>
                    <a:lumOff val="80000"/>
                  </a:schemeClr>
                </a:solidFill>
                <a:latin typeface="Segoe UI Semibold"/>
                <a:cs typeface="Segoe UI Semibold"/>
              </a:rPr>
              <a:t>Housekeeping</a:t>
            </a:r>
            <a:br>
              <a:rPr lang="en-US" dirty="0">
                <a:latin typeface="Segoe UI Semibold"/>
                <a:cs typeface="Segoe UI Semibold"/>
              </a:rPr>
            </a:br>
            <a:br>
              <a:rPr lang="en-US" dirty="0">
                <a:latin typeface="Segoe UI Semibold"/>
                <a:cs typeface="Segoe UI Semibold"/>
              </a:rPr>
            </a:br>
            <a:br>
              <a:rPr lang="en-US" dirty="0">
                <a:latin typeface="Segoe UI Semibold"/>
                <a:cs typeface="Segoe UI Semibold"/>
              </a:rPr>
            </a:br>
            <a:endParaRPr lang="en-US" dirty="0">
              <a:latin typeface="Segoe UI Semibold"/>
              <a:cs typeface="Segoe UI Semibold"/>
            </a:endParaRPr>
          </a:p>
        </p:txBody>
      </p:sp>
      <p:sp>
        <p:nvSpPr>
          <p:cNvPr id="3" name="TextBox 2">
            <a:extLst>
              <a:ext uri="{FF2B5EF4-FFF2-40B4-BE49-F238E27FC236}">
                <a16:creationId xmlns:a16="http://schemas.microsoft.com/office/drawing/2014/main" id="{A37D5098-B20A-60A3-C7C3-C283D7BE6BDF}"/>
              </a:ext>
            </a:extLst>
          </p:cNvPr>
          <p:cNvSpPr txBox="1"/>
          <p:nvPr/>
        </p:nvSpPr>
        <p:spPr>
          <a:xfrm>
            <a:off x="641713" y="1657037"/>
            <a:ext cx="10692808" cy="3795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spcBef>
                <a:spcPts val="500"/>
              </a:spcBef>
              <a:buFont typeface="Arial"/>
              <a:buChar char="•"/>
            </a:pPr>
            <a:r>
              <a:rPr lang="en-US" sz="2800">
                <a:latin typeface="Segoe UI"/>
                <a:cs typeface="Segoe UI"/>
              </a:rPr>
              <a:t>The slides were emailed to all registrants.</a:t>
            </a:r>
            <a:endParaRPr lang="en-US" sz="2800">
              <a:latin typeface="Segoe UI"/>
              <a:ea typeface="+mn-lt"/>
              <a:cs typeface="+mn-lt"/>
            </a:endParaRPr>
          </a:p>
          <a:p>
            <a:pPr marL="742950" lvl="1" indent="-285750">
              <a:spcBef>
                <a:spcPts val="500"/>
              </a:spcBef>
              <a:buFont typeface="Arial"/>
              <a:buChar char="•"/>
            </a:pPr>
            <a:r>
              <a:rPr lang="en-US" sz="2800">
                <a:latin typeface="Segoe UI"/>
                <a:cs typeface="Arial"/>
              </a:rPr>
              <a:t> To preserve bandwidth, your video and microphone are turned off.</a:t>
            </a:r>
            <a:endParaRPr lang="en-US" sz="2800">
              <a:latin typeface="Segoe UI"/>
              <a:ea typeface="+mn-lt"/>
              <a:cs typeface="+mn-lt"/>
            </a:endParaRPr>
          </a:p>
          <a:p>
            <a:pPr marL="742950" lvl="1" indent="-285750">
              <a:spcBef>
                <a:spcPts val="500"/>
              </a:spcBef>
              <a:buFont typeface="Arial"/>
              <a:buChar char="•"/>
            </a:pPr>
            <a:r>
              <a:rPr lang="en-US" sz="2800">
                <a:latin typeface="Segoe UI"/>
                <a:cs typeface="Arial"/>
              </a:rPr>
              <a:t> Use the Q &amp; A feature at the bottom of the screen to ask questions.</a:t>
            </a:r>
            <a:endParaRPr lang="en-US" sz="2800">
              <a:latin typeface="Segoe UI"/>
              <a:ea typeface="+mn-lt"/>
              <a:cs typeface="+mn-lt"/>
            </a:endParaRPr>
          </a:p>
          <a:p>
            <a:pPr marL="742950" lvl="1" indent="-285750">
              <a:spcBef>
                <a:spcPts val="500"/>
              </a:spcBef>
              <a:buFont typeface="Arial"/>
              <a:buChar char="•"/>
            </a:pPr>
            <a:r>
              <a:rPr lang="en-US" sz="2800">
                <a:latin typeface="Segoe UI"/>
                <a:cs typeface="Arial"/>
              </a:rPr>
              <a:t> Please do not use the Chat feature.</a:t>
            </a:r>
            <a:endParaRPr lang="en-US" sz="2800">
              <a:latin typeface="Segoe UI"/>
              <a:ea typeface="+mn-lt"/>
              <a:cs typeface="+mn-lt"/>
            </a:endParaRPr>
          </a:p>
          <a:p>
            <a:pPr marL="742950" lvl="1" indent="-285750">
              <a:spcBef>
                <a:spcPts val="500"/>
              </a:spcBef>
              <a:buFont typeface="Arial"/>
              <a:buChar char="•"/>
            </a:pPr>
            <a:r>
              <a:rPr lang="en-US" sz="2800">
                <a:latin typeface="Segoe UI"/>
                <a:cs typeface="Segoe UI"/>
              </a:rPr>
              <a:t> This session is being recorded and will be made available upon request.</a:t>
            </a:r>
            <a:endParaRPr lang="en-US" sz="2800"/>
          </a:p>
        </p:txBody>
      </p:sp>
    </p:spTree>
    <p:extLst>
      <p:ext uri="{BB962C8B-B14F-4D97-AF65-F5344CB8AC3E}">
        <p14:creationId xmlns:p14="http://schemas.microsoft.com/office/powerpoint/2010/main" val="4203753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527B0-147A-F9D1-336E-2435C5584CC2}"/>
              </a:ext>
            </a:extLst>
          </p:cNvPr>
          <p:cNvSpPr>
            <a:spLocks noGrp="1"/>
          </p:cNvSpPr>
          <p:nvPr>
            <p:ph type="title"/>
          </p:nvPr>
        </p:nvSpPr>
        <p:spPr/>
        <p:txBody>
          <a:bodyPr>
            <a:normAutofit fontScale="90000"/>
          </a:bodyPr>
          <a:lstStyle/>
          <a:p>
            <a:r>
              <a:rPr lang="en-US" dirty="0">
                <a:latin typeface="Arial"/>
                <a:cs typeface="Arial"/>
              </a:rPr>
              <a:t>GEM$ features and tips</a:t>
            </a:r>
            <a:br>
              <a:rPr lang="en-US" dirty="0">
                <a:latin typeface="Arial"/>
                <a:cs typeface="Arial"/>
              </a:rPr>
            </a:br>
            <a:r>
              <a:rPr lang="en-US" dirty="0">
                <a:latin typeface="Arial"/>
                <a:cs typeface="Arial"/>
              </a:rPr>
              <a:t>Copy previous fiscal year details</a:t>
            </a:r>
            <a:endParaRPr lang="en-US" dirty="0"/>
          </a:p>
        </p:txBody>
      </p:sp>
      <p:sp>
        <p:nvSpPr>
          <p:cNvPr id="5" name="Content Placeholder 4">
            <a:extLst>
              <a:ext uri="{FF2B5EF4-FFF2-40B4-BE49-F238E27FC236}">
                <a16:creationId xmlns:a16="http://schemas.microsoft.com/office/drawing/2014/main" id="{0D687EE0-CB92-4626-5293-645C81574FBD}"/>
              </a:ext>
            </a:extLst>
          </p:cNvPr>
          <p:cNvSpPr>
            <a:spLocks noGrp="1"/>
          </p:cNvSpPr>
          <p:nvPr>
            <p:ph idx="1"/>
          </p:nvPr>
        </p:nvSpPr>
        <p:spPr>
          <a:xfrm>
            <a:off x="262265" y="2156257"/>
            <a:ext cx="4140820" cy="3343782"/>
          </a:xfrm>
        </p:spPr>
        <p:txBody>
          <a:bodyPr vert="horz" lIns="91440" tIns="45720" rIns="91440" bIns="45720" rtlCol="0" anchor="t">
            <a:normAutofit/>
          </a:bodyPr>
          <a:lstStyle/>
          <a:p>
            <a:pPr marL="0" indent="0">
              <a:buNone/>
            </a:pPr>
            <a:r>
              <a:rPr lang="en-US">
                <a:latin typeface="Arial"/>
                <a:cs typeface="Arial"/>
              </a:rPr>
              <a:t>Link at the top of these sections will allow to copy previous fiscal year (FY24) Application responses</a:t>
            </a:r>
            <a:endParaRPr lang="en-US"/>
          </a:p>
          <a:p>
            <a:pPr marL="342900" indent="-342900"/>
            <a:r>
              <a:rPr lang="en-US" sz="2200">
                <a:latin typeface="Arial"/>
                <a:cs typeface="Arial"/>
              </a:rPr>
              <a:t>Professionals &amp; Program</a:t>
            </a:r>
            <a:endParaRPr lang="en-US"/>
          </a:p>
          <a:p>
            <a:r>
              <a:rPr lang="en-US" sz="2200">
                <a:latin typeface="Arial"/>
                <a:cs typeface="Arial"/>
              </a:rPr>
              <a:t>Work Based Learning &amp; Post Secondary Planning</a:t>
            </a:r>
            <a:endParaRPr lang="en-US" sz="2200"/>
          </a:p>
          <a:p>
            <a:endParaRPr lang="en-US" sz="2200">
              <a:latin typeface="Arial"/>
              <a:cs typeface="Arial"/>
            </a:endParaRPr>
          </a:p>
          <a:p>
            <a:endParaRPr lang="en-US"/>
          </a:p>
          <a:p>
            <a:endParaRPr lang="en-US">
              <a:latin typeface="Arial"/>
              <a:cs typeface="Arial"/>
            </a:endParaRPr>
          </a:p>
        </p:txBody>
      </p:sp>
      <p:pic>
        <p:nvPicPr>
          <p:cNvPr id="2" name="Picture 1">
            <a:extLst>
              <a:ext uri="{FF2B5EF4-FFF2-40B4-BE49-F238E27FC236}">
                <a16:creationId xmlns:a16="http://schemas.microsoft.com/office/drawing/2014/main" id="{B9E12884-785F-FDC0-0FC7-667CADB0EC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400064" y="2090272"/>
            <a:ext cx="6882542" cy="2984113"/>
          </a:xfrm>
          <a:prstGeom prst="rect">
            <a:avLst/>
          </a:prstGeom>
        </p:spPr>
      </p:pic>
      <p:sp>
        <p:nvSpPr>
          <p:cNvPr id="4" name="TextBox 3">
            <a:extLst>
              <a:ext uri="{FF2B5EF4-FFF2-40B4-BE49-F238E27FC236}">
                <a16:creationId xmlns:a16="http://schemas.microsoft.com/office/drawing/2014/main" id="{4131E1FE-AB0D-8DB5-9C41-4FD16DC222D6}"/>
              </a:ext>
            </a:extLst>
          </p:cNvPr>
          <p:cNvSpPr txBox="1"/>
          <p:nvPr/>
        </p:nvSpPr>
        <p:spPr>
          <a:xfrm>
            <a:off x="477433" y="5854518"/>
            <a:ext cx="10734906" cy="707886"/>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Arial"/>
                <a:cs typeface="Arial"/>
              </a:rPr>
              <a:t>*** This does not mean the response will be automatically approvable. The FY25 review could still elicit follow up questions or required edits.</a:t>
            </a:r>
          </a:p>
        </p:txBody>
      </p:sp>
    </p:spTree>
    <p:extLst>
      <p:ext uri="{BB962C8B-B14F-4D97-AF65-F5344CB8AC3E}">
        <p14:creationId xmlns:p14="http://schemas.microsoft.com/office/powerpoint/2010/main" val="31768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2527B0-147A-F9D1-336E-2435C5584CC2}"/>
              </a:ext>
            </a:extLst>
          </p:cNvPr>
          <p:cNvSpPr>
            <a:spLocks noGrp="1"/>
          </p:cNvSpPr>
          <p:nvPr>
            <p:ph type="title"/>
          </p:nvPr>
        </p:nvSpPr>
        <p:spPr/>
        <p:txBody>
          <a:bodyPr>
            <a:normAutofit fontScale="90000"/>
          </a:bodyPr>
          <a:lstStyle/>
          <a:p>
            <a:r>
              <a:rPr lang="en-US">
                <a:latin typeface="Arial"/>
                <a:cs typeface="Arial"/>
              </a:rPr>
              <a:t>GEM$ features and tips</a:t>
            </a:r>
            <a:br>
              <a:rPr lang="en-US">
                <a:latin typeface="Arial"/>
                <a:cs typeface="Arial"/>
              </a:rPr>
            </a:br>
            <a:r>
              <a:rPr lang="en-US">
                <a:latin typeface="Arial"/>
                <a:cs typeface="Arial"/>
              </a:rPr>
              <a:t>Budget download/Upload</a:t>
            </a:r>
            <a:endParaRPr lang="en-US"/>
          </a:p>
        </p:txBody>
      </p:sp>
      <p:pic>
        <p:nvPicPr>
          <p:cNvPr id="2" name="Picture 1" descr="Budget sections, below indirect costs there is &quot;upload budget data/download budget data&quot; highlighted in yellow to draw attention &#10;">
            <a:extLst>
              <a:ext uri="{FF2B5EF4-FFF2-40B4-BE49-F238E27FC236}">
                <a16:creationId xmlns:a16="http://schemas.microsoft.com/office/drawing/2014/main" id="{1F91F175-0C54-EDD2-C9E1-31D8DB4E0C09}"/>
              </a:ext>
            </a:extLst>
          </p:cNvPr>
          <p:cNvPicPr>
            <a:picLocks noChangeAspect="1"/>
          </p:cNvPicPr>
          <p:nvPr/>
        </p:nvPicPr>
        <p:blipFill>
          <a:blip r:embed="rId3"/>
          <a:stretch>
            <a:fillRect/>
          </a:stretch>
        </p:blipFill>
        <p:spPr>
          <a:xfrm>
            <a:off x="761419" y="1712874"/>
            <a:ext cx="4786894" cy="4854033"/>
          </a:xfrm>
          <a:prstGeom prst="rect">
            <a:avLst/>
          </a:prstGeom>
        </p:spPr>
      </p:pic>
      <p:sp>
        <p:nvSpPr>
          <p:cNvPr id="5" name="Content Placeholder 4">
            <a:extLst>
              <a:ext uri="{FF2B5EF4-FFF2-40B4-BE49-F238E27FC236}">
                <a16:creationId xmlns:a16="http://schemas.microsoft.com/office/drawing/2014/main" id="{4E2E8F2A-304C-9004-4A32-115A4D391037}"/>
              </a:ext>
            </a:extLst>
          </p:cNvPr>
          <p:cNvSpPr>
            <a:spLocks noGrp="1"/>
          </p:cNvSpPr>
          <p:nvPr>
            <p:ph idx="1"/>
          </p:nvPr>
        </p:nvSpPr>
        <p:spPr>
          <a:xfrm>
            <a:off x="5826395" y="2375982"/>
            <a:ext cx="5454765" cy="3343782"/>
          </a:xfrm>
        </p:spPr>
        <p:txBody>
          <a:bodyPr vert="horz" lIns="91440" tIns="45720" rIns="91440" bIns="45720" rtlCol="0" anchor="t">
            <a:normAutofit fontScale="92500" lnSpcReduction="10000"/>
          </a:bodyPr>
          <a:lstStyle/>
          <a:p>
            <a:pPr marL="0" indent="0">
              <a:buNone/>
            </a:pPr>
            <a:r>
              <a:rPr lang="en-US">
                <a:latin typeface="Arial"/>
                <a:cs typeface="Arial"/>
              </a:rPr>
              <a:t>Guidance document "</a:t>
            </a:r>
            <a:r>
              <a:rPr lang="en-US">
                <a:latin typeface="Arial"/>
                <a:cs typeface="Arial"/>
                <a:hlinkClick r:id="rId4"/>
              </a:rPr>
              <a:t>Budget Upload/Download and Budget Filtering in GEM$</a:t>
            </a:r>
            <a:r>
              <a:rPr lang="en-US">
                <a:latin typeface="Arial"/>
                <a:cs typeface="Arial"/>
              </a:rPr>
              <a:t>" was emailed to all registrants and is available in GEM$ in DESE Resources under Budget and Chart of Accounts</a:t>
            </a:r>
            <a:endParaRPr lang="en-US"/>
          </a:p>
          <a:p>
            <a:pPr marL="0" indent="0">
              <a:buNone/>
            </a:pPr>
            <a:endParaRPr lang="en-US"/>
          </a:p>
          <a:p>
            <a:pPr marL="0" indent="0">
              <a:buNone/>
            </a:pPr>
            <a:r>
              <a:rPr lang="en-US">
                <a:latin typeface="Arial"/>
                <a:cs typeface="Arial"/>
              </a:rPr>
              <a:t>Webinar on Budget Upload expected for September 2024. </a:t>
            </a:r>
            <a:endParaRPr lang="en-US"/>
          </a:p>
          <a:p>
            <a:endParaRPr lang="en-US"/>
          </a:p>
          <a:p>
            <a:endParaRPr lang="en-US">
              <a:latin typeface="Arial"/>
              <a:cs typeface="Arial"/>
            </a:endParaRPr>
          </a:p>
        </p:txBody>
      </p:sp>
    </p:spTree>
    <p:extLst>
      <p:ext uri="{BB962C8B-B14F-4D97-AF65-F5344CB8AC3E}">
        <p14:creationId xmlns:p14="http://schemas.microsoft.com/office/powerpoint/2010/main" val="182903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23B0C15-1E56-2BE0-75E5-0AD38D62D79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841225" y="2663086"/>
            <a:ext cx="7572375" cy="3752850"/>
          </a:xfrm>
        </p:spPr>
      </p:pic>
      <p:sp>
        <p:nvSpPr>
          <p:cNvPr id="3" name="Title 2">
            <a:extLst>
              <a:ext uri="{FF2B5EF4-FFF2-40B4-BE49-F238E27FC236}">
                <a16:creationId xmlns:a16="http://schemas.microsoft.com/office/drawing/2014/main" id="{6A2527B0-147A-F9D1-336E-2435C5584CC2}"/>
              </a:ext>
            </a:extLst>
          </p:cNvPr>
          <p:cNvSpPr>
            <a:spLocks noGrp="1"/>
          </p:cNvSpPr>
          <p:nvPr>
            <p:ph type="title"/>
          </p:nvPr>
        </p:nvSpPr>
        <p:spPr/>
        <p:txBody>
          <a:bodyPr>
            <a:normAutofit fontScale="90000"/>
          </a:bodyPr>
          <a:lstStyle/>
          <a:p>
            <a:r>
              <a:rPr lang="en-US">
                <a:latin typeface="Arial"/>
                <a:cs typeface="Arial"/>
              </a:rPr>
              <a:t>GEM$ features and tips </a:t>
            </a:r>
            <a:br>
              <a:rPr lang="en-US">
                <a:latin typeface="Arial"/>
                <a:cs typeface="Arial"/>
              </a:rPr>
            </a:br>
            <a:r>
              <a:rPr lang="en-US">
                <a:latin typeface="Arial"/>
                <a:cs typeface="Arial"/>
              </a:rPr>
              <a:t>Function and Object code guidance</a:t>
            </a:r>
            <a:endParaRPr lang="en-US"/>
          </a:p>
        </p:txBody>
      </p:sp>
      <p:sp>
        <p:nvSpPr>
          <p:cNvPr id="5" name="Content Placeholder 4">
            <a:extLst>
              <a:ext uri="{FF2B5EF4-FFF2-40B4-BE49-F238E27FC236}">
                <a16:creationId xmlns:a16="http://schemas.microsoft.com/office/drawing/2014/main" id="{B994B543-C1EC-13AE-D90D-D9ECB261B0E2}"/>
              </a:ext>
            </a:extLst>
          </p:cNvPr>
          <p:cNvSpPr txBox="1">
            <a:spLocks/>
          </p:cNvSpPr>
          <p:nvPr/>
        </p:nvSpPr>
        <p:spPr>
          <a:xfrm>
            <a:off x="262265" y="2156257"/>
            <a:ext cx="9175462" cy="334378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Arial"/>
                <a:cs typeface="Arial"/>
              </a:rPr>
              <a:t>Hover over object/function codes for more details.</a:t>
            </a:r>
            <a:endParaRPr lang="en-US"/>
          </a:p>
          <a:p>
            <a:endParaRPr lang="en-US"/>
          </a:p>
          <a:p>
            <a:endParaRPr lang="en-US">
              <a:latin typeface="Arial"/>
              <a:cs typeface="Arial"/>
            </a:endParaRPr>
          </a:p>
        </p:txBody>
      </p:sp>
    </p:spTree>
    <p:extLst>
      <p:ext uri="{BB962C8B-B14F-4D97-AF65-F5344CB8AC3E}">
        <p14:creationId xmlns:p14="http://schemas.microsoft.com/office/powerpoint/2010/main" val="1052084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p:txBody>
          <a:bodyPr>
            <a:normAutofit fontScale="90000"/>
          </a:bodyPr>
          <a:lstStyle/>
          <a:p>
            <a:r>
              <a:rPr lang="en-US">
                <a:latin typeface="Arial"/>
                <a:cs typeface="Arial"/>
              </a:rPr>
              <a:t>FY25 Perkins (0400/0401) </a:t>
            </a:r>
            <a:br>
              <a:rPr lang="en-US">
                <a:latin typeface="Arial"/>
                <a:cs typeface="Arial"/>
              </a:rPr>
            </a:br>
            <a:r>
              <a:rPr lang="en-US">
                <a:latin typeface="Arial"/>
                <a:cs typeface="Arial"/>
              </a:rPr>
              <a:t>Updates and Changes</a:t>
            </a:r>
          </a:p>
        </p:txBody>
      </p:sp>
      <p:sp>
        <p:nvSpPr>
          <p:cNvPr id="2" name="Content Placeholder 1">
            <a:extLst>
              <a:ext uri="{FF2B5EF4-FFF2-40B4-BE49-F238E27FC236}">
                <a16:creationId xmlns:a16="http://schemas.microsoft.com/office/drawing/2014/main" id="{1764F702-4E9A-CDED-866E-7CA913315DF3}"/>
              </a:ext>
            </a:extLst>
          </p:cNvPr>
          <p:cNvSpPr>
            <a:spLocks noGrp="1"/>
          </p:cNvSpPr>
          <p:nvPr>
            <p:ph idx="1"/>
          </p:nvPr>
        </p:nvSpPr>
        <p:spPr>
          <a:xfrm>
            <a:off x="0" y="2144134"/>
            <a:ext cx="12515849" cy="4052559"/>
          </a:xfrm>
        </p:spPr>
        <p:txBody>
          <a:bodyPr vert="horz" lIns="91440" tIns="45720" rIns="91440" bIns="45720" rtlCol="0" anchor="t">
            <a:normAutofit/>
          </a:bodyPr>
          <a:lstStyle/>
          <a:p>
            <a:pPr marL="0" indent="0">
              <a:buNone/>
            </a:pPr>
            <a:r>
              <a:rPr lang="en-US" sz="3600">
                <a:latin typeface="Arial"/>
                <a:cs typeface="Arial"/>
              </a:rPr>
              <a:t>CTE Programs</a:t>
            </a:r>
            <a:endParaRPr lang="en-US" sz="3600"/>
          </a:p>
          <a:p>
            <a:pPr marL="685800">
              <a:spcBef>
                <a:spcPts val="500"/>
              </a:spcBef>
            </a:pPr>
            <a:r>
              <a:rPr lang="en-US" sz="3200">
                <a:latin typeface="Arial"/>
                <a:cs typeface="Arial"/>
              </a:rPr>
              <a:t>Check here if there are any programs currently offered that are not listed in the table above.  </a:t>
            </a:r>
          </a:p>
          <a:p>
            <a:pPr lvl="1"/>
            <a:endParaRPr lang="en-US" sz="3200">
              <a:latin typeface="Arial"/>
              <a:cs typeface="Arial"/>
            </a:endParaRPr>
          </a:p>
          <a:p>
            <a:pPr lvl="1"/>
            <a:endParaRPr lang="en-US" sz="3200">
              <a:latin typeface="Arial"/>
              <a:cs typeface="Arial"/>
            </a:endParaRPr>
          </a:p>
          <a:p>
            <a:endParaRPr lang="en-US" sz="3600"/>
          </a:p>
          <a:p>
            <a:pPr marL="0" indent="0">
              <a:lnSpc>
                <a:spcPct val="100000"/>
              </a:lnSpc>
              <a:buNone/>
            </a:pPr>
            <a:endParaRPr lang="en-US">
              <a:latin typeface="Segoe UI"/>
              <a:cs typeface="Segoe UI"/>
            </a:endParaRPr>
          </a:p>
        </p:txBody>
      </p:sp>
      <p:pic>
        <p:nvPicPr>
          <p:cNvPr id="4" name="Picture 3">
            <a:extLst>
              <a:ext uri="{FF2B5EF4-FFF2-40B4-BE49-F238E27FC236}">
                <a16:creationId xmlns:a16="http://schemas.microsoft.com/office/drawing/2014/main" id="{3E6ED809-26C2-4CF9-5086-5B53EC6486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607344" y="3753472"/>
            <a:ext cx="7786688" cy="3101526"/>
          </a:xfrm>
          <a:prstGeom prst="rect">
            <a:avLst/>
          </a:prstGeom>
        </p:spPr>
      </p:pic>
    </p:spTree>
    <p:extLst>
      <p:ext uri="{BB962C8B-B14F-4D97-AF65-F5344CB8AC3E}">
        <p14:creationId xmlns:p14="http://schemas.microsoft.com/office/powerpoint/2010/main" val="3905887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p:txBody>
          <a:bodyPr>
            <a:normAutofit fontScale="90000"/>
          </a:bodyPr>
          <a:lstStyle/>
          <a:p>
            <a:r>
              <a:rPr lang="en-US" dirty="0">
                <a:latin typeface="Arial"/>
                <a:cs typeface="Arial"/>
              </a:rPr>
              <a:t>FY25 Perkins (0400/0401) </a:t>
            </a:r>
            <a:br>
              <a:rPr lang="en-US" dirty="0">
                <a:latin typeface="Arial"/>
                <a:cs typeface="Arial"/>
              </a:rPr>
            </a:br>
            <a:r>
              <a:rPr lang="en-US" dirty="0">
                <a:latin typeface="Arial"/>
                <a:cs typeface="Arial"/>
              </a:rPr>
              <a:t>Changes</a:t>
            </a:r>
          </a:p>
        </p:txBody>
      </p:sp>
      <p:sp>
        <p:nvSpPr>
          <p:cNvPr id="2" name="Content Placeholder 1">
            <a:extLst>
              <a:ext uri="{FF2B5EF4-FFF2-40B4-BE49-F238E27FC236}">
                <a16:creationId xmlns:a16="http://schemas.microsoft.com/office/drawing/2014/main" id="{1764F702-4E9A-CDED-866E-7CA913315DF3}"/>
              </a:ext>
            </a:extLst>
          </p:cNvPr>
          <p:cNvSpPr>
            <a:spLocks noGrp="1"/>
          </p:cNvSpPr>
          <p:nvPr>
            <p:ph idx="1"/>
          </p:nvPr>
        </p:nvSpPr>
        <p:spPr>
          <a:xfrm>
            <a:off x="837313" y="2096753"/>
            <a:ext cx="12188040" cy="4052559"/>
          </a:xfrm>
        </p:spPr>
        <p:txBody>
          <a:bodyPr vert="horz" lIns="91440" tIns="45720" rIns="91440" bIns="45720" rtlCol="0" anchor="t">
            <a:normAutofit fontScale="92500" lnSpcReduction="10000"/>
          </a:bodyPr>
          <a:lstStyle/>
          <a:p>
            <a:pPr marL="0" indent="0">
              <a:buNone/>
            </a:pPr>
            <a:r>
              <a:rPr lang="en-US" sz="3700" dirty="0">
                <a:latin typeface="Arial"/>
                <a:cs typeface="Arial"/>
              </a:rPr>
              <a:t>Work-based Learning &amp; Post-Secondary Planning</a:t>
            </a:r>
            <a:endParaRPr lang="en-US" dirty="0"/>
          </a:p>
          <a:p>
            <a:pPr marL="0" indent="0">
              <a:buNone/>
            </a:pPr>
            <a:r>
              <a:rPr lang="en-US" sz="3300" dirty="0">
                <a:latin typeface="Arial"/>
                <a:cs typeface="Arial"/>
              </a:rPr>
              <a:t>0400 ONLY New Questions</a:t>
            </a:r>
            <a:endParaRPr lang="en-US" dirty="0"/>
          </a:p>
          <a:p>
            <a:pPr marL="914400" indent="-457200">
              <a:lnSpc>
                <a:spcPct val="70000"/>
              </a:lnSpc>
            </a:pPr>
            <a:r>
              <a:rPr lang="en-US" sz="3300" dirty="0">
                <a:latin typeface="Arial"/>
                <a:cs typeface="Arial"/>
              </a:rPr>
              <a:t>Does your school offer an exploratory program: (yes/no)  </a:t>
            </a:r>
          </a:p>
          <a:p>
            <a:pPr marL="457200" indent="0">
              <a:lnSpc>
                <a:spcPct val="70000"/>
              </a:lnSpc>
              <a:buNone/>
            </a:pPr>
            <a:r>
              <a:rPr lang="en-US" sz="3300" dirty="0">
                <a:latin typeface="Arial"/>
                <a:cs typeface="Arial"/>
              </a:rPr>
              <a:t>    If yes:  Please describe your school’s exploratory model</a:t>
            </a:r>
          </a:p>
          <a:p>
            <a:pPr marL="914400" lvl="2" indent="-457200">
              <a:lnSpc>
                <a:spcPct val="70000"/>
              </a:lnSpc>
            </a:pPr>
            <a:endParaRPr lang="en-US" sz="3300" dirty="0">
              <a:latin typeface="Arial"/>
              <a:cs typeface="Arial"/>
            </a:endParaRPr>
          </a:p>
          <a:p>
            <a:pPr marL="914400" lvl="2" indent="-457200">
              <a:lnSpc>
                <a:spcPct val="70000"/>
              </a:lnSpc>
            </a:pPr>
            <a:r>
              <a:rPr lang="en-US" sz="3300" dirty="0">
                <a:latin typeface="Arial"/>
                <a:cs typeface="Arial"/>
              </a:rPr>
              <a:t>Please describe how students select and are enrolled in programs following exploratory: </a:t>
            </a:r>
          </a:p>
          <a:p>
            <a:pPr marL="914400" lvl="2" indent="-457200">
              <a:lnSpc>
                <a:spcPct val="70000"/>
              </a:lnSpc>
            </a:pPr>
            <a:endParaRPr lang="en-US" sz="3300" dirty="0">
              <a:latin typeface="Arial"/>
              <a:cs typeface="Arial"/>
            </a:endParaRPr>
          </a:p>
          <a:p>
            <a:pPr marL="914400" lvl="2" indent="-457200">
              <a:lnSpc>
                <a:spcPct val="70000"/>
              </a:lnSpc>
            </a:pPr>
            <a:r>
              <a:rPr lang="en-US" sz="3300" dirty="0">
                <a:latin typeface="Arial"/>
                <a:cs typeface="Arial"/>
              </a:rPr>
              <a:t>Select which systems you use to support your </a:t>
            </a:r>
            <a:r>
              <a:rPr lang="en-US" sz="3300" dirty="0" err="1">
                <a:latin typeface="Arial"/>
                <a:cs typeface="Arial"/>
              </a:rPr>
              <a:t>MyCAP</a:t>
            </a:r>
            <a:r>
              <a:rPr lang="en-US" sz="3300" dirty="0">
                <a:latin typeface="Arial"/>
                <a:cs typeface="Arial"/>
              </a:rPr>
              <a:t> processes: </a:t>
            </a:r>
          </a:p>
          <a:p>
            <a:pPr marL="457200" lvl="2" indent="0">
              <a:lnSpc>
                <a:spcPct val="70000"/>
              </a:lnSpc>
              <a:buNone/>
            </a:pPr>
            <a:endParaRPr lang="en-US" sz="3300" dirty="0">
              <a:latin typeface="Arial"/>
              <a:cs typeface="Arial"/>
            </a:endParaRPr>
          </a:p>
          <a:p>
            <a:pPr lvl="1"/>
            <a:endParaRPr lang="en-US" sz="3200" dirty="0"/>
          </a:p>
          <a:p>
            <a:pPr marL="0" indent="0">
              <a:buNone/>
            </a:pPr>
            <a:endParaRPr lang="en-US" sz="3600" dirty="0"/>
          </a:p>
          <a:p>
            <a:pPr marL="0" indent="0">
              <a:lnSpc>
                <a:spcPct val="100000"/>
              </a:lnSpc>
              <a:buNone/>
            </a:pPr>
            <a:endParaRPr lang="en-US" dirty="0">
              <a:latin typeface="Segoe UI"/>
              <a:cs typeface="Segoe UI"/>
            </a:endParaRPr>
          </a:p>
        </p:txBody>
      </p:sp>
    </p:spTree>
    <p:extLst>
      <p:ext uri="{BB962C8B-B14F-4D97-AF65-F5344CB8AC3E}">
        <p14:creationId xmlns:p14="http://schemas.microsoft.com/office/powerpoint/2010/main" val="111849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p:txBody>
          <a:bodyPr>
            <a:normAutofit fontScale="90000"/>
          </a:bodyPr>
          <a:lstStyle/>
          <a:p>
            <a:r>
              <a:rPr lang="en-US" dirty="0">
                <a:latin typeface="Arial"/>
                <a:cs typeface="Arial"/>
              </a:rPr>
              <a:t>FY25 Perkins (0400/0401) </a:t>
            </a:r>
            <a:br>
              <a:rPr lang="en-US" dirty="0">
                <a:latin typeface="Arial"/>
                <a:cs typeface="Arial"/>
              </a:rPr>
            </a:br>
            <a:r>
              <a:rPr lang="en-US" dirty="0">
                <a:latin typeface="Arial"/>
                <a:cs typeface="Arial"/>
              </a:rPr>
              <a:t>Updates and Changes (continued)</a:t>
            </a:r>
          </a:p>
        </p:txBody>
      </p:sp>
      <p:sp>
        <p:nvSpPr>
          <p:cNvPr id="2" name="Content Placeholder 1">
            <a:extLst>
              <a:ext uri="{FF2B5EF4-FFF2-40B4-BE49-F238E27FC236}">
                <a16:creationId xmlns:a16="http://schemas.microsoft.com/office/drawing/2014/main" id="{1764F702-4E9A-CDED-866E-7CA913315DF3}"/>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sz="3600">
                <a:latin typeface="Arial"/>
                <a:cs typeface="Arial"/>
              </a:rPr>
              <a:t>Professionals &amp; Program </a:t>
            </a:r>
            <a:endParaRPr lang="en-US" sz="3600"/>
          </a:p>
          <a:p>
            <a:pPr marL="0" indent="0">
              <a:buNone/>
            </a:pPr>
            <a:r>
              <a:rPr lang="en-US" sz="3400">
                <a:latin typeface="Arial"/>
                <a:cs typeface="Arial"/>
              </a:rPr>
              <a:t>0400/0401 New Questions</a:t>
            </a:r>
            <a:endParaRPr lang="en-US" sz="3600"/>
          </a:p>
          <a:p>
            <a:pPr>
              <a:buFont typeface="Arial"/>
              <a:buChar char="•"/>
            </a:pPr>
            <a:r>
              <a:rPr lang="en-US" sz="3400">
                <a:latin typeface="Arial"/>
                <a:cs typeface="Arial"/>
              </a:rPr>
              <a:t>Describe your strategies for ensuring students engage in a coherent and rigorous content aligned with challenging academic standards and relevant CTE programs to ensure learning in the content areas that constitute a well-rounded education. Address course taking (</a:t>
            </a:r>
            <a:r>
              <a:rPr lang="en-US" sz="3400" err="1">
                <a:latin typeface="Arial"/>
                <a:cs typeface="Arial"/>
              </a:rPr>
              <a:t>MassCore</a:t>
            </a:r>
            <a:r>
              <a:rPr lang="en-US" sz="3400">
                <a:latin typeface="Arial"/>
                <a:cs typeface="Arial"/>
              </a:rPr>
              <a:t>) and Interdisciplinary content (Integrated Academics/Strand 2).</a:t>
            </a:r>
          </a:p>
          <a:p>
            <a:pPr>
              <a:buFont typeface="Arial"/>
              <a:buChar char="•"/>
            </a:pPr>
            <a:r>
              <a:rPr lang="en-US" sz="3400">
                <a:latin typeface="Arial"/>
                <a:cs typeface="Arial"/>
              </a:rPr>
              <a:t>Describe your process and strategies for integrating computer science and digital literacy education into student learning experiences, aligned to their programs.  </a:t>
            </a:r>
          </a:p>
          <a:p>
            <a:pPr>
              <a:buFont typeface="Arial"/>
              <a:buChar char="•"/>
            </a:pPr>
            <a:r>
              <a:rPr lang="en-US" sz="3400">
                <a:latin typeface="Arial"/>
                <a:cs typeface="Arial"/>
              </a:rPr>
              <a:t>Describe your process and strategies for integrating health and safety education into student learning experiences, aligned to their programs.  </a:t>
            </a:r>
          </a:p>
          <a:p>
            <a:pPr>
              <a:buFont typeface="Arial"/>
              <a:buChar char="•"/>
            </a:pPr>
            <a:r>
              <a:rPr lang="en-US" sz="3400">
                <a:latin typeface="Arial"/>
                <a:cs typeface="Arial"/>
              </a:rPr>
              <a:t>Describe your process for integrating entrepreneurship and management education into State approved CTE (C74) programs? If your school does not have State Approved CTE programs, type describe optional implementation or enter “N/A”. </a:t>
            </a:r>
          </a:p>
          <a:p>
            <a:pPr marL="0" indent="0">
              <a:buNone/>
            </a:pPr>
            <a:endParaRPr lang="en-US" sz="3400">
              <a:latin typeface="Arial"/>
              <a:cs typeface="Arial"/>
            </a:endParaRPr>
          </a:p>
          <a:p>
            <a:pPr marL="0" indent="0">
              <a:buNone/>
            </a:pPr>
            <a:endParaRPr lang="en-US" sz="3600"/>
          </a:p>
          <a:p>
            <a:pPr marL="0" indent="0">
              <a:buNone/>
            </a:pPr>
            <a:endParaRPr lang="en-US" sz="3600"/>
          </a:p>
          <a:p>
            <a:pPr marL="0" indent="0">
              <a:lnSpc>
                <a:spcPct val="100000"/>
              </a:lnSpc>
              <a:buNone/>
            </a:pPr>
            <a:endParaRPr lang="en-US">
              <a:latin typeface="Segoe UI"/>
              <a:cs typeface="Segoe UI"/>
            </a:endParaRPr>
          </a:p>
        </p:txBody>
      </p:sp>
    </p:spTree>
    <p:extLst>
      <p:ext uri="{BB962C8B-B14F-4D97-AF65-F5344CB8AC3E}">
        <p14:creationId xmlns:p14="http://schemas.microsoft.com/office/powerpoint/2010/main" val="1673989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8">
            <a:extLst>
              <a:ext uri="{FF2B5EF4-FFF2-40B4-BE49-F238E27FC236}">
                <a16:creationId xmlns:a16="http://schemas.microsoft.com/office/drawing/2014/main" id="{50A0ACE4-DFE0-E0FE-69CC-48CF80B4B75A}"/>
              </a:ext>
            </a:extLst>
          </p:cNvPr>
          <p:cNvSpPr txBox="1"/>
          <p:nvPr/>
        </p:nvSpPr>
        <p:spPr>
          <a:xfrm>
            <a:off x="1775267" y="2870569"/>
            <a:ext cx="9773270" cy="1093285"/>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egoe UI Semibold"/>
                <a:ea typeface="Segoe UI Black"/>
                <a:cs typeface="Segoe UI Semibold"/>
              </a:rPr>
              <a:t>Live Look at FY25 Application</a:t>
            </a:r>
            <a:endParaRPr lang="en-US" sz="4400">
              <a:ea typeface="+mn-lt"/>
              <a:cs typeface="+mn-lt"/>
            </a:endParaRPr>
          </a:p>
          <a:p>
            <a:pPr>
              <a:lnSpc>
                <a:spcPct val="90000"/>
              </a:lnSpc>
              <a:spcAft>
                <a:spcPts val="600"/>
              </a:spcAft>
            </a:pPr>
            <a:endParaRPr lang="en-US" sz="3500">
              <a:latin typeface="Segoe UI Semibold"/>
              <a:ea typeface="Segoe UI Black"/>
              <a:cs typeface="Segoe UI Semibold"/>
            </a:endParaRPr>
          </a:p>
        </p:txBody>
      </p:sp>
    </p:spTree>
    <p:extLst>
      <p:ext uri="{BB962C8B-B14F-4D97-AF65-F5344CB8AC3E}">
        <p14:creationId xmlns:p14="http://schemas.microsoft.com/office/powerpoint/2010/main" val="622494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C2F69E-90DE-E092-E0D3-61BCE3DD70F9}"/>
              </a:ext>
            </a:extLst>
          </p:cNvPr>
          <p:cNvSpPr>
            <a:spLocks noGrp="1"/>
          </p:cNvSpPr>
          <p:nvPr>
            <p:ph type="title"/>
          </p:nvPr>
        </p:nvSpPr>
        <p:spPr/>
        <p:txBody>
          <a:bodyPr/>
          <a:lstStyle/>
          <a:p>
            <a:r>
              <a:rPr lang="en-US"/>
              <a:t>Remember!</a:t>
            </a:r>
          </a:p>
        </p:txBody>
      </p:sp>
      <p:sp>
        <p:nvSpPr>
          <p:cNvPr id="2" name="Content Placeholder 1">
            <a:extLst>
              <a:ext uri="{FF2B5EF4-FFF2-40B4-BE49-F238E27FC236}">
                <a16:creationId xmlns:a16="http://schemas.microsoft.com/office/drawing/2014/main" id="{287BA6F8-C566-0D27-0B17-37BEBEDDF3F0}"/>
              </a:ext>
            </a:extLst>
          </p:cNvPr>
          <p:cNvSpPr>
            <a:spLocks noGrp="1"/>
          </p:cNvSpPr>
          <p:nvPr>
            <p:ph idx="1"/>
          </p:nvPr>
        </p:nvSpPr>
        <p:spPr/>
        <p:txBody>
          <a:bodyPr vert="horz" lIns="91440" tIns="45720" rIns="91440" bIns="45720" rtlCol="0" anchor="t">
            <a:normAutofit/>
          </a:bodyPr>
          <a:lstStyle/>
          <a:p>
            <a:r>
              <a:rPr lang="en-US"/>
              <a:t>Before you can begin, you must change the status of the application:</a:t>
            </a:r>
          </a:p>
          <a:p>
            <a:endParaRPr lang="en-US"/>
          </a:p>
          <a:p>
            <a:endParaRPr lang="en-US"/>
          </a:p>
          <a:p>
            <a:endParaRPr lang="en-US"/>
          </a:p>
          <a:p>
            <a:r>
              <a:rPr lang="en-US">
                <a:latin typeface="Arial"/>
                <a:cs typeface="Arial"/>
              </a:rPr>
              <a:t>Once you have completed the application (in order to move along in workflow):</a:t>
            </a:r>
          </a:p>
          <a:p>
            <a:endParaRPr lang="en-US"/>
          </a:p>
        </p:txBody>
      </p:sp>
      <p:pic>
        <p:nvPicPr>
          <p:cNvPr id="5" name="Picture 4">
            <a:extLst>
              <a:ext uri="{FF2B5EF4-FFF2-40B4-BE49-F238E27FC236}">
                <a16:creationId xmlns:a16="http://schemas.microsoft.com/office/drawing/2014/main" id="{8791D871-923D-C581-9B53-34BA38079C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52878" y="2796466"/>
            <a:ext cx="3155823" cy="989834"/>
          </a:xfrm>
          <a:prstGeom prst="rect">
            <a:avLst/>
          </a:prstGeom>
        </p:spPr>
      </p:pic>
      <p:pic>
        <p:nvPicPr>
          <p:cNvPr id="9" name="Picture 8">
            <a:extLst>
              <a:ext uri="{FF2B5EF4-FFF2-40B4-BE49-F238E27FC236}">
                <a16:creationId xmlns:a16="http://schemas.microsoft.com/office/drawing/2014/main" id="{32174A55-9717-518E-7E5B-E9B00CA0E9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90417" y="5183932"/>
            <a:ext cx="2952750" cy="838200"/>
          </a:xfrm>
          <a:prstGeom prst="rect">
            <a:avLst/>
          </a:prstGeom>
        </p:spPr>
      </p:pic>
    </p:spTree>
    <p:extLst>
      <p:ext uri="{BB962C8B-B14F-4D97-AF65-F5344CB8AC3E}">
        <p14:creationId xmlns:p14="http://schemas.microsoft.com/office/powerpoint/2010/main" val="4045979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文本框 8">
            <a:extLst>
              <a:ext uri="{FF2B5EF4-FFF2-40B4-BE49-F238E27FC236}">
                <a16:creationId xmlns:a16="http://schemas.microsoft.com/office/drawing/2014/main" id="{50A0ACE4-DFE0-E0FE-69CC-48CF80B4B75A}"/>
              </a:ext>
            </a:extLst>
          </p:cNvPr>
          <p:cNvSpPr txBox="1"/>
          <p:nvPr/>
        </p:nvSpPr>
        <p:spPr>
          <a:xfrm>
            <a:off x="1775267" y="2870569"/>
            <a:ext cx="9773270" cy="1093285"/>
          </a:xfrm>
          <a:prstGeom prst="rect">
            <a:avLst/>
          </a:prstGeom>
          <a:noFill/>
        </p:spPr>
        <p:txBody>
          <a:bodyPr wrap="square" lIns="91440" tIns="45720" rIns="91440" bIns="45720" rtlCol="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600"/>
              </a:spcAft>
            </a:pPr>
            <a:r>
              <a:rPr lang="en-US" sz="3500">
                <a:latin typeface="Segoe UI Semibold"/>
                <a:ea typeface="Segoe UI Black"/>
                <a:cs typeface="Segoe UI Semibold"/>
              </a:rPr>
              <a:t>Submission reminders and Available Perkins resources</a:t>
            </a:r>
            <a:endParaRPr lang="en-US" altLang="zh-CN" sz="3500"/>
          </a:p>
        </p:txBody>
      </p:sp>
    </p:spTree>
    <p:extLst>
      <p:ext uri="{BB962C8B-B14F-4D97-AF65-F5344CB8AC3E}">
        <p14:creationId xmlns:p14="http://schemas.microsoft.com/office/powerpoint/2010/main" val="3331866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7BA6F8-C566-0D27-0B17-37BEBEDDF3F0}"/>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endParaRPr lang="en-US"/>
          </a:p>
          <a:p>
            <a:endParaRPr lang="en-US"/>
          </a:p>
        </p:txBody>
      </p:sp>
      <p:sp>
        <p:nvSpPr>
          <p:cNvPr id="3" name="Title 2">
            <a:extLst>
              <a:ext uri="{FF2B5EF4-FFF2-40B4-BE49-F238E27FC236}">
                <a16:creationId xmlns:a16="http://schemas.microsoft.com/office/drawing/2014/main" id="{9CC2F69E-90DE-E092-E0D3-61BCE3DD70F9}"/>
              </a:ext>
            </a:extLst>
          </p:cNvPr>
          <p:cNvSpPr>
            <a:spLocks noGrp="1"/>
          </p:cNvSpPr>
          <p:nvPr>
            <p:ph type="title"/>
          </p:nvPr>
        </p:nvSpPr>
        <p:spPr>
          <a:xfrm>
            <a:off x="690973" y="457606"/>
            <a:ext cx="10054997" cy="949926"/>
          </a:xfrm>
        </p:spPr>
        <p:txBody>
          <a:bodyPr>
            <a:normAutofit fontScale="90000"/>
          </a:bodyPr>
          <a:lstStyle/>
          <a:p>
            <a:r>
              <a:rPr lang="en-US">
                <a:latin typeface="Arial"/>
                <a:cs typeface="Arial"/>
              </a:rPr>
              <a:t>Remember! </a:t>
            </a:r>
            <a:br>
              <a:rPr lang="en-US">
                <a:latin typeface="Arial"/>
                <a:cs typeface="Arial"/>
              </a:rPr>
            </a:br>
            <a:r>
              <a:rPr lang="en-US" sz="3600">
                <a:latin typeface="Arial"/>
                <a:cs typeface="Arial"/>
              </a:rPr>
              <a:t>If an application is returned for edits - feedback from the reviewer is in the checklist (look for attention needed) </a:t>
            </a:r>
            <a:endParaRPr lang="en-US" sz="4000"/>
          </a:p>
        </p:txBody>
      </p:sp>
      <p:pic>
        <p:nvPicPr>
          <p:cNvPr id="4" name="Picture 3">
            <a:extLst>
              <a:ext uri="{FF2B5EF4-FFF2-40B4-BE49-F238E27FC236}">
                <a16:creationId xmlns:a16="http://schemas.microsoft.com/office/drawing/2014/main" id="{B67313F1-C772-1784-0959-9E98186ED5D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37222" y="2083104"/>
            <a:ext cx="5047859" cy="4059216"/>
          </a:xfrm>
          <a:prstGeom prst="rect">
            <a:avLst/>
          </a:prstGeom>
        </p:spPr>
      </p:pic>
      <p:pic>
        <p:nvPicPr>
          <p:cNvPr id="6" name="Picture 5">
            <a:extLst>
              <a:ext uri="{FF2B5EF4-FFF2-40B4-BE49-F238E27FC236}">
                <a16:creationId xmlns:a16="http://schemas.microsoft.com/office/drawing/2014/main" id="{78F65986-1784-A7B3-394B-6514BF50BB6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81397" y="2829254"/>
            <a:ext cx="8016657" cy="1564835"/>
          </a:xfrm>
          <a:prstGeom prst="rect">
            <a:avLst/>
          </a:prstGeom>
        </p:spPr>
      </p:pic>
    </p:spTree>
    <p:extLst>
      <p:ext uri="{BB962C8B-B14F-4D97-AF65-F5344CB8AC3E}">
        <p14:creationId xmlns:p14="http://schemas.microsoft.com/office/powerpoint/2010/main" val="738144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CD1BD8E8-067C-0563-552A-4AFE4586495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16233" y="1828028"/>
            <a:ext cx="5718592" cy="2662764"/>
          </a:xfrm>
          <a:prstGeom prst="rect">
            <a:avLst/>
          </a:prstGeom>
        </p:spPr>
      </p:pic>
      <p:sp>
        <p:nvSpPr>
          <p:cNvPr id="3" name="Rectangle 2">
            <a:extLst>
              <a:ext uri="{FF2B5EF4-FFF2-40B4-BE49-F238E27FC236}">
                <a16:creationId xmlns:a16="http://schemas.microsoft.com/office/drawing/2014/main" id="{1F7A1AB3-97AF-7BE3-22C9-14820CA43698}"/>
              </a:ext>
              <a:ext uri="{C183D7F6-B498-43B3-948B-1728B52AA6E4}">
                <adec:decorative xmlns:adec="http://schemas.microsoft.com/office/drawing/2017/decorative" val="1"/>
              </a:ext>
            </a:extLst>
          </p:cNvPr>
          <p:cNvSpPr/>
          <p:nvPr/>
        </p:nvSpPr>
        <p:spPr>
          <a:xfrm>
            <a:off x="626771" y="1834166"/>
            <a:ext cx="5409126" cy="19103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TextBox 10">
            <a:extLst>
              <a:ext uri="{FF2B5EF4-FFF2-40B4-BE49-F238E27FC236}">
                <a16:creationId xmlns:a16="http://schemas.microsoft.com/office/drawing/2014/main" id="{EC72B7D9-7E3D-F210-9916-DCBB7F5EE9E7}"/>
              </a:ext>
            </a:extLst>
          </p:cNvPr>
          <p:cNvSpPr txBox="1"/>
          <p:nvPr/>
        </p:nvSpPr>
        <p:spPr>
          <a:xfrm>
            <a:off x="3177771" y="962953"/>
            <a:ext cx="5621840" cy="646331"/>
          </a:xfrm>
          <a:prstGeom prst="rect">
            <a:avLst/>
          </a:prstGeom>
          <a:solidFill>
            <a:schemeClr val="bg1"/>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bg1">
                    <a:lumMod val="50000"/>
                  </a:schemeClr>
                </a:solidFill>
                <a:latin typeface="Segoe UI Semibold"/>
                <a:ea typeface="+mn-lt"/>
                <a:cs typeface="+mn-lt"/>
              </a:rPr>
              <a:t>RASP Contact Information</a:t>
            </a:r>
            <a:endParaRPr lang="en-US" sz="3600" b="1">
              <a:solidFill>
                <a:schemeClr val="bg1">
                  <a:lumMod val="50000"/>
                </a:schemeClr>
              </a:solidFill>
              <a:latin typeface="Segoe UI Semibold"/>
              <a:cs typeface="Segoe UI Semibold"/>
            </a:endParaRPr>
          </a:p>
        </p:txBody>
      </p:sp>
      <p:sp>
        <p:nvSpPr>
          <p:cNvPr id="4" name="Content Placeholder 2">
            <a:extLst>
              <a:ext uri="{FF2B5EF4-FFF2-40B4-BE49-F238E27FC236}">
                <a16:creationId xmlns:a16="http://schemas.microsoft.com/office/drawing/2014/main" id="{0616DD29-1600-763B-2C60-962676C90A42}"/>
              </a:ext>
            </a:extLst>
          </p:cNvPr>
          <p:cNvSpPr>
            <a:spLocks noGrp="1"/>
          </p:cNvSpPr>
          <p:nvPr/>
        </p:nvSpPr>
        <p:spPr>
          <a:xfrm>
            <a:off x="567743" y="1945491"/>
            <a:ext cx="5533467" cy="1392161"/>
          </a:xfrm>
          <a:prstGeom prst="rect">
            <a:avLst/>
          </a:prstGeom>
        </p:spPr>
        <p:txBody>
          <a:bodyPr vert="horz" lIns="91440" tIns="45720" rIns="91440" bIns="45720" numCol="1"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Segoe UI"/>
                <a:cs typeface="Segoe UI"/>
              </a:rPr>
              <a:t>Email: </a:t>
            </a:r>
            <a:r>
              <a:rPr lang="en-US" sz="2000">
                <a:latin typeface="Segoe UI"/>
                <a:cs typeface="Segoe UI"/>
                <a:hlinkClick r:id="rId4"/>
              </a:rPr>
              <a:t>federalgrantprograms@mass.gov</a:t>
            </a:r>
            <a:endParaRPr lang="en-US" sz="2000">
              <a:latin typeface="Segoe UI"/>
              <a:cs typeface="Segoe UI"/>
            </a:endParaRPr>
          </a:p>
          <a:p>
            <a:r>
              <a:rPr lang="en-US" sz="2000">
                <a:latin typeface="Segoe UI"/>
                <a:cs typeface="Segoe UI"/>
              </a:rPr>
              <a:t>Website: </a:t>
            </a:r>
            <a:r>
              <a:rPr lang="en-US" sz="2000">
                <a:latin typeface="Segoe UI"/>
                <a:cs typeface="Segoe UI"/>
                <a:hlinkClick r:id="rId5"/>
              </a:rPr>
              <a:t>www.doe.mass.edu/federalgrants</a:t>
            </a:r>
            <a:r>
              <a:rPr lang="en-US" sz="2000">
                <a:latin typeface="Segoe UI"/>
                <a:cs typeface="Segoe UI"/>
              </a:rPr>
              <a:t> </a:t>
            </a:r>
            <a:endParaRPr lang="en-US" sz="2000"/>
          </a:p>
          <a:p>
            <a:r>
              <a:rPr lang="en-US" sz="2000">
                <a:latin typeface="Segoe UI"/>
                <a:cs typeface="Segoe UI"/>
              </a:rPr>
              <a:t>Hotline: 781-338-6230</a:t>
            </a:r>
          </a:p>
          <a:p>
            <a:pPr marL="0" indent="0">
              <a:buNone/>
            </a:pPr>
            <a:r>
              <a:rPr lang="en-US" sz="2000" b="1">
                <a:latin typeface="Segoe UI"/>
                <a:cs typeface="Segoe UI"/>
              </a:rPr>
              <a:t>Federal Grant Application &amp; Revisions</a:t>
            </a:r>
          </a:p>
          <a:p>
            <a:pPr marL="0" indent="0">
              <a:buNone/>
            </a:pPr>
            <a:endParaRPr lang="en-US" sz="1600">
              <a:latin typeface="Segoe UI"/>
              <a:cs typeface="Segoe UI"/>
            </a:endParaRPr>
          </a:p>
        </p:txBody>
      </p:sp>
      <p:sp>
        <p:nvSpPr>
          <p:cNvPr id="6" name="Arrow: Right 5">
            <a:extLst>
              <a:ext uri="{FF2B5EF4-FFF2-40B4-BE49-F238E27FC236}">
                <a16:creationId xmlns:a16="http://schemas.microsoft.com/office/drawing/2014/main" id="{EC1E7368-DE1E-4494-4E02-806AA4FB34F4}"/>
              </a:ext>
              <a:ext uri="{C183D7F6-B498-43B3-948B-1728B52AA6E4}">
                <adec:decorative xmlns:adec="http://schemas.microsoft.com/office/drawing/2017/decorative" val="1"/>
              </a:ext>
            </a:extLst>
          </p:cNvPr>
          <p:cNvSpPr/>
          <p:nvPr/>
        </p:nvSpPr>
        <p:spPr>
          <a:xfrm>
            <a:off x="8063731" y="2450945"/>
            <a:ext cx="2035098" cy="818815"/>
          </a:xfrm>
          <a:prstGeom prst="rightArrow">
            <a:avLst>
              <a:gd name="adj1" fmla="val 5281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50"/>
              <a:t>Grant Liaison List by LEAs</a:t>
            </a:r>
          </a:p>
        </p:txBody>
      </p:sp>
      <p:sp>
        <p:nvSpPr>
          <p:cNvPr id="7" name="TextBox 5">
            <a:extLst>
              <a:ext uri="{FF2B5EF4-FFF2-40B4-BE49-F238E27FC236}">
                <a16:creationId xmlns:a16="http://schemas.microsoft.com/office/drawing/2014/main" id="{6AB6BD97-3252-7ABF-79C0-01D5A7043B35}"/>
              </a:ext>
            </a:extLst>
          </p:cNvPr>
          <p:cNvSpPr txBox="1"/>
          <p:nvPr/>
        </p:nvSpPr>
        <p:spPr>
          <a:xfrm>
            <a:off x="624102" y="3608492"/>
            <a:ext cx="5410200" cy="2031325"/>
          </a:xfrm>
          <a:prstGeom prst="rect">
            <a:avLst/>
          </a:prstGeom>
          <a:solidFill>
            <a:schemeClr val="bg2">
              <a:lumMod val="90000"/>
            </a:schemeClr>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101D35"/>
                </a:solidFill>
                <a:cs typeface="Arial"/>
              </a:rPr>
              <a:t>Examples of questions that can be directly addressed</a:t>
            </a:r>
            <a:r>
              <a:rPr lang="en-US">
                <a:solidFill>
                  <a:srgbClr val="101D35"/>
                </a:solidFill>
                <a:cs typeface="Arial"/>
              </a:rPr>
              <a:t> </a:t>
            </a:r>
            <a:r>
              <a:rPr lang="en-US" b="1">
                <a:solidFill>
                  <a:srgbClr val="101D35"/>
                </a:solidFill>
                <a:cs typeface="Arial"/>
              </a:rPr>
              <a:t>by the RASP/Federal Grants team:</a:t>
            </a:r>
            <a:r>
              <a:rPr lang="en-US">
                <a:solidFill>
                  <a:srgbClr val="101D35"/>
                </a:solidFill>
                <a:cs typeface="Arial"/>
              </a:rPr>
              <a:t> </a:t>
            </a:r>
            <a:endParaRPr lang="en-US"/>
          </a:p>
          <a:p>
            <a:endParaRPr lang="en-US">
              <a:solidFill>
                <a:srgbClr val="101D35"/>
              </a:solidFill>
              <a:cs typeface="Arial"/>
            </a:endParaRPr>
          </a:p>
          <a:p>
            <a:pPr marL="285750" indent="-285750">
              <a:buFont typeface="Arial"/>
              <a:buChar char="•"/>
            </a:pPr>
            <a:r>
              <a:rPr lang="en-US">
                <a:solidFill>
                  <a:srgbClr val="101D35"/>
                </a:solidFill>
                <a:cs typeface="Arial"/>
              </a:rPr>
              <a:t>Is this an allowable Perkins cost? </a:t>
            </a:r>
            <a:endParaRPr lang="en-US">
              <a:solidFill>
                <a:srgbClr val="203B6A"/>
              </a:solidFill>
              <a:cs typeface="Segoe UI"/>
            </a:endParaRPr>
          </a:p>
          <a:p>
            <a:pPr marL="285750" indent="-285750">
              <a:buFont typeface="Arial"/>
              <a:buChar char="•"/>
            </a:pPr>
            <a:r>
              <a:rPr lang="en-US">
                <a:solidFill>
                  <a:srgbClr val="101D35"/>
                </a:solidFill>
                <a:cs typeface="Arial"/>
              </a:rPr>
              <a:t>Can I make revision  or change to my budget?</a:t>
            </a:r>
            <a:endParaRPr lang="en-US">
              <a:solidFill>
                <a:srgbClr val="203B6A"/>
              </a:solidFill>
              <a:cs typeface="Segoe UI"/>
            </a:endParaRPr>
          </a:p>
          <a:p>
            <a:pPr marL="285750" indent="-285750">
              <a:buFont typeface="Arial"/>
              <a:buChar char="•"/>
            </a:pPr>
            <a:r>
              <a:rPr lang="en-US">
                <a:solidFill>
                  <a:srgbClr val="101D35"/>
                </a:solidFill>
                <a:cs typeface="Arial"/>
              </a:rPr>
              <a:t>I can’t find my allocation, when will the Perkins Allocation/RFPs be posted? </a:t>
            </a:r>
            <a:endParaRPr lang="en-US">
              <a:cs typeface="Segoe UI"/>
            </a:endParaRPr>
          </a:p>
        </p:txBody>
      </p:sp>
    </p:spTree>
    <p:extLst>
      <p:ext uri="{BB962C8B-B14F-4D97-AF65-F5344CB8AC3E}">
        <p14:creationId xmlns:p14="http://schemas.microsoft.com/office/powerpoint/2010/main" val="4086479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98A74-91CB-C6A5-4CB2-835267784B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A20781-B61F-381B-E008-5ADCF12EA3B2}"/>
              </a:ext>
            </a:extLst>
          </p:cNvPr>
          <p:cNvSpPr>
            <a:spLocks noGrp="1"/>
          </p:cNvSpPr>
          <p:nvPr>
            <p:ph type="ctrTitle"/>
          </p:nvPr>
        </p:nvSpPr>
        <p:spPr/>
        <p:txBody>
          <a:bodyPr/>
          <a:lstStyle/>
          <a:p>
            <a:br>
              <a:rPr lang="en-US">
                <a:latin typeface="Arial"/>
                <a:cs typeface="Arial"/>
              </a:rPr>
            </a:br>
            <a:endParaRPr lang="en-US"/>
          </a:p>
        </p:txBody>
      </p:sp>
      <p:sp>
        <p:nvSpPr>
          <p:cNvPr id="8" name="Title 3">
            <a:extLst>
              <a:ext uri="{FF2B5EF4-FFF2-40B4-BE49-F238E27FC236}">
                <a16:creationId xmlns:a16="http://schemas.microsoft.com/office/drawing/2014/main" id="{9C936893-F42D-E7D4-3CE7-F68B4F71D14C}"/>
              </a:ext>
            </a:extLst>
          </p:cNvPr>
          <p:cNvSpPr txBox="1">
            <a:spLocks/>
          </p:cNvSpPr>
          <p:nvPr/>
        </p:nvSpPr>
        <p:spPr>
          <a:xfrm>
            <a:off x="275357" y="198163"/>
            <a:ext cx="9493780" cy="10330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latin typeface="Arial"/>
                <a:cs typeface="Arial"/>
              </a:rPr>
              <a:t>Approvable Applications</a:t>
            </a:r>
            <a:endParaRPr lang="en-US"/>
          </a:p>
        </p:txBody>
      </p:sp>
      <p:sp>
        <p:nvSpPr>
          <p:cNvPr id="3" name="Subtitle 2">
            <a:extLst>
              <a:ext uri="{FF2B5EF4-FFF2-40B4-BE49-F238E27FC236}">
                <a16:creationId xmlns:a16="http://schemas.microsoft.com/office/drawing/2014/main" id="{9DB81880-DF20-F4AF-0A0F-7F9CB8F7E92E}"/>
              </a:ext>
            </a:extLst>
          </p:cNvPr>
          <p:cNvSpPr>
            <a:spLocks noGrp="1"/>
          </p:cNvSpPr>
          <p:nvPr>
            <p:ph type="subTitle" idx="1"/>
          </p:nvPr>
        </p:nvSpPr>
        <p:spPr>
          <a:xfrm>
            <a:off x="195503" y="1229721"/>
            <a:ext cx="6863182" cy="5553832"/>
          </a:xfrm>
          <a:solidFill>
            <a:schemeClr val="accent4">
              <a:lumMod val="40000"/>
              <a:lumOff val="60000"/>
            </a:schemeClr>
          </a:solidFill>
          <a:ln>
            <a:solidFill>
              <a:schemeClr val="bg2">
                <a:lumMod val="90000"/>
              </a:schemeClr>
            </a:solidFill>
          </a:ln>
        </p:spPr>
        <p:txBody>
          <a:bodyPr vert="horz" lIns="91440" tIns="45720" rIns="91440" bIns="45720" rtlCol="0" anchor="t">
            <a:normAutofit fontScale="47500" lnSpcReduction="20000"/>
          </a:bodyPr>
          <a:lstStyle/>
          <a:p>
            <a:r>
              <a:rPr lang="en-US" sz="5100" b="1">
                <a:latin typeface="Arial"/>
                <a:cs typeface="Arial"/>
                <a:hlinkClick r:id="rId3"/>
              </a:rPr>
              <a:t>FY25 Federal Grant Assurance submission</a:t>
            </a:r>
            <a:r>
              <a:rPr lang="en-US" sz="5100" b="1">
                <a:latin typeface="Arial"/>
                <a:cs typeface="Arial"/>
              </a:rPr>
              <a:t> </a:t>
            </a:r>
            <a:endParaRPr lang="en-US" sz="5100" b="1"/>
          </a:p>
          <a:p>
            <a:pPr marL="571500" indent="-571500">
              <a:lnSpc>
                <a:spcPct val="120000"/>
              </a:lnSpc>
              <a:buFont typeface="Wingdings" panose="020B0604020202020204" pitchFamily="34" charset="0"/>
              <a:buChar char="v"/>
            </a:pPr>
            <a:r>
              <a:rPr lang="en-US" sz="5100" b="1">
                <a:solidFill>
                  <a:schemeClr val="tx2">
                    <a:lumMod val="75000"/>
                  </a:schemeClr>
                </a:solidFill>
                <a:latin typeface="Segoe UI Emoji"/>
                <a:ea typeface="Segoe UI Emoji"/>
                <a:cs typeface="Arial"/>
              </a:rPr>
              <a:t>All LEAs receiving Federal Funds must review and upload a completed and signed PDF copy (by the Superintendent/Charter School Leader/Executive Director) of the Federal Grant Assurances Signature Page to your district’s LEA Document Library in GEM$. </a:t>
            </a:r>
            <a:r>
              <a:rPr lang="en-US" sz="5100" b="1">
                <a:solidFill>
                  <a:srgbClr val="FF0000"/>
                </a:solidFill>
                <a:latin typeface="Segoe UI Emoji"/>
                <a:ea typeface="Segoe UI Emoji"/>
                <a:cs typeface="Arial"/>
              </a:rPr>
              <a:t>We cannot approve any Federal Grants without this document.</a:t>
            </a:r>
            <a:endParaRPr lang="en-US"/>
          </a:p>
          <a:p>
            <a:pPr marL="571500" indent="-571500">
              <a:lnSpc>
                <a:spcPct val="120000"/>
              </a:lnSpc>
              <a:buFont typeface="Wingdings" panose="020B0604020202020204" pitchFamily="34" charset="0"/>
              <a:buChar char="v"/>
            </a:pPr>
            <a:r>
              <a:rPr lang="en-US" sz="3000" b="1">
                <a:latin typeface="Segoe UI Emoji"/>
                <a:ea typeface="Segoe UI Emoji"/>
                <a:cs typeface="Arial"/>
              </a:rPr>
              <a:t>Post Secondary Institutions- </a:t>
            </a:r>
            <a:r>
              <a:rPr lang="en-US" sz="3000">
                <a:latin typeface="Segoe UI Emoji"/>
                <a:ea typeface="Segoe UI Emoji"/>
                <a:cs typeface="Arial"/>
              </a:rPr>
              <a:t> most of the questions/check marks for the federal grant assurances are N/A on the college level, except potentially the first check mark. In terms of CIPA , if the college receives discounts for Internet access or internal connections through the E-rate program – a program that makes certain communications services and products more affordable for eligible schools and libraries. If the college does, then yes, you should respond to this question. If you do not, then you can skip.</a:t>
            </a:r>
            <a:br>
              <a:rPr lang="en-US" sz="3600">
                <a:latin typeface="Segoe UI Emoji"/>
                <a:ea typeface="Segoe UI Emoji"/>
                <a:cs typeface="Arial"/>
              </a:rPr>
            </a:br>
            <a:endParaRPr lang="en-US" sz="3600" b="1">
              <a:solidFill>
                <a:schemeClr val="tx2">
                  <a:lumMod val="75000"/>
                </a:schemeClr>
              </a:solidFill>
              <a:latin typeface="Segoe UI Emoji"/>
              <a:ea typeface="Segoe UI Emoji"/>
              <a:cs typeface="Arial"/>
            </a:endParaRPr>
          </a:p>
          <a:p>
            <a:endParaRPr lang="en-US" sz="2600" b="1">
              <a:solidFill>
                <a:schemeClr val="tx2">
                  <a:lumMod val="75000"/>
                </a:schemeClr>
              </a:solidFill>
              <a:latin typeface="Segoe UI Emoji"/>
              <a:ea typeface="Segoe UI Emoji"/>
            </a:endParaRPr>
          </a:p>
        </p:txBody>
      </p:sp>
      <p:pic>
        <p:nvPicPr>
          <p:cNvPr id="2" name="Picture 1">
            <a:extLst>
              <a:ext uri="{FF2B5EF4-FFF2-40B4-BE49-F238E27FC236}">
                <a16:creationId xmlns:a16="http://schemas.microsoft.com/office/drawing/2014/main" id="{4419CBDF-D5CC-BED3-E960-610F2983A7DA}"/>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230836" y="1234847"/>
            <a:ext cx="4660901" cy="2855233"/>
          </a:xfrm>
          <a:prstGeom prst="rect">
            <a:avLst/>
          </a:prstGeom>
        </p:spPr>
      </p:pic>
    </p:spTree>
    <p:extLst>
      <p:ext uri="{BB962C8B-B14F-4D97-AF65-F5344CB8AC3E}">
        <p14:creationId xmlns:p14="http://schemas.microsoft.com/office/powerpoint/2010/main" val="2947439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98A74-91CB-C6A5-4CB2-835267784B8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936893-F42D-E7D4-3CE7-F68B4F71D14C}"/>
              </a:ext>
            </a:extLst>
          </p:cNvPr>
          <p:cNvSpPr txBox="1">
            <a:spLocks/>
          </p:cNvSpPr>
          <p:nvPr/>
        </p:nvSpPr>
        <p:spPr>
          <a:xfrm>
            <a:off x="275357" y="198163"/>
            <a:ext cx="9493780" cy="10330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latin typeface="Arial"/>
                <a:cs typeface="Arial"/>
              </a:rPr>
              <a:t>Approvable Applications</a:t>
            </a:r>
            <a:endParaRPr lang="en-US"/>
          </a:p>
        </p:txBody>
      </p:sp>
      <p:sp>
        <p:nvSpPr>
          <p:cNvPr id="3" name="Subtitle 2">
            <a:extLst>
              <a:ext uri="{FF2B5EF4-FFF2-40B4-BE49-F238E27FC236}">
                <a16:creationId xmlns:a16="http://schemas.microsoft.com/office/drawing/2014/main" id="{9DB81880-DF20-F4AF-0A0F-7F9CB8F7E92E}"/>
              </a:ext>
            </a:extLst>
          </p:cNvPr>
          <p:cNvSpPr>
            <a:spLocks noGrp="1"/>
          </p:cNvSpPr>
          <p:nvPr>
            <p:ph type="subTitle" idx="1"/>
          </p:nvPr>
        </p:nvSpPr>
        <p:spPr>
          <a:xfrm>
            <a:off x="458575" y="1311363"/>
            <a:ext cx="11144895" cy="4410832"/>
          </a:xfrm>
          <a:solidFill>
            <a:schemeClr val="accent4">
              <a:lumMod val="40000"/>
              <a:lumOff val="60000"/>
            </a:schemeClr>
          </a:solidFill>
          <a:ln>
            <a:solidFill>
              <a:schemeClr val="bg2">
                <a:lumMod val="90000"/>
              </a:schemeClr>
            </a:solidFill>
          </a:ln>
        </p:spPr>
        <p:txBody>
          <a:bodyPr vert="horz" lIns="91440" tIns="45720" rIns="91440" bIns="45720" rtlCol="0" anchor="t">
            <a:normAutofit/>
          </a:bodyPr>
          <a:lstStyle/>
          <a:p>
            <a:endParaRPr lang="en-US" sz="3400"/>
          </a:p>
          <a:p>
            <a:pPr marL="571500" indent="-571500">
              <a:buFont typeface="Wingdings" panose="020B0604020202020204" pitchFamily="34" charset="0"/>
              <a:buChar char="v"/>
            </a:pPr>
            <a:r>
              <a:rPr lang="en-US" sz="3600" b="1">
                <a:solidFill>
                  <a:schemeClr val="tx2">
                    <a:lumMod val="75000"/>
                  </a:schemeClr>
                </a:solidFill>
                <a:latin typeface="Segoe UI Emoji"/>
                <a:ea typeface="Segoe UI Emoji"/>
                <a:cs typeface="Arial"/>
              </a:rPr>
              <a:t>All items in checklist are addressed. </a:t>
            </a:r>
          </a:p>
          <a:p>
            <a:pPr marL="571500" indent="-571500">
              <a:buFont typeface="Wingdings" panose="020B0604020202020204" pitchFamily="34" charset="0"/>
              <a:buChar char="v"/>
            </a:pPr>
            <a:r>
              <a:rPr lang="en-US" sz="3600" b="1">
                <a:solidFill>
                  <a:schemeClr val="tx2">
                    <a:lumMod val="75000"/>
                  </a:schemeClr>
                </a:solidFill>
                <a:latin typeface="Segoe UI Emoji"/>
                <a:ea typeface="Segoe UI Emoji"/>
                <a:cs typeface="Arial"/>
              </a:rPr>
              <a:t>Budget details have appropriate function and object codes.</a:t>
            </a:r>
            <a:endParaRPr lang="en-US" sz="3600">
              <a:solidFill>
                <a:schemeClr val="tx2">
                  <a:lumMod val="75000"/>
                </a:schemeClr>
              </a:solidFill>
              <a:ea typeface="Segoe UI Emoji"/>
              <a:cs typeface="Arial"/>
            </a:endParaRPr>
          </a:p>
          <a:p>
            <a:pPr marL="571500" indent="-571500">
              <a:buFont typeface="Wingdings" panose="020B0604020202020204" pitchFamily="34" charset="0"/>
              <a:buChar char="v"/>
            </a:pPr>
            <a:r>
              <a:rPr lang="en-US" sz="3600" b="1">
                <a:solidFill>
                  <a:schemeClr val="tx2">
                    <a:lumMod val="75000"/>
                  </a:schemeClr>
                </a:solidFill>
                <a:latin typeface="Segoe UI Emoji"/>
                <a:ea typeface="Segoe UI Emoji"/>
                <a:cs typeface="Arial"/>
              </a:rPr>
              <a:t>Budget Narratives provide sufficient details on cost and enough information for reviewer to confirm allowability.</a:t>
            </a:r>
            <a:endParaRPr lang="en-US">
              <a:solidFill>
                <a:schemeClr val="tx2">
                  <a:lumMod val="75000"/>
                </a:schemeClr>
              </a:solidFill>
              <a:cs typeface="Arial"/>
            </a:endParaRPr>
          </a:p>
          <a:p>
            <a:endParaRPr lang="en-US" sz="2600" b="1">
              <a:solidFill>
                <a:schemeClr val="tx2">
                  <a:lumMod val="75000"/>
                </a:schemeClr>
              </a:solidFill>
              <a:latin typeface="Segoe UI Emoji"/>
              <a:ea typeface="Segoe UI Emoji"/>
            </a:endParaRPr>
          </a:p>
        </p:txBody>
      </p:sp>
    </p:spTree>
    <p:extLst>
      <p:ext uri="{BB962C8B-B14F-4D97-AF65-F5344CB8AC3E}">
        <p14:creationId xmlns:p14="http://schemas.microsoft.com/office/powerpoint/2010/main" val="2940321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93175F-A1BE-BFE9-1D59-89A46FF68733}"/>
              </a:ext>
              <a:ext uri="{C183D7F6-B498-43B3-948B-1728B52AA6E4}">
                <adec:decorative xmlns:adec="http://schemas.microsoft.com/office/drawing/2017/decorative" val="1"/>
              </a:ext>
            </a:extLst>
          </p:cNvPr>
          <p:cNvSpPr>
            <a:spLocks noGrp="1"/>
          </p:cNvSpPr>
          <p:nvPr>
            <p:ph type="ctrTitle"/>
          </p:nvPr>
        </p:nvSpPr>
        <p:spPr/>
        <p:txBody>
          <a:bodyPr/>
          <a:lstStyle/>
          <a:p>
            <a:br>
              <a:rPr lang="en-US">
                <a:latin typeface="Arial"/>
                <a:cs typeface="Arial"/>
              </a:rPr>
            </a:br>
            <a:endParaRPr lang="en-US"/>
          </a:p>
        </p:txBody>
      </p:sp>
      <p:sp>
        <p:nvSpPr>
          <p:cNvPr id="8" name="Title 3">
            <a:extLst>
              <a:ext uri="{FF2B5EF4-FFF2-40B4-BE49-F238E27FC236}">
                <a16:creationId xmlns:a16="http://schemas.microsoft.com/office/drawing/2014/main" id="{C0502095-74CF-79E7-B268-956B4FF2FC04}"/>
              </a:ext>
            </a:extLst>
          </p:cNvPr>
          <p:cNvSpPr txBox="1">
            <a:spLocks/>
          </p:cNvSpPr>
          <p:nvPr/>
        </p:nvSpPr>
        <p:spPr>
          <a:xfrm>
            <a:off x="275357" y="-1297082"/>
            <a:ext cx="10241402" cy="25283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latin typeface="Arial"/>
                <a:cs typeface="Arial"/>
              </a:rPr>
              <a:t>Things to consider for Narrative Details</a:t>
            </a:r>
            <a:endParaRPr lang="en-US" sz="4000"/>
          </a:p>
        </p:txBody>
      </p:sp>
      <p:sp>
        <p:nvSpPr>
          <p:cNvPr id="3" name="Subtitle 2">
            <a:extLst>
              <a:ext uri="{FF2B5EF4-FFF2-40B4-BE49-F238E27FC236}">
                <a16:creationId xmlns:a16="http://schemas.microsoft.com/office/drawing/2014/main" id="{EB6217FB-0317-6414-95AA-8A3E6203EDE8}"/>
              </a:ext>
            </a:extLst>
          </p:cNvPr>
          <p:cNvSpPr>
            <a:spLocks noGrp="1"/>
          </p:cNvSpPr>
          <p:nvPr>
            <p:ph type="subTitle" idx="1"/>
          </p:nvPr>
        </p:nvSpPr>
        <p:spPr>
          <a:xfrm>
            <a:off x="458575" y="1311363"/>
            <a:ext cx="11144895" cy="4410832"/>
          </a:xfrm>
          <a:solidFill>
            <a:schemeClr val="accent4">
              <a:lumMod val="40000"/>
              <a:lumOff val="60000"/>
            </a:schemeClr>
          </a:solidFill>
          <a:ln>
            <a:solidFill>
              <a:schemeClr val="bg2">
                <a:lumMod val="90000"/>
              </a:schemeClr>
            </a:solidFill>
          </a:ln>
        </p:spPr>
        <p:txBody>
          <a:bodyPr vert="horz" lIns="91440" tIns="45720" rIns="91440" bIns="45720" rtlCol="0" anchor="t">
            <a:normAutofit fontScale="62500" lnSpcReduction="20000"/>
          </a:bodyPr>
          <a:lstStyle/>
          <a:p>
            <a:endParaRPr lang="en-US" sz="3400"/>
          </a:p>
          <a:p>
            <a:r>
              <a:rPr lang="en-US" sz="2600" b="1">
                <a:solidFill>
                  <a:srgbClr val="007A37"/>
                </a:solidFill>
                <a:latin typeface="Segoe UI Emoji"/>
                <a:ea typeface="Segoe UI Emoji"/>
                <a:cs typeface="Arial"/>
              </a:rPr>
              <a:t>☑</a:t>
            </a:r>
            <a:r>
              <a:rPr lang="en-US" sz="3400" b="1">
                <a:latin typeface="Arial"/>
                <a:cs typeface="Arial"/>
              </a:rPr>
              <a:t>What is the cost? </a:t>
            </a:r>
            <a:endParaRPr lang="en-US"/>
          </a:p>
          <a:p>
            <a:r>
              <a:rPr lang="en-US">
                <a:latin typeface="Arial"/>
                <a:cs typeface="Arial"/>
              </a:rPr>
              <a:t>For example, for professional salaries - is this a stipend position, FTE (Full Time Equivalent) position? </a:t>
            </a:r>
            <a:endParaRPr lang="en-US"/>
          </a:p>
          <a:p>
            <a:r>
              <a:rPr lang="en-US">
                <a:latin typeface="Arial"/>
                <a:cs typeface="Arial"/>
              </a:rPr>
              <a:t>Or professional development is this paying for membership/travel/stipend? </a:t>
            </a:r>
            <a:endParaRPr lang="en-US"/>
          </a:p>
          <a:p>
            <a:endParaRPr lang="en-US" sz="3400"/>
          </a:p>
          <a:p>
            <a:r>
              <a:rPr lang="en-US" sz="2600" b="1">
                <a:solidFill>
                  <a:srgbClr val="007A37"/>
                </a:solidFill>
                <a:latin typeface="Segoe UI Emoji"/>
                <a:ea typeface="Segoe UI Emoji"/>
                <a:cs typeface="Arial"/>
              </a:rPr>
              <a:t>☑</a:t>
            </a:r>
            <a:r>
              <a:rPr lang="en-US" sz="3400" b="1">
                <a:latin typeface="Arial"/>
                <a:cs typeface="Arial"/>
              </a:rPr>
              <a:t>Is this cost allowable? </a:t>
            </a:r>
            <a:endParaRPr lang="en-US"/>
          </a:p>
          <a:p>
            <a:r>
              <a:rPr lang="en-US">
                <a:latin typeface="Arial"/>
                <a:cs typeface="Arial"/>
              </a:rPr>
              <a:t>How is this cost supplemental? How does this cost fulfil the goals and priorities of the grant?</a:t>
            </a:r>
            <a:endParaRPr lang="en-US"/>
          </a:p>
          <a:p>
            <a:endParaRPr lang="en-US" sz="3400">
              <a:latin typeface="Arial"/>
              <a:cs typeface="Arial"/>
            </a:endParaRPr>
          </a:p>
          <a:p>
            <a:r>
              <a:rPr lang="en-US" sz="2600" b="1">
                <a:solidFill>
                  <a:srgbClr val="007A37"/>
                </a:solidFill>
                <a:latin typeface="Segoe UI Emoji"/>
                <a:ea typeface="Segoe UI Emoji"/>
                <a:cs typeface="Arial"/>
              </a:rPr>
              <a:t>☑</a:t>
            </a:r>
            <a:r>
              <a:rPr lang="en-US" sz="3400" b="1">
                <a:latin typeface="Arial"/>
                <a:cs typeface="Arial"/>
              </a:rPr>
              <a:t>Is this cost categorized correctly? Review Object/Function Code. </a:t>
            </a:r>
            <a:endParaRPr lang="en-US"/>
          </a:p>
          <a:p>
            <a:r>
              <a:rPr lang="en-US">
                <a:latin typeface="Arial"/>
                <a:cs typeface="Arial"/>
              </a:rPr>
              <a:t>05 Supplies and Materials - $5,000 or under per item vs 07 Equipment - over $5,000 per item </a:t>
            </a:r>
            <a:endParaRPr lang="en-US"/>
          </a:p>
          <a:p>
            <a:r>
              <a:rPr lang="en-US">
                <a:latin typeface="Arial"/>
                <a:cs typeface="Arial"/>
              </a:rPr>
              <a:t>04 Contracted Services - $25,000 or under vs 04MC Contracted Services (major) -over $25,000</a:t>
            </a:r>
          </a:p>
          <a:p>
            <a:r>
              <a:rPr lang="en-US">
                <a:latin typeface="Arial"/>
                <a:cs typeface="Arial"/>
              </a:rPr>
              <a:t>Refer to "</a:t>
            </a:r>
            <a:r>
              <a:rPr lang="en-US">
                <a:latin typeface="Arial"/>
                <a:cs typeface="Arial"/>
                <a:hlinkClick r:id="rId3"/>
              </a:rPr>
              <a:t>Navigating Perkins (0400/0401) in GEM$</a:t>
            </a:r>
            <a:r>
              <a:rPr lang="en-US">
                <a:latin typeface="Arial"/>
                <a:cs typeface="Arial"/>
              </a:rPr>
              <a:t>" for guidance object/function code suggestions</a:t>
            </a:r>
            <a:endParaRPr lang="en-US"/>
          </a:p>
        </p:txBody>
      </p:sp>
    </p:spTree>
    <p:extLst>
      <p:ext uri="{BB962C8B-B14F-4D97-AF65-F5344CB8AC3E}">
        <p14:creationId xmlns:p14="http://schemas.microsoft.com/office/powerpoint/2010/main" val="2307206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98A74-91CB-C6A5-4CB2-835267784B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6A20781-B61F-381B-E008-5ADCF12EA3B2}"/>
              </a:ext>
              <a:ext uri="{C183D7F6-B498-43B3-948B-1728B52AA6E4}">
                <adec:decorative xmlns:adec="http://schemas.microsoft.com/office/drawing/2017/decorative" val="1"/>
              </a:ext>
            </a:extLst>
          </p:cNvPr>
          <p:cNvSpPr>
            <a:spLocks noGrp="1"/>
          </p:cNvSpPr>
          <p:nvPr>
            <p:ph type="ctrTitle"/>
          </p:nvPr>
        </p:nvSpPr>
        <p:spPr/>
        <p:txBody>
          <a:bodyPr/>
          <a:lstStyle/>
          <a:p>
            <a:br>
              <a:rPr lang="en-US">
                <a:latin typeface="Arial"/>
                <a:cs typeface="Arial"/>
              </a:rPr>
            </a:br>
            <a:endParaRPr lang="en-US"/>
          </a:p>
        </p:txBody>
      </p:sp>
      <p:sp>
        <p:nvSpPr>
          <p:cNvPr id="3" name="Subtitle 2">
            <a:extLst>
              <a:ext uri="{FF2B5EF4-FFF2-40B4-BE49-F238E27FC236}">
                <a16:creationId xmlns:a16="http://schemas.microsoft.com/office/drawing/2014/main" id="{9DB81880-DF20-F4AF-0A0F-7F9CB8F7E92E}"/>
              </a:ext>
            </a:extLst>
          </p:cNvPr>
          <p:cNvSpPr>
            <a:spLocks noGrp="1"/>
          </p:cNvSpPr>
          <p:nvPr>
            <p:ph type="subTitle" idx="1"/>
          </p:nvPr>
        </p:nvSpPr>
        <p:spPr>
          <a:xfrm>
            <a:off x="458575" y="1311363"/>
            <a:ext cx="11144895" cy="4410832"/>
          </a:xfrm>
          <a:solidFill>
            <a:schemeClr val="accent4">
              <a:lumMod val="40000"/>
              <a:lumOff val="60000"/>
            </a:schemeClr>
          </a:solidFill>
          <a:ln>
            <a:solidFill>
              <a:schemeClr val="bg2">
                <a:lumMod val="90000"/>
              </a:schemeClr>
            </a:solidFill>
          </a:ln>
        </p:spPr>
        <p:txBody>
          <a:bodyPr vert="horz" lIns="91440" tIns="45720" rIns="91440" bIns="45720" rtlCol="0" anchor="t">
            <a:normAutofit/>
          </a:bodyPr>
          <a:lstStyle/>
          <a:p>
            <a:endParaRPr lang="en-US" sz="3400"/>
          </a:p>
          <a:p>
            <a:pPr marL="571500" indent="-571500">
              <a:buFont typeface="Wingdings" panose="020B0604020202020204" pitchFamily="34" charset="0"/>
              <a:buChar char="v"/>
            </a:pPr>
            <a:r>
              <a:rPr lang="en-US" sz="3600" b="1">
                <a:solidFill>
                  <a:schemeClr val="tx2">
                    <a:lumMod val="75000"/>
                  </a:schemeClr>
                </a:solidFill>
                <a:latin typeface="Segoe UI Emoji"/>
                <a:ea typeface="Segoe UI Emoji"/>
                <a:cs typeface="Arial"/>
              </a:rPr>
              <a:t>Consider being specific with Quantity/Cost </a:t>
            </a:r>
            <a:endParaRPr lang="en-US" sz="3600" b="1">
              <a:solidFill>
                <a:schemeClr val="tx2">
                  <a:lumMod val="75000"/>
                </a:schemeClr>
              </a:solidFill>
              <a:latin typeface="Segoe UI Emoji"/>
              <a:ea typeface="Segoe UI Emoji"/>
            </a:endParaRPr>
          </a:p>
          <a:p>
            <a:endParaRPr lang="en-US" sz="2100">
              <a:ea typeface="Segoe UI Emoji"/>
              <a:cs typeface="Arial"/>
            </a:endParaRPr>
          </a:p>
        </p:txBody>
      </p:sp>
      <p:sp>
        <p:nvSpPr>
          <p:cNvPr id="8" name="Title 3">
            <a:extLst>
              <a:ext uri="{FF2B5EF4-FFF2-40B4-BE49-F238E27FC236}">
                <a16:creationId xmlns:a16="http://schemas.microsoft.com/office/drawing/2014/main" id="{9C936893-F42D-E7D4-3CE7-F68B4F71D14C}"/>
              </a:ext>
            </a:extLst>
          </p:cNvPr>
          <p:cNvSpPr txBox="1">
            <a:spLocks/>
          </p:cNvSpPr>
          <p:nvPr/>
        </p:nvSpPr>
        <p:spPr>
          <a:xfrm>
            <a:off x="275357" y="198163"/>
            <a:ext cx="9493780" cy="103306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latin typeface="Arial"/>
                <a:cs typeface="Arial"/>
              </a:rPr>
              <a:t>Approvable Applications</a:t>
            </a:r>
            <a:endParaRPr lang="en-US"/>
          </a:p>
        </p:txBody>
      </p:sp>
      <p:pic>
        <p:nvPicPr>
          <p:cNvPr id="2" name="Picture 1">
            <a:extLst>
              <a:ext uri="{FF2B5EF4-FFF2-40B4-BE49-F238E27FC236}">
                <a16:creationId xmlns:a16="http://schemas.microsoft.com/office/drawing/2014/main" id="{EF111BFE-EE48-02BC-F91A-B7501D6FA25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27779" y="2697842"/>
            <a:ext cx="5229226" cy="2741386"/>
          </a:xfrm>
          <a:prstGeom prst="rect">
            <a:avLst/>
          </a:prstGeom>
        </p:spPr>
      </p:pic>
      <p:sp>
        <p:nvSpPr>
          <p:cNvPr id="5" name="TextBox 4">
            <a:extLst>
              <a:ext uri="{FF2B5EF4-FFF2-40B4-BE49-F238E27FC236}">
                <a16:creationId xmlns:a16="http://schemas.microsoft.com/office/drawing/2014/main" id="{FFDAE04E-0329-9BDD-0AF5-987338443323}"/>
              </a:ext>
            </a:extLst>
          </p:cNvPr>
          <p:cNvSpPr txBox="1"/>
          <p:nvPr/>
        </p:nvSpPr>
        <p:spPr>
          <a:xfrm>
            <a:off x="6402615" y="2701471"/>
            <a:ext cx="4929413" cy="26722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04166"/>
              </a:lnSpc>
            </a:pPr>
            <a:r>
              <a:rPr lang="en-US" b="1">
                <a:solidFill>
                  <a:srgbClr val="3647B6"/>
                </a:solidFill>
                <a:latin typeface="Arial"/>
                <a:cs typeface="Segoe UI"/>
              </a:rPr>
              <a:t>05 Supplies and Materials - $5,000 or under per item</a:t>
            </a:r>
            <a:r>
              <a:rPr lang="en-US">
                <a:solidFill>
                  <a:srgbClr val="3647B6"/>
                </a:solidFill>
                <a:latin typeface="Arial"/>
                <a:cs typeface="Segoe UI"/>
              </a:rPr>
              <a:t> </a:t>
            </a:r>
            <a:endParaRPr lang="en-US">
              <a:solidFill>
                <a:srgbClr val="000000"/>
              </a:solidFill>
              <a:latin typeface="Calibri" panose="020F0502020204030204"/>
              <a:cs typeface="Calibri" panose="020F0502020204030204"/>
            </a:endParaRPr>
          </a:p>
          <a:p>
            <a:pPr algn="ctr">
              <a:lnSpc>
                <a:spcPct val="104166"/>
              </a:lnSpc>
            </a:pPr>
            <a:r>
              <a:rPr lang="en-US">
                <a:solidFill>
                  <a:srgbClr val="3647B6"/>
                </a:solidFill>
                <a:latin typeface="Arial"/>
                <a:cs typeface="Segoe UI"/>
              </a:rPr>
              <a:t>vs. </a:t>
            </a:r>
            <a:endParaRPr lang="en-US">
              <a:cs typeface="Calibri"/>
            </a:endParaRPr>
          </a:p>
          <a:p>
            <a:pPr algn="ctr">
              <a:lnSpc>
                <a:spcPct val="104166"/>
              </a:lnSpc>
            </a:pPr>
            <a:r>
              <a:rPr lang="en-US" b="1">
                <a:solidFill>
                  <a:srgbClr val="3647B6"/>
                </a:solidFill>
                <a:latin typeface="Arial"/>
                <a:cs typeface="Segoe UI"/>
              </a:rPr>
              <a:t>07 Equipment - over $5,000 per item </a:t>
            </a:r>
            <a:r>
              <a:rPr lang="en-US" b="1">
                <a:solidFill>
                  <a:srgbClr val="000000"/>
                </a:solidFill>
                <a:latin typeface="Arial"/>
                <a:cs typeface="Segoe UI"/>
              </a:rPr>
              <a:t>​</a:t>
            </a:r>
            <a:endParaRPr lang="en-US" b="1">
              <a:cs typeface="Calibri"/>
            </a:endParaRPr>
          </a:p>
          <a:p>
            <a:pPr>
              <a:lnSpc>
                <a:spcPct val="104166"/>
              </a:lnSpc>
            </a:pPr>
            <a:endParaRPr lang="en-US">
              <a:solidFill>
                <a:srgbClr val="000000"/>
              </a:solidFill>
              <a:latin typeface="Arial"/>
              <a:cs typeface="Segoe UI"/>
            </a:endParaRPr>
          </a:p>
          <a:p>
            <a:pPr algn="ctr">
              <a:lnSpc>
                <a:spcPct val="104166"/>
              </a:lnSpc>
            </a:pPr>
            <a:r>
              <a:rPr lang="en-US" b="1">
                <a:solidFill>
                  <a:srgbClr val="3647B6"/>
                </a:solidFill>
                <a:latin typeface="Arial"/>
                <a:cs typeface="Segoe UI"/>
              </a:rPr>
              <a:t>04 Contracted Services - $25,000 or under </a:t>
            </a:r>
          </a:p>
          <a:p>
            <a:pPr algn="ctr">
              <a:lnSpc>
                <a:spcPct val="104166"/>
              </a:lnSpc>
            </a:pPr>
            <a:r>
              <a:rPr lang="en-US">
                <a:solidFill>
                  <a:srgbClr val="3647B6"/>
                </a:solidFill>
                <a:latin typeface="Arial"/>
                <a:cs typeface="Segoe UI"/>
              </a:rPr>
              <a:t>vs. </a:t>
            </a:r>
            <a:endParaRPr lang="en-US"/>
          </a:p>
          <a:p>
            <a:pPr algn="ctr">
              <a:lnSpc>
                <a:spcPct val="104166"/>
              </a:lnSpc>
            </a:pPr>
            <a:r>
              <a:rPr lang="en-US" b="1">
                <a:solidFill>
                  <a:srgbClr val="3647B6"/>
                </a:solidFill>
                <a:latin typeface="Arial"/>
                <a:cs typeface="Segoe UI"/>
              </a:rPr>
              <a:t>04MC Contracted Services (major) -over $25,000</a:t>
            </a:r>
            <a:endParaRPr lang="en-US" b="1">
              <a:cs typeface="Calibri" panose="020F0502020204030204"/>
            </a:endParaRPr>
          </a:p>
        </p:txBody>
      </p:sp>
    </p:spTree>
    <p:extLst>
      <p:ext uri="{BB962C8B-B14F-4D97-AF65-F5344CB8AC3E}">
        <p14:creationId xmlns:p14="http://schemas.microsoft.com/office/powerpoint/2010/main" val="1452544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EAB30E-F77C-BBE7-9FF8-861B5FC27E71}"/>
              </a:ext>
            </a:extLst>
          </p:cNvPr>
          <p:cNvSpPr>
            <a:spLocks noGrp="1"/>
          </p:cNvSpPr>
          <p:nvPr>
            <p:ph type="ctrTitle"/>
          </p:nvPr>
        </p:nvSpPr>
        <p:spPr/>
        <p:txBody>
          <a:bodyPr/>
          <a:lstStyle/>
          <a:p>
            <a:br>
              <a:rPr lang="en-US">
                <a:latin typeface="Arial"/>
                <a:cs typeface="Arial"/>
              </a:rPr>
            </a:br>
            <a:endParaRPr lang="en-US"/>
          </a:p>
        </p:txBody>
      </p:sp>
      <p:sp>
        <p:nvSpPr>
          <p:cNvPr id="5" name="Subtitle 4">
            <a:extLst>
              <a:ext uri="{FF2B5EF4-FFF2-40B4-BE49-F238E27FC236}">
                <a16:creationId xmlns:a16="http://schemas.microsoft.com/office/drawing/2014/main" id="{9575C683-05EB-54D7-5A62-264D454ACBF1}"/>
              </a:ext>
            </a:extLst>
          </p:cNvPr>
          <p:cNvSpPr>
            <a:spLocks noGrp="1"/>
          </p:cNvSpPr>
          <p:nvPr>
            <p:ph type="subTitle" idx="1"/>
          </p:nvPr>
        </p:nvSpPr>
        <p:spPr>
          <a:xfrm>
            <a:off x="443241" y="1496252"/>
            <a:ext cx="5417778" cy="4597806"/>
          </a:xfrm>
        </p:spPr>
        <p:txBody>
          <a:bodyPr vert="horz" lIns="91440" tIns="45720" rIns="91440" bIns="45720" rtlCol="0" anchor="t">
            <a:noAutofit/>
          </a:bodyPr>
          <a:lstStyle/>
          <a:p>
            <a:pPr>
              <a:lnSpc>
                <a:spcPct val="100000"/>
              </a:lnSpc>
            </a:pPr>
            <a:r>
              <a:rPr lang="en-US" sz="1600" b="1">
                <a:solidFill>
                  <a:schemeClr val="tx1"/>
                </a:solidFill>
                <a:latin typeface="Arial"/>
                <a:cs typeface="Segoe UI"/>
              </a:rPr>
              <a:t>Equipment and Capital Expense pre-approval</a:t>
            </a:r>
            <a:r>
              <a:rPr lang="en-US" sz="1600" b="1">
                <a:solidFill>
                  <a:schemeClr val="accent4"/>
                </a:solidFill>
                <a:latin typeface="Arial"/>
                <a:cs typeface="Segoe UI"/>
              </a:rPr>
              <a:t> </a:t>
            </a:r>
            <a:endParaRPr lang="en-US" sz="1600">
              <a:solidFill>
                <a:schemeClr val="accent4"/>
              </a:solidFill>
              <a:latin typeface="Arial"/>
            </a:endParaRPr>
          </a:p>
          <a:p>
            <a:pPr>
              <a:lnSpc>
                <a:spcPct val="100000"/>
              </a:lnSpc>
            </a:pPr>
            <a:r>
              <a:rPr lang="en-US" sz="1600">
                <a:solidFill>
                  <a:srgbClr val="000000"/>
                </a:solidFill>
                <a:latin typeface="Arial"/>
                <a:cs typeface="Segoe UI"/>
              </a:rPr>
              <a:t>Tangible or intangible (software) asset that has</a:t>
            </a:r>
            <a:r>
              <a:rPr lang="en-US" sz="1600" b="1">
                <a:solidFill>
                  <a:srgbClr val="000000"/>
                </a:solidFill>
                <a:latin typeface="Arial"/>
                <a:cs typeface="Segoe UI"/>
              </a:rPr>
              <a:t> useful life greater than one year </a:t>
            </a:r>
            <a:r>
              <a:rPr lang="en-US" sz="1600">
                <a:solidFill>
                  <a:srgbClr val="000000"/>
                </a:solidFill>
                <a:latin typeface="Arial"/>
                <a:cs typeface="Segoe UI"/>
              </a:rPr>
              <a:t>(or upgrade to existing asset) and meets or exceeds the capitalization level of the organization (usually $5,000).</a:t>
            </a:r>
            <a:endParaRPr lang="en-US" sz="1600">
              <a:solidFill>
                <a:srgbClr val="000000"/>
              </a:solidFill>
              <a:latin typeface="Arial"/>
            </a:endParaRPr>
          </a:p>
          <a:p>
            <a:pPr marL="742950" lvl="1" indent="-285750" algn="l">
              <a:lnSpc>
                <a:spcPct val="100000"/>
              </a:lnSpc>
              <a:buFont typeface="Arial"/>
              <a:buChar char="•"/>
            </a:pPr>
            <a:endParaRPr lang="en-US" sz="1600">
              <a:latin typeface="Arial"/>
              <a:cs typeface="Segoe UI"/>
            </a:endParaRPr>
          </a:p>
          <a:p>
            <a:pPr lvl="1" algn="l">
              <a:lnSpc>
                <a:spcPct val="100000"/>
              </a:lnSpc>
            </a:pPr>
            <a:r>
              <a:rPr lang="en-US" sz="1600">
                <a:latin typeface="Arial"/>
                <a:cs typeface="Segoe UI"/>
              </a:rPr>
              <a:t>Capital Expenditures form required for:</a:t>
            </a:r>
            <a:endParaRPr lang="en-US" sz="1600">
              <a:latin typeface="Arial"/>
            </a:endParaRPr>
          </a:p>
          <a:p>
            <a:pPr marL="1200150" lvl="2" indent="-285750" algn="l">
              <a:lnSpc>
                <a:spcPct val="100000"/>
              </a:lnSpc>
              <a:buFont typeface="Arial"/>
              <a:buChar char="•"/>
            </a:pPr>
            <a:r>
              <a:rPr lang="en-US" sz="1600">
                <a:latin typeface="Arial"/>
                <a:cs typeface="Segoe UI"/>
              </a:rPr>
              <a:t>Equipment or capital expenditure of </a:t>
            </a:r>
            <a:r>
              <a:rPr lang="en-US" sz="1600" b="1">
                <a:latin typeface="Arial"/>
                <a:cs typeface="Segoe UI"/>
              </a:rPr>
              <a:t>$30,000 or more</a:t>
            </a:r>
            <a:endParaRPr lang="en-US" sz="1600">
              <a:latin typeface="Arial"/>
            </a:endParaRPr>
          </a:p>
          <a:p>
            <a:pPr marL="1200150" lvl="2" indent="-285750" algn="l">
              <a:lnSpc>
                <a:spcPct val="100000"/>
              </a:lnSpc>
              <a:buFont typeface="Arial"/>
              <a:buChar char="•"/>
            </a:pPr>
            <a:r>
              <a:rPr lang="en-US" sz="1600">
                <a:latin typeface="Arial"/>
                <a:ea typeface="Segoe UI Emoji"/>
                <a:cs typeface="Arial"/>
              </a:rPr>
              <a:t>Form available in Capital Expense section of the application or available here</a:t>
            </a:r>
            <a:r>
              <a:rPr lang="en-US" sz="1600">
                <a:latin typeface="Arial"/>
                <a:cs typeface="Arial"/>
              </a:rPr>
              <a:t>  (</a:t>
            </a:r>
            <a:r>
              <a:rPr lang="en-US" sz="1600">
                <a:latin typeface="Arial"/>
                <a:cs typeface="Arial"/>
                <a:hlinkClick r:id="rId3"/>
              </a:rPr>
              <a:t>https://www.doe.mass.edu/federalgrants/resources/</a:t>
            </a:r>
            <a:r>
              <a:rPr lang="en-US" sz="1600">
                <a:latin typeface="Arial"/>
                <a:cs typeface="Arial"/>
              </a:rPr>
              <a:t>) </a:t>
            </a:r>
            <a:endParaRPr lang="en-US" sz="1600">
              <a:latin typeface="Arial"/>
              <a:cs typeface="Segoe UI"/>
            </a:endParaRPr>
          </a:p>
          <a:p>
            <a:pPr lvl="1" algn="l">
              <a:lnSpc>
                <a:spcPct val="100000"/>
              </a:lnSpc>
            </a:pPr>
            <a:endParaRPr lang="en-US" sz="1800" b="1">
              <a:latin typeface="Arial"/>
              <a:cs typeface="Segoe UI"/>
            </a:endParaRPr>
          </a:p>
          <a:p>
            <a:endParaRPr lang="en-US" sz="1400"/>
          </a:p>
        </p:txBody>
      </p:sp>
      <p:sp>
        <p:nvSpPr>
          <p:cNvPr id="8" name="Title 3">
            <a:extLst>
              <a:ext uri="{FF2B5EF4-FFF2-40B4-BE49-F238E27FC236}">
                <a16:creationId xmlns:a16="http://schemas.microsoft.com/office/drawing/2014/main" id="{8361E0FB-1933-DD99-49F2-BB554AA757D6}"/>
              </a:ext>
            </a:extLst>
          </p:cNvPr>
          <p:cNvSpPr txBox="1">
            <a:spLocks/>
          </p:cNvSpPr>
          <p:nvPr/>
        </p:nvSpPr>
        <p:spPr>
          <a:xfrm>
            <a:off x="510429" y="161608"/>
            <a:ext cx="11297185" cy="1496734"/>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b="1">
                <a:latin typeface="Arial"/>
                <a:cs typeface="Arial"/>
              </a:rPr>
              <a:t>Procedural Reminder</a:t>
            </a:r>
            <a:endParaRPr lang="en-US" b="1"/>
          </a:p>
          <a:p>
            <a:r>
              <a:rPr lang="en-US">
                <a:latin typeface="Arial"/>
                <a:cs typeface="Arial"/>
              </a:rPr>
              <a:t>Submit completed, signed </a:t>
            </a:r>
            <a:r>
              <a:rPr lang="en-US" sz="6800">
                <a:latin typeface="Arial"/>
                <a:cs typeface="Arial"/>
              </a:rPr>
              <a:t>Capital Expense </a:t>
            </a:r>
            <a:r>
              <a:rPr lang="en-US">
                <a:latin typeface="Arial"/>
                <a:cs typeface="Arial"/>
              </a:rPr>
              <a:t>forms and required documentation with original or revised applications</a:t>
            </a:r>
            <a:br>
              <a:rPr lang="en-US">
                <a:latin typeface="Arial"/>
                <a:cs typeface="Arial"/>
              </a:rPr>
            </a:br>
            <a:endParaRPr lang="en-US"/>
          </a:p>
        </p:txBody>
      </p:sp>
      <p:pic>
        <p:nvPicPr>
          <p:cNvPr id="2" name="Picture 1">
            <a:extLst>
              <a:ext uri="{FF2B5EF4-FFF2-40B4-BE49-F238E27FC236}">
                <a16:creationId xmlns:a16="http://schemas.microsoft.com/office/drawing/2014/main" id="{4C36D02F-25A7-0166-0228-BA1B7B8DE92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15854" y="1499336"/>
            <a:ext cx="5783902" cy="4538106"/>
          </a:xfrm>
          <a:prstGeom prst="rect">
            <a:avLst/>
          </a:prstGeom>
        </p:spPr>
      </p:pic>
    </p:spTree>
    <p:extLst>
      <p:ext uri="{BB962C8B-B14F-4D97-AF65-F5344CB8AC3E}">
        <p14:creationId xmlns:p14="http://schemas.microsoft.com/office/powerpoint/2010/main" val="3920283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B6217FB-0317-6414-95AA-8A3E6203EDE8}"/>
              </a:ext>
              <a:ext uri="{C183D7F6-B498-43B3-948B-1728B52AA6E4}">
                <adec:decorative xmlns:adec="http://schemas.microsoft.com/office/drawing/2017/decorative" val="1"/>
              </a:ext>
            </a:extLst>
          </p:cNvPr>
          <p:cNvSpPr>
            <a:spLocks noGrp="1"/>
          </p:cNvSpPr>
          <p:nvPr/>
        </p:nvSpPr>
        <p:spPr>
          <a:xfrm>
            <a:off x="406620" y="1224772"/>
            <a:ext cx="11144895" cy="5250763"/>
          </a:xfrm>
          <a:prstGeom prst="rect">
            <a:avLst/>
          </a:prstGeom>
          <a:solidFill>
            <a:schemeClr val="accent4">
              <a:lumMod val="40000"/>
              <a:lumOff val="60000"/>
            </a:schemeClr>
          </a:solidFill>
          <a:ln>
            <a:solidFill>
              <a:schemeClr val="bg2">
                <a:lumMod val="90000"/>
              </a:schemeClr>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a:p>
            <a:pPr marL="457200" indent="-457200">
              <a:buChar char="•"/>
            </a:pPr>
            <a:endParaRPr lang="en-US" sz="3400" b="1"/>
          </a:p>
          <a:p>
            <a:endParaRPr lang="en-US" sz="3400" b="1">
              <a:latin typeface="Arial"/>
              <a:cs typeface="Arial"/>
            </a:endParaRPr>
          </a:p>
        </p:txBody>
      </p:sp>
      <p:sp>
        <p:nvSpPr>
          <p:cNvPr id="4" name="Title 3">
            <a:extLst>
              <a:ext uri="{FF2B5EF4-FFF2-40B4-BE49-F238E27FC236}">
                <a16:creationId xmlns:a16="http://schemas.microsoft.com/office/drawing/2014/main" id="{D893175F-A1BE-BFE9-1D59-89A46FF68733}"/>
              </a:ext>
            </a:extLst>
          </p:cNvPr>
          <p:cNvSpPr>
            <a:spLocks noGrp="1"/>
          </p:cNvSpPr>
          <p:nvPr>
            <p:ph type="ctrTitle"/>
          </p:nvPr>
        </p:nvSpPr>
        <p:spPr/>
        <p:txBody>
          <a:bodyPr/>
          <a:lstStyle/>
          <a:p>
            <a:br>
              <a:rPr lang="en-US">
                <a:latin typeface="Arial"/>
                <a:cs typeface="Arial"/>
              </a:rPr>
            </a:br>
            <a:endParaRPr lang="en-US"/>
          </a:p>
        </p:txBody>
      </p:sp>
      <p:sp>
        <p:nvSpPr>
          <p:cNvPr id="8" name="Title 3">
            <a:extLst>
              <a:ext uri="{FF2B5EF4-FFF2-40B4-BE49-F238E27FC236}">
                <a16:creationId xmlns:a16="http://schemas.microsoft.com/office/drawing/2014/main" id="{C0502095-74CF-79E7-B268-956B4FF2FC04}"/>
              </a:ext>
            </a:extLst>
          </p:cNvPr>
          <p:cNvSpPr txBox="1">
            <a:spLocks/>
          </p:cNvSpPr>
          <p:nvPr/>
        </p:nvSpPr>
        <p:spPr>
          <a:xfrm>
            <a:off x="697670" y="575785"/>
            <a:ext cx="10241402" cy="839060"/>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pPr>
              <a:spcBef>
                <a:spcPts val="1000"/>
              </a:spcBef>
            </a:pPr>
            <a:r>
              <a:rPr lang="en-US" sz="4000">
                <a:latin typeface="Arial"/>
                <a:cs typeface="Arial"/>
              </a:rPr>
              <a:t>Next steps.. After Application Approval </a:t>
            </a:r>
            <a:endParaRPr lang="en-US" sz="3500">
              <a:solidFill>
                <a:srgbClr val="000000"/>
              </a:solidFill>
              <a:latin typeface="Arial"/>
              <a:cs typeface="Arial"/>
            </a:endParaRPr>
          </a:p>
          <a:p>
            <a:pPr>
              <a:spcBef>
                <a:spcPts val="1000"/>
              </a:spcBef>
            </a:pPr>
            <a:r>
              <a:rPr lang="en-US" sz="3500" b="1">
                <a:solidFill>
                  <a:srgbClr val="3647B6"/>
                </a:solidFill>
                <a:latin typeface="Arial"/>
                <a:cs typeface="Arial"/>
              </a:rPr>
              <a:t>GRANT AWARD NOTIFICATION (GAN)</a:t>
            </a:r>
            <a:endParaRPr lang="en-US" sz="3500">
              <a:solidFill>
                <a:srgbClr val="000000"/>
              </a:solidFill>
              <a:latin typeface="Arial"/>
              <a:cs typeface="Arial"/>
            </a:endParaRPr>
          </a:p>
          <a:p>
            <a:endParaRPr lang="en-US" sz="4000"/>
          </a:p>
        </p:txBody>
      </p:sp>
      <p:pic>
        <p:nvPicPr>
          <p:cNvPr id="2" name="Picture 1">
            <a:extLst>
              <a:ext uri="{FF2B5EF4-FFF2-40B4-BE49-F238E27FC236}">
                <a16:creationId xmlns:a16="http://schemas.microsoft.com/office/drawing/2014/main" id="{C42537E8-8817-C22B-26F5-7B3E59D7FC3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2038" y="2109271"/>
            <a:ext cx="4416502" cy="4236904"/>
          </a:xfrm>
          <a:prstGeom prst="rect">
            <a:avLst/>
          </a:prstGeom>
        </p:spPr>
      </p:pic>
      <p:sp>
        <p:nvSpPr>
          <p:cNvPr id="6" name="Subtitle 5">
            <a:extLst>
              <a:ext uri="{FF2B5EF4-FFF2-40B4-BE49-F238E27FC236}">
                <a16:creationId xmlns:a16="http://schemas.microsoft.com/office/drawing/2014/main" id="{CEE54949-00BD-3C86-A76B-AAA4D6FA0784}"/>
              </a:ext>
            </a:extLst>
          </p:cNvPr>
          <p:cNvSpPr>
            <a:spLocks noGrp="1"/>
          </p:cNvSpPr>
          <p:nvPr>
            <p:ph type="subTitle" idx="1"/>
          </p:nvPr>
        </p:nvSpPr>
        <p:spPr>
          <a:xfrm>
            <a:off x="698633" y="1409063"/>
            <a:ext cx="10956860" cy="1391055"/>
          </a:xfrm>
        </p:spPr>
        <p:txBody>
          <a:bodyPr vert="horz" lIns="91440" tIns="45720" rIns="91440" bIns="45720" rtlCol="0" anchor="t">
            <a:normAutofit/>
          </a:bodyPr>
          <a:lstStyle/>
          <a:p>
            <a:r>
              <a:rPr lang="en-US">
                <a:latin typeface="Arial"/>
                <a:cs typeface="Arial"/>
              </a:rPr>
              <a:t>After DESE Fiscal Budget is approved, a</a:t>
            </a:r>
            <a:r>
              <a:rPr lang="en-US" b="1">
                <a:solidFill>
                  <a:srgbClr val="FF0000"/>
                </a:solidFill>
                <a:latin typeface="Arial"/>
                <a:cs typeface="Arial"/>
              </a:rPr>
              <a:t> </a:t>
            </a:r>
            <a:r>
              <a:rPr lang="en-US">
                <a:latin typeface="Arial"/>
                <a:cs typeface="Arial"/>
              </a:rPr>
              <a:t>GAN will be generated.</a:t>
            </a:r>
            <a:endParaRPr lang="en-US"/>
          </a:p>
        </p:txBody>
      </p:sp>
      <p:pic>
        <p:nvPicPr>
          <p:cNvPr id="7" name="Picture 6">
            <a:extLst>
              <a:ext uri="{FF2B5EF4-FFF2-40B4-BE49-F238E27FC236}">
                <a16:creationId xmlns:a16="http://schemas.microsoft.com/office/drawing/2014/main" id="{032ADE09-DA3B-68EE-6D88-AAC1D19032F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571722" y="2110992"/>
            <a:ext cx="4996265" cy="3269485"/>
          </a:xfrm>
          <a:prstGeom prst="rect">
            <a:avLst/>
          </a:prstGeom>
        </p:spPr>
      </p:pic>
    </p:spTree>
    <p:extLst>
      <p:ext uri="{BB962C8B-B14F-4D97-AF65-F5344CB8AC3E}">
        <p14:creationId xmlns:p14="http://schemas.microsoft.com/office/powerpoint/2010/main" val="2436158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0502095-74CF-79E7-B268-956B4FF2FC04}"/>
              </a:ext>
            </a:extLst>
          </p:cNvPr>
          <p:cNvSpPr txBox="1">
            <a:spLocks/>
          </p:cNvSpPr>
          <p:nvPr/>
        </p:nvSpPr>
        <p:spPr>
          <a:xfrm>
            <a:off x="275357" y="-1297082"/>
            <a:ext cx="10241402" cy="25283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latin typeface="Arial"/>
                <a:cs typeface="Arial"/>
              </a:rPr>
              <a:t>Next steps.. After Application Approval</a:t>
            </a:r>
          </a:p>
          <a:p>
            <a:r>
              <a:rPr lang="en-US" sz="3600" b="1">
                <a:solidFill>
                  <a:srgbClr val="3647B6"/>
                </a:solidFill>
                <a:latin typeface="Arial"/>
                <a:cs typeface="Arial"/>
                <a:hlinkClick r:id="rId3"/>
              </a:rPr>
              <a:t>REIMBURSEMENTS</a:t>
            </a:r>
            <a:r>
              <a:rPr lang="en-US" sz="3600" b="1">
                <a:solidFill>
                  <a:srgbClr val="3647B6"/>
                </a:solidFill>
                <a:latin typeface="Arial"/>
                <a:cs typeface="Arial"/>
              </a:rPr>
              <a:t> </a:t>
            </a:r>
            <a:endParaRPr lang="en-US">
              <a:solidFill>
                <a:srgbClr val="FFFFFF"/>
              </a:solidFill>
              <a:latin typeface="Arial"/>
              <a:cs typeface="Arial"/>
            </a:endParaRPr>
          </a:p>
        </p:txBody>
      </p:sp>
      <p:sp>
        <p:nvSpPr>
          <p:cNvPr id="3" name="Subtitle 5">
            <a:extLst>
              <a:ext uri="{FF2B5EF4-FFF2-40B4-BE49-F238E27FC236}">
                <a16:creationId xmlns:a16="http://schemas.microsoft.com/office/drawing/2014/main" id="{4D7EA255-6A94-EC52-5CEA-DBBC96B75B1D}"/>
              </a:ext>
            </a:extLst>
          </p:cNvPr>
          <p:cNvSpPr>
            <a:spLocks noGrp="1"/>
          </p:cNvSpPr>
          <p:nvPr>
            <p:ph type="subTitle" idx="1"/>
          </p:nvPr>
        </p:nvSpPr>
        <p:spPr>
          <a:xfrm>
            <a:off x="212055" y="1298894"/>
            <a:ext cx="4282476" cy="1391055"/>
          </a:xfrm>
        </p:spPr>
        <p:txBody>
          <a:bodyPr vert="horz" lIns="91440" tIns="45720" rIns="91440" bIns="45720" rtlCol="0" anchor="t">
            <a:normAutofit/>
          </a:bodyPr>
          <a:lstStyle/>
          <a:p>
            <a:pPr marL="342900" indent="-342900">
              <a:buAutoNum type="arabicParenR"/>
            </a:pPr>
            <a:r>
              <a:rPr lang="en-US" sz="1800" b="1">
                <a:latin typeface="Arial"/>
                <a:cs typeface="Arial"/>
              </a:rPr>
              <a:t>From the left grey menu select Reimbursement Requests.</a:t>
            </a:r>
            <a:endParaRPr lang="en-US" sz="1800" b="1"/>
          </a:p>
        </p:txBody>
      </p:sp>
      <p:sp>
        <p:nvSpPr>
          <p:cNvPr id="6" name="Subtitle 5">
            <a:extLst>
              <a:ext uri="{FF2B5EF4-FFF2-40B4-BE49-F238E27FC236}">
                <a16:creationId xmlns:a16="http://schemas.microsoft.com/office/drawing/2014/main" id="{80A13D7D-5C4C-7174-1804-42D7359018C4}"/>
              </a:ext>
            </a:extLst>
          </p:cNvPr>
          <p:cNvSpPr txBox="1">
            <a:spLocks/>
          </p:cNvSpPr>
          <p:nvPr/>
        </p:nvSpPr>
        <p:spPr>
          <a:xfrm>
            <a:off x="4945636" y="1295222"/>
            <a:ext cx="4677247" cy="13910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a:latin typeface="Arial"/>
                <a:cs typeface="Arial"/>
              </a:rPr>
              <a:t>2) Select the fiscal year, and the grant you would like to reimburse from</a:t>
            </a:r>
            <a:endParaRPr lang="en-US" sz="1800" b="1"/>
          </a:p>
        </p:txBody>
      </p:sp>
      <p:pic>
        <p:nvPicPr>
          <p:cNvPr id="10" name="Picture 9">
            <a:extLst>
              <a:ext uri="{FF2B5EF4-FFF2-40B4-BE49-F238E27FC236}">
                <a16:creationId xmlns:a16="http://schemas.microsoft.com/office/drawing/2014/main" id="{E51E9F11-67AC-44D8-030F-2FA4604660D6}"/>
              </a:ext>
              <a:ext uri="{C183D7F6-B498-43B3-948B-1728B52AA6E4}">
                <adec:decorative xmlns:adec="http://schemas.microsoft.com/office/drawing/2017/decorative" val="1"/>
              </a:ext>
            </a:extLst>
          </p:cNvPr>
          <p:cNvPicPr>
            <a:picLocks noChangeAspect="1"/>
          </p:cNvPicPr>
          <p:nvPr/>
        </p:nvPicPr>
        <p:blipFill rotWithShape="1">
          <a:blip r:embed="rId4"/>
          <a:srcRect l="-674" t="10264" r="1124" b="7038"/>
          <a:stretch/>
        </p:blipFill>
        <p:spPr>
          <a:xfrm>
            <a:off x="273599" y="2166650"/>
            <a:ext cx="4061575" cy="2588959"/>
          </a:xfrm>
          <a:prstGeom prst="rect">
            <a:avLst/>
          </a:prstGeom>
        </p:spPr>
      </p:pic>
      <p:pic>
        <p:nvPicPr>
          <p:cNvPr id="11" name="Picture 10">
            <a:extLst>
              <a:ext uri="{FF2B5EF4-FFF2-40B4-BE49-F238E27FC236}">
                <a16:creationId xmlns:a16="http://schemas.microsoft.com/office/drawing/2014/main" id="{16E1F758-E290-1CA2-FACB-634A887D663A}"/>
              </a:ext>
              <a:ext uri="{C183D7F6-B498-43B3-948B-1728B52AA6E4}">
                <adec:decorative xmlns:adec="http://schemas.microsoft.com/office/drawing/2017/decorative" val="1"/>
              </a:ext>
            </a:extLst>
          </p:cNvPr>
          <p:cNvPicPr>
            <a:picLocks noChangeAspect="1"/>
          </p:cNvPicPr>
          <p:nvPr/>
        </p:nvPicPr>
        <p:blipFill rotWithShape="1">
          <a:blip r:embed="rId5"/>
          <a:srcRect l="-401" t="16964" r="134" b="1262"/>
          <a:stretch/>
        </p:blipFill>
        <p:spPr>
          <a:xfrm>
            <a:off x="4948583" y="2075584"/>
            <a:ext cx="6894397" cy="2382805"/>
          </a:xfrm>
          <a:prstGeom prst="rect">
            <a:avLst/>
          </a:prstGeom>
        </p:spPr>
      </p:pic>
    </p:spTree>
    <p:extLst>
      <p:ext uri="{BB962C8B-B14F-4D97-AF65-F5344CB8AC3E}">
        <p14:creationId xmlns:p14="http://schemas.microsoft.com/office/powerpoint/2010/main" val="1505707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0502095-74CF-79E7-B268-956B4FF2FC04}"/>
              </a:ext>
            </a:extLst>
          </p:cNvPr>
          <p:cNvSpPr txBox="1">
            <a:spLocks/>
          </p:cNvSpPr>
          <p:nvPr/>
        </p:nvSpPr>
        <p:spPr>
          <a:xfrm>
            <a:off x="275357" y="-1297082"/>
            <a:ext cx="10241402" cy="25283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latin typeface="Arial"/>
                <a:cs typeface="Arial"/>
              </a:rPr>
              <a:t>Next steps.. After Application Approval</a:t>
            </a:r>
          </a:p>
          <a:p>
            <a:r>
              <a:rPr lang="en-US" sz="3600" b="1">
                <a:solidFill>
                  <a:srgbClr val="3647B6"/>
                </a:solidFill>
                <a:latin typeface="Arial"/>
                <a:cs typeface="Arial"/>
                <a:hlinkClick r:id="rId2"/>
              </a:rPr>
              <a:t>REIMBURSEMENTS</a:t>
            </a:r>
            <a:r>
              <a:rPr lang="en-US" sz="3600" b="1">
                <a:solidFill>
                  <a:srgbClr val="3647B6"/>
                </a:solidFill>
                <a:latin typeface="Arial"/>
                <a:cs typeface="Arial"/>
              </a:rPr>
              <a:t> </a:t>
            </a:r>
            <a:endParaRPr lang="en-US">
              <a:solidFill>
                <a:srgbClr val="FFFFFF"/>
              </a:solidFill>
              <a:latin typeface="Arial"/>
              <a:cs typeface="Arial"/>
            </a:endParaRPr>
          </a:p>
        </p:txBody>
      </p:sp>
      <p:pic>
        <p:nvPicPr>
          <p:cNvPr id="6" name="Picture 5">
            <a:extLst>
              <a:ext uri="{FF2B5EF4-FFF2-40B4-BE49-F238E27FC236}">
                <a16:creationId xmlns:a16="http://schemas.microsoft.com/office/drawing/2014/main" id="{7AB784CF-D0FE-5E2F-2439-CA77C8446F9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4841" y="2618743"/>
            <a:ext cx="5457137" cy="3915694"/>
          </a:xfrm>
          <a:prstGeom prst="rect">
            <a:avLst/>
          </a:prstGeom>
        </p:spPr>
      </p:pic>
      <p:sp>
        <p:nvSpPr>
          <p:cNvPr id="5" name="Subtitle 5">
            <a:extLst>
              <a:ext uri="{FF2B5EF4-FFF2-40B4-BE49-F238E27FC236}">
                <a16:creationId xmlns:a16="http://schemas.microsoft.com/office/drawing/2014/main" id="{AF076CB3-7D5A-8C64-CBE0-8D74B1865C74}"/>
              </a:ext>
            </a:extLst>
          </p:cNvPr>
          <p:cNvSpPr>
            <a:spLocks noGrp="1"/>
          </p:cNvSpPr>
          <p:nvPr>
            <p:ph type="subTitle" idx="1"/>
          </p:nvPr>
        </p:nvSpPr>
        <p:spPr>
          <a:xfrm>
            <a:off x="212055" y="1298894"/>
            <a:ext cx="5264813" cy="1391055"/>
          </a:xfrm>
        </p:spPr>
        <p:txBody>
          <a:bodyPr vert="horz" lIns="91440" tIns="45720" rIns="91440" bIns="45720" rtlCol="0" anchor="t">
            <a:normAutofit/>
          </a:bodyPr>
          <a:lstStyle/>
          <a:p>
            <a:r>
              <a:rPr lang="en-US" sz="1800" b="1">
                <a:latin typeface="Arial"/>
                <a:cs typeface="Arial"/>
              </a:rPr>
              <a:t>3) At the Project Summary page of the grant select "Create new reimbursement request" - this will take you to a page to confirm you are starting a reimbursement request. </a:t>
            </a:r>
            <a:endParaRPr lang="en-US" sz="1800" b="1"/>
          </a:p>
        </p:txBody>
      </p:sp>
      <p:sp>
        <p:nvSpPr>
          <p:cNvPr id="9" name="Subtitle 5">
            <a:extLst>
              <a:ext uri="{FF2B5EF4-FFF2-40B4-BE49-F238E27FC236}">
                <a16:creationId xmlns:a16="http://schemas.microsoft.com/office/drawing/2014/main" id="{86FB966A-AF2D-E923-2735-DFEFD4D1020E}"/>
              </a:ext>
            </a:extLst>
          </p:cNvPr>
          <p:cNvSpPr txBox="1">
            <a:spLocks/>
          </p:cNvSpPr>
          <p:nvPr/>
        </p:nvSpPr>
        <p:spPr>
          <a:xfrm>
            <a:off x="6093226" y="1230957"/>
            <a:ext cx="5264813" cy="1391055"/>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b="1">
                <a:latin typeface="Arial"/>
                <a:cs typeface="Arial"/>
              </a:rPr>
              <a:t>4) Reimbursement request sections-start with the expenditure details. </a:t>
            </a:r>
            <a:endParaRPr lang="en-US" sz="1800" b="1"/>
          </a:p>
        </p:txBody>
      </p:sp>
      <p:pic>
        <p:nvPicPr>
          <p:cNvPr id="10" name="Picture 9">
            <a:extLst>
              <a:ext uri="{FF2B5EF4-FFF2-40B4-BE49-F238E27FC236}">
                <a16:creationId xmlns:a16="http://schemas.microsoft.com/office/drawing/2014/main" id="{42323699-D4E3-BABC-DD92-F15808B04B7C}"/>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288049" y="2694657"/>
            <a:ext cx="4867275" cy="2533650"/>
          </a:xfrm>
          <a:prstGeom prst="rect">
            <a:avLst/>
          </a:prstGeom>
        </p:spPr>
      </p:pic>
    </p:spTree>
    <p:extLst>
      <p:ext uri="{BB962C8B-B14F-4D97-AF65-F5344CB8AC3E}">
        <p14:creationId xmlns:p14="http://schemas.microsoft.com/office/powerpoint/2010/main" val="209212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93175F-A1BE-BFE9-1D59-89A46FF68733}"/>
              </a:ext>
            </a:extLst>
          </p:cNvPr>
          <p:cNvSpPr>
            <a:spLocks noGrp="1"/>
          </p:cNvSpPr>
          <p:nvPr>
            <p:ph type="ctrTitle"/>
          </p:nvPr>
        </p:nvSpPr>
        <p:spPr>
          <a:xfrm>
            <a:off x="120248" y="782158"/>
            <a:ext cx="4858400" cy="1460022"/>
          </a:xfrm>
        </p:spPr>
        <p:txBody>
          <a:bodyPr>
            <a:normAutofit fontScale="90000"/>
          </a:bodyPr>
          <a:lstStyle/>
          <a:p>
            <a:br>
              <a:rPr lang="en-US">
                <a:latin typeface="Arial"/>
                <a:cs typeface="Arial"/>
              </a:rPr>
            </a:br>
            <a:endParaRPr lang="en-US"/>
          </a:p>
        </p:txBody>
      </p:sp>
      <p:sp>
        <p:nvSpPr>
          <p:cNvPr id="8" name="Title 3">
            <a:extLst>
              <a:ext uri="{FF2B5EF4-FFF2-40B4-BE49-F238E27FC236}">
                <a16:creationId xmlns:a16="http://schemas.microsoft.com/office/drawing/2014/main" id="{C0502095-74CF-79E7-B268-956B4FF2FC04}"/>
              </a:ext>
            </a:extLst>
          </p:cNvPr>
          <p:cNvSpPr txBox="1">
            <a:spLocks/>
          </p:cNvSpPr>
          <p:nvPr/>
        </p:nvSpPr>
        <p:spPr>
          <a:xfrm>
            <a:off x="275357" y="-1297082"/>
            <a:ext cx="10241402" cy="25283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latin typeface="Arial"/>
                <a:cs typeface="Arial"/>
              </a:rPr>
              <a:t>Next steps.. After Application Approval</a:t>
            </a:r>
          </a:p>
          <a:p>
            <a:r>
              <a:rPr lang="en-US" sz="3600" b="1">
                <a:solidFill>
                  <a:srgbClr val="3647B6"/>
                </a:solidFill>
                <a:latin typeface="Arial"/>
                <a:cs typeface="Arial"/>
                <a:hlinkClick r:id="rId2"/>
              </a:rPr>
              <a:t>REIMBURSEMENTS</a:t>
            </a:r>
            <a:r>
              <a:rPr lang="en-US" sz="3600" b="1">
                <a:solidFill>
                  <a:srgbClr val="3647B6"/>
                </a:solidFill>
                <a:latin typeface="Arial"/>
                <a:cs typeface="Arial"/>
              </a:rPr>
              <a:t> </a:t>
            </a:r>
            <a:endParaRPr lang="en-US">
              <a:solidFill>
                <a:srgbClr val="FFFFFF"/>
              </a:solidFill>
              <a:latin typeface="Arial"/>
              <a:cs typeface="Arial"/>
            </a:endParaRPr>
          </a:p>
        </p:txBody>
      </p:sp>
      <p:pic>
        <p:nvPicPr>
          <p:cNvPr id="7" name="Picture 6">
            <a:extLst>
              <a:ext uri="{FF2B5EF4-FFF2-40B4-BE49-F238E27FC236}">
                <a16:creationId xmlns:a16="http://schemas.microsoft.com/office/drawing/2014/main" id="{8670A9CA-790D-0FC9-FA9B-C50F8F9F57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7827" y="3551620"/>
            <a:ext cx="11407162" cy="2894565"/>
          </a:xfrm>
          <a:prstGeom prst="rect">
            <a:avLst/>
          </a:prstGeom>
        </p:spPr>
      </p:pic>
      <p:sp>
        <p:nvSpPr>
          <p:cNvPr id="11" name="Subtitle 5">
            <a:extLst>
              <a:ext uri="{FF2B5EF4-FFF2-40B4-BE49-F238E27FC236}">
                <a16:creationId xmlns:a16="http://schemas.microsoft.com/office/drawing/2014/main" id="{49EF7979-8413-9042-374F-71B636B836C8}"/>
              </a:ext>
            </a:extLst>
          </p:cNvPr>
          <p:cNvSpPr txBox="1">
            <a:spLocks/>
          </p:cNvSpPr>
          <p:nvPr/>
        </p:nvSpPr>
        <p:spPr>
          <a:xfrm>
            <a:off x="391998" y="1230957"/>
            <a:ext cx="11232282" cy="2189777"/>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b="1">
              <a:latin typeface="Arial"/>
              <a:cs typeface="Arial"/>
            </a:endParaRPr>
          </a:p>
          <a:p>
            <a:r>
              <a:rPr lang="en-US" sz="1800" b="1">
                <a:latin typeface="Arial"/>
                <a:cs typeface="Arial"/>
              </a:rPr>
              <a:t>5) </a:t>
            </a:r>
            <a:r>
              <a:rPr lang="en-US" sz="1900" b="1">
                <a:latin typeface="Arial"/>
                <a:cs typeface="Arial"/>
              </a:rPr>
              <a:t>Enter amounts for reimbursement according to Object and Function codes </a:t>
            </a:r>
            <a:endParaRPr lang="en-US" sz="1900">
              <a:solidFill>
                <a:srgbClr val="000000"/>
              </a:solidFill>
              <a:latin typeface="Arial"/>
              <a:cs typeface="Arial"/>
            </a:endParaRPr>
          </a:p>
          <a:p>
            <a:r>
              <a:rPr lang="en-US" sz="1800" b="1">
                <a:latin typeface="Arial"/>
                <a:cs typeface="Arial"/>
              </a:rPr>
              <a:t>Expenditure details will reflect Object and Function codes submitted in the grant application. </a:t>
            </a:r>
            <a:endParaRPr lang="en-US"/>
          </a:p>
          <a:p>
            <a:r>
              <a:rPr lang="en-US" sz="1800" b="1">
                <a:latin typeface="Arial"/>
                <a:cs typeface="Arial"/>
              </a:rPr>
              <a:t>Tip: Hovering over the boxes indicates the details from the grant application. </a:t>
            </a:r>
          </a:p>
          <a:p>
            <a:pPr>
              <a:lnSpc>
                <a:spcPct val="70000"/>
              </a:lnSpc>
            </a:pPr>
            <a:endParaRPr lang="en-US" sz="1200" b="1">
              <a:latin typeface="Arial"/>
              <a:cs typeface="Arial"/>
            </a:endParaRPr>
          </a:p>
          <a:p>
            <a:pPr>
              <a:lnSpc>
                <a:spcPct val="70000"/>
              </a:lnSpc>
            </a:pPr>
            <a:r>
              <a:rPr lang="en-US" sz="1200" b="1">
                <a:latin typeface="Arial"/>
                <a:cs typeface="Arial"/>
              </a:rPr>
              <a:t>Validations are built into the reimbursement request form</a:t>
            </a:r>
            <a:endParaRPr lang="en-US"/>
          </a:p>
          <a:p>
            <a:pPr>
              <a:lnSpc>
                <a:spcPct val="70000"/>
              </a:lnSpc>
            </a:pPr>
            <a:r>
              <a:rPr lang="en-US" sz="1200" b="1">
                <a:latin typeface="Arial"/>
                <a:cs typeface="Arial"/>
              </a:rPr>
              <a:t>•Will not allow funds reported an expended to exceed above thresholds</a:t>
            </a:r>
          </a:p>
          <a:p>
            <a:r>
              <a:rPr lang="en-US" sz="1200" b="1">
                <a:latin typeface="Arial"/>
                <a:cs typeface="Arial"/>
              </a:rPr>
              <a:t>•will not allow funds to be entered as expended on lines where there is not an approved budget line entry</a:t>
            </a:r>
            <a:endParaRPr lang="en-US" sz="1200">
              <a:latin typeface="Arial"/>
              <a:cs typeface="Arial"/>
            </a:endParaRPr>
          </a:p>
          <a:p>
            <a:endParaRPr lang="en-US" sz="1800" b="1"/>
          </a:p>
        </p:txBody>
      </p:sp>
    </p:spTree>
    <p:extLst>
      <p:ext uri="{BB962C8B-B14F-4D97-AF65-F5344CB8AC3E}">
        <p14:creationId xmlns:p14="http://schemas.microsoft.com/office/powerpoint/2010/main" val="855458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93175F-A1BE-BFE9-1D59-89A46FF68733}"/>
              </a:ext>
            </a:extLst>
          </p:cNvPr>
          <p:cNvSpPr>
            <a:spLocks noGrp="1"/>
          </p:cNvSpPr>
          <p:nvPr>
            <p:ph type="ctrTitle"/>
          </p:nvPr>
        </p:nvSpPr>
        <p:spPr>
          <a:xfrm>
            <a:off x="120248" y="782158"/>
            <a:ext cx="4858400" cy="1460022"/>
          </a:xfrm>
        </p:spPr>
        <p:txBody>
          <a:bodyPr>
            <a:normAutofit fontScale="90000"/>
          </a:bodyPr>
          <a:lstStyle/>
          <a:p>
            <a:br>
              <a:rPr lang="en-US">
                <a:latin typeface="Arial"/>
                <a:cs typeface="Arial"/>
              </a:rPr>
            </a:br>
            <a:endParaRPr lang="en-US"/>
          </a:p>
        </p:txBody>
      </p:sp>
      <p:sp>
        <p:nvSpPr>
          <p:cNvPr id="8" name="Title 3">
            <a:extLst>
              <a:ext uri="{FF2B5EF4-FFF2-40B4-BE49-F238E27FC236}">
                <a16:creationId xmlns:a16="http://schemas.microsoft.com/office/drawing/2014/main" id="{C0502095-74CF-79E7-B268-956B4FF2FC04}"/>
              </a:ext>
            </a:extLst>
          </p:cNvPr>
          <p:cNvSpPr txBox="1">
            <a:spLocks/>
          </p:cNvSpPr>
          <p:nvPr/>
        </p:nvSpPr>
        <p:spPr>
          <a:xfrm>
            <a:off x="275357" y="-1297082"/>
            <a:ext cx="10241402" cy="25283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latin typeface="Arial"/>
                <a:cs typeface="Arial"/>
              </a:rPr>
              <a:t>Next steps.. After Application Approval</a:t>
            </a:r>
          </a:p>
          <a:p>
            <a:r>
              <a:rPr lang="en-US" sz="3600" b="1">
                <a:solidFill>
                  <a:srgbClr val="3647B6"/>
                </a:solidFill>
                <a:latin typeface="Arial"/>
                <a:cs typeface="Arial"/>
                <a:hlinkClick r:id="rId2"/>
              </a:rPr>
              <a:t>REIMBURSEMENTS</a:t>
            </a:r>
            <a:r>
              <a:rPr lang="en-US" sz="3600" b="1">
                <a:solidFill>
                  <a:srgbClr val="3647B6"/>
                </a:solidFill>
                <a:latin typeface="Arial"/>
                <a:cs typeface="Arial"/>
              </a:rPr>
              <a:t> </a:t>
            </a:r>
            <a:endParaRPr lang="en-US">
              <a:solidFill>
                <a:srgbClr val="FFFFFF"/>
              </a:solidFill>
              <a:latin typeface="Arial"/>
              <a:cs typeface="Arial"/>
            </a:endParaRPr>
          </a:p>
        </p:txBody>
      </p:sp>
      <p:sp>
        <p:nvSpPr>
          <p:cNvPr id="11" name="Subtitle 5">
            <a:extLst>
              <a:ext uri="{FF2B5EF4-FFF2-40B4-BE49-F238E27FC236}">
                <a16:creationId xmlns:a16="http://schemas.microsoft.com/office/drawing/2014/main" id="{49EF7979-8413-9042-374F-71B636B836C8}"/>
              </a:ext>
            </a:extLst>
          </p:cNvPr>
          <p:cNvSpPr txBox="1">
            <a:spLocks/>
          </p:cNvSpPr>
          <p:nvPr/>
        </p:nvSpPr>
        <p:spPr>
          <a:xfrm>
            <a:off x="391998" y="1230957"/>
            <a:ext cx="11232282" cy="218977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900" b="1">
                <a:latin typeface="Arial"/>
                <a:cs typeface="Arial"/>
              </a:rPr>
              <a:t>6) Amounts have been entered, "Save and Go to" Next page or Request page. Note the project number, CFDA Number. </a:t>
            </a:r>
            <a:endParaRPr lang="en-US"/>
          </a:p>
          <a:p>
            <a:r>
              <a:rPr lang="en-US" sz="1900" b="1">
                <a:latin typeface="Arial"/>
                <a:cs typeface="Arial"/>
              </a:rPr>
              <a:t>Make sure to complete the date before saving and moving to the next page.  </a:t>
            </a:r>
            <a:endParaRPr lang="en-US"/>
          </a:p>
          <a:p>
            <a:endParaRPr lang="en-US" sz="1800" b="1"/>
          </a:p>
        </p:txBody>
      </p:sp>
      <p:pic>
        <p:nvPicPr>
          <p:cNvPr id="9" name="Picture 8">
            <a:extLst>
              <a:ext uri="{FF2B5EF4-FFF2-40B4-BE49-F238E27FC236}">
                <a16:creationId xmlns:a16="http://schemas.microsoft.com/office/drawing/2014/main" id="{CE1EBAD7-5F03-370C-CBDC-3AE36620D0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6713" y="2320319"/>
            <a:ext cx="10814958" cy="3592286"/>
          </a:xfrm>
          <a:prstGeom prst="rect">
            <a:avLst/>
          </a:prstGeom>
        </p:spPr>
      </p:pic>
    </p:spTree>
    <p:extLst>
      <p:ext uri="{BB962C8B-B14F-4D97-AF65-F5344CB8AC3E}">
        <p14:creationId xmlns:p14="http://schemas.microsoft.com/office/powerpoint/2010/main" val="33671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A29BA5-AB31-88F5-74EA-8AF70618A0A3}"/>
              </a:ext>
              <a:ext uri="{C183D7F6-B498-43B3-948B-1728B52AA6E4}">
                <adec:decorative xmlns:adec="http://schemas.microsoft.com/office/drawing/2017/decorative" val="1"/>
              </a:ext>
            </a:extLst>
          </p:cNvPr>
          <p:cNvSpPr/>
          <p:nvPr/>
        </p:nvSpPr>
        <p:spPr>
          <a:xfrm>
            <a:off x="300565" y="3377149"/>
            <a:ext cx="11587229" cy="302442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3D15A5FC-44F1-FFD7-9DA0-61358288D09A}"/>
              </a:ext>
            </a:extLst>
          </p:cNvPr>
          <p:cNvSpPr/>
          <p:nvPr/>
        </p:nvSpPr>
        <p:spPr>
          <a:xfrm>
            <a:off x="377730" y="1234066"/>
            <a:ext cx="4526439" cy="193856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101D35"/>
                </a:solidFill>
                <a:latin typeface="Segoe UI Semibold"/>
                <a:cs typeface="Segoe UI Semibold"/>
              </a:rPr>
              <a:t>Grants Management</a:t>
            </a:r>
            <a:r>
              <a:rPr lang="en-US">
                <a:solidFill>
                  <a:srgbClr val="203B6A"/>
                </a:solidFill>
                <a:latin typeface="Segoe UI Semibold"/>
                <a:cs typeface="Segoe UI Semibold"/>
              </a:rPr>
              <a:t> </a:t>
            </a:r>
            <a:endParaRPr lang="en-US">
              <a:ea typeface="+mn-lt"/>
              <a:cs typeface="+mn-lt"/>
            </a:endParaRPr>
          </a:p>
          <a:p>
            <a:r>
              <a:rPr lang="en-US">
                <a:solidFill>
                  <a:srgbClr val="0563C1"/>
                </a:solidFill>
                <a:latin typeface="Segoe UI Semibold"/>
                <a:cs typeface="Segoe UI Semibold"/>
                <a:hlinkClick r:id="rId3"/>
              </a:rPr>
              <a:t>edgrants@mass.gov</a:t>
            </a:r>
            <a:r>
              <a:rPr lang="en-US">
                <a:solidFill>
                  <a:srgbClr val="203B6A"/>
                </a:solidFill>
                <a:latin typeface="Segoe UI Semibold"/>
                <a:cs typeface="Segoe UI Semibold"/>
              </a:rPr>
              <a:t> </a:t>
            </a:r>
            <a:endParaRPr lang="en-US">
              <a:ea typeface="+mn-lt"/>
              <a:cs typeface="+mn-lt"/>
            </a:endParaRPr>
          </a:p>
          <a:p>
            <a:r>
              <a:rPr lang="en-US">
                <a:solidFill>
                  <a:srgbClr val="101D35"/>
                </a:solidFill>
                <a:latin typeface="Segoe UI Semibold"/>
                <a:cs typeface="Segoe UI Semibold"/>
              </a:rPr>
              <a:t>GEM$ Access/function, fund draw down /reimbursement and close-out</a:t>
            </a:r>
            <a:endParaRPr lang="en-US">
              <a:cs typeface="Calibri" panose="020F0502020204030204"/>
            </a:endParaRPr>
          </a:p>
        </p:txBody>
      </p:sp>
      <p:sp>
        <p:nvSpPr>
          <p:cNvPr id="22" name="TextBox 3">
            <a:extLst>
              <a:ext uri="{FF2B5EF4-FFF2-40B4-BE49-F238E27FC236}">
                <a16:creationId xmlns:a16="http://schemas.microsoft.com/office/drawing/2014/main" id="{21F11855-4012-3B00-17A6-B48AB778670F}"/>
              </a:ext>
            </a:extLst>
          </p:cNvPr>
          <p:cNvSpPr txBox="1"/>
          <p:nvPr/>
        </p:nvSpPr>
        <p:spPr>
          <a:xfrm>
            <a:off x="4911533" y="1233644"/>
            <a:ext cx="6967051" cy="1938992"/>
          </a:xfrm>
          <a:prstGeom prst="rect">
            <a:avLst/>
          </a:prstGeom>
          <a:solidFill>
            <a:schemeClr val="tx2">
              <a:lumMod val="20000"/>
              <a:lumOff val="80000"/>
            </a:schemeClr>
          </a:solid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a:solidFill>
                  <a:schemeClr val="accent1"/>
                </a:solidFill>
                <a:latin typeface="Segoe UI Semibold"/>
                <a:cs typeface="Arial"/>
              </a:rPr>
              <a:t>Examples of questions that can be directly addressed</a:t>
            </a:r>
            <a:r>
              <a:rPr lang="en-US" sz="1600">
                <a:solidFill>
                  <a:schemeClr val="accent1"/>
                </a:solidFill>
                <a:latin typeface="Segoe UI Semibold"/>
                <a:cs typeface="Arial"/>
              </a:rPr>
              <a:t> </a:t>
            </a:r>
            <a:r>
              <a:rPr lang="en-US" sz="1600" b="1">
                <a:solidFill>
                  <a:schemeClr val="accent1"/>
                </a:solidFill>
                <a:latin typeface="Segoe UI Semibold"/>
                <a:cs typeface="Arial"/>
              </a:rPr>
              <a:t>by the </a:t>
            </a:r>
            <a:r>
              <a:rPr lang="en-US" sz="1600" b="1">
                <a:solidFill>
                  <a:schemeClr val="accent1"/>
                </a:solidFill>
                <a:latin typeface="Segoe UI Semibold"/>
                <a:cs typeface="Segoe UI"/>
              </a:rPr>
              <a:t>Grants Management </a:t>
            </a:r>
            <a:r>
              <a:rPr lang="en-US" sz="1600" b="1">
                <a:solidFill>
                  <a:schemeClr val="accent1"/>
                </a:solidFill>
                <a:latin typeface="Segoe UI Semibold"/>
                <a:cs typeface="Arial"/>
              </a:rPr>
              <a:t>team:</a:t>
            </a:r>
            <a:r>
              <a:rPr lang="en-US" sz="1600">
                <a:solidFill>
                  <a:schemeClr val="accent1"/>
                </a:solidFill>
                <a:latin typeface="Segoe UI Semibold"/>
                <a:cs typeface="Arial"/>
              </a:rPr>
              <a:t> </a:t>
            </a:r>
            <a:endParaRPr lang="en-US" sz="1600">
              <a:solidFill>
                <a:schemeClr val="accent1"/>
              </a:solidFill>
              <a:latin typeface="Segoe UI Semibold"/>
              <a:cs typeface="Segoe UI"/>
            </a:endParaRPr>
          </a:p>
          <a:p>
            <a:endParaRPr lang="en-US" sz="1600">
              <a:solidFill>
                <a:srgbClr val="101D35"/>
              </a:solidFill>
              <a:latin typeface="Segoe UI Semibold"/>
              <a:cs typeface="Arial"/>
            </a:endParaRPr>
          </a:p>
          <a:p>
            <a:pPr marL="285750" indent="-285750">
              <a:buFont typeface="Arial"/>
              <a:buChar char="•"/>
            </a:pPr>
            <a:r>
              <a:rPr lang="en-US" sz="1600" b="1">
                <a:latin typeface="Segoe UI Semibold"/>
                <a:ea typeface="+mn-lt"/>
                <a:cs typeface="+mn-lt"/>
              </a:rPr>
              <a:t>How do I submit a final report?</a:t>
            </a:r>
          </a:p>
          <a:p>
            <a:pPr marL="285750" indent="-285750">
              <a:buFont typeface="Arial"/>
              <a:buChar char="•"/>
            </a:pPr>
            <a:r>
              <a:rPr lang="en-US" sz="1600" b="1">
                <a:latin typeface="Segoe UI Semibold"/>
                <a:cs typeface="Calibri" panose="020F0502020204030204"/>
              </a:rPr>
              <a:t>Questions about ISA and the crosswalk </a:t>
            </a:r>
          </a:p>
          <a:p>
            <a:endParaRPr lang="en-US" sz="2000" b="1">
              <a:latin typeface="Segoe UI Semibold"/>
              <a:cs typeface="Calibri" panose="020F0502020204030204"/>
            </a:endParaRPr>
          </a:p>
          <a:p>
            <a:endParaRPr lang="en-US" sz="2000" b="1">
              <a:latin typeface="Segoe UI Semibold"/>
              <a:cs typeface="Calibri" panose="020F0502020204030204"/>
            </a:endParaRPr>
          </a:p>
        </p:txBody>
      </p:sp>
      <p:sp>
        <p:nvSpPr>
          <p:cNvPr id="4" name="Content Placeholder 2">
            <a:extLst>
              <a:ext uri="{FF2B5EF4-FFF2-40B4-BE49-F238E27FC236}">
                <a16:creationId xmlns:a16="http://schemas.microsoft.com/office/drawing/2014/main" id="{C03F3A51-6328-0730-E270-DBAB24B6C2F0}"/>
              </a:ext>
            </a:extLst>
          </p:cNvPr>
          <p:cNvSpPr>
            <a:spLocks noGrp="1"/>
          </p:cNvSpPr>
          <p:nvPr/>
        </p:nvSpPr>
        <p:spPr>
          <a:xfrm>
            <a:off x="340324" y="2329997"/>
            <a:ext cx="4790108" cy="496293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a:latin typeface="Calibri"/>
            </a:endParaRPr>
          </a:p>
          <a:p>
            <a:pPr lvl="1"/>
            <a:endParaRPr lang="en-US" sz="2000">
              <a:solidFill>
                <a:srgbClr val="101D35"/>
              </a:solidFill>
              <a:latin typeface="+mn-lt"/>
              <a:cs typeface="Segoe UI"/>
            </a:endParaRPr>
          </a:p>
          <a:p>
            <a:pPr lvl="1"/>
            <a:endParaRPr lang="en-US" sz="2000">
              <a:solidFill>
                <a:srgbClr val="101D35"/>
              </a:solidFill>
              <a:latin typeface="+mn-lt"/>
              <a:cs typeface="Segoe UI"/>
            </a:endParaRPr>
          </a:p>
          <a:p>
            <a:r>
              <a:rPr lang="en-US" sz="2000" b="0" i="0">
                <a:solidFill>
                  <a:srgbClr val="333333"/>
                </a:solidFill>
                <a:effectLst/>
                <a:latin typeface="Segoe UI Semibold"/>
                <a:cs typeface="Segoe UI"/>
              </a:rPr>
              <a:t>For</a:t>
            </a:r>
            <a:r>
              <a:rPr lang="en-US" sz="2000">
                <a:solidFill>
                  <a:srgbClr val="333333"/>
                </a:solidFill>
                <a:latin typeface="Segoe UI Semibold"/>
                <a:cs typeface="Segoe UI"/>
              </a:rPr>
              <a:t> Perkins and CCTE</a:t>
            </a:r>
            <a:r>
              <a:rPr lang="en-US" sz="2000" b="0" i="0">
                <a:solidFill>
                  <a:srgbClr val="333333"/>
                </a:solidFill>
                <a:effectLst/>
                <a:latin typeface="Segoe UI Semibold"/>
                <a:cs typeface="Segoe UI"/>
              </a:rPr>
              <a:t> programmatic questions</a:t>
            </a:r>
            <a:r>
              <a:rPr lang="en-US" sz="2000">
                <a:solidFill>
                  <a:srgbClr val="333333"/>
                </a:solidFill>
                <a:latin typeface="Segoe UI Semibold"/>
                <a:cs typeface="Segoe UI"/>
              </a:rPr>
              <a:t> and data collection</a:t>
            </a:r>
            <a:r>
              <a:rPr lang="en-US" sz="2000" b="0" i="0">
                <a:solidFill>
                  <a:srgbClr val="333333"/>
                </a:solidFill>
                <a:effectLst/>
                <a:latin typeface="Segoe UI Semibold"/>
                <a:cs typeface="Segoe UI"/>
              </a:rPr>
              <a:t>, please contact the </a:t>
            </a:r>
            <a:r>
              <a:rPr lang="en-US" sz="2000" b="1" i="0">
                <a:solidFill>
                  <a:srgbClr val="333333"/>
                </a:solidFill>
                <a:effectLst/>
                <a:latin typeface="Segoe UI Semibold"/>
                <a:cs typeface="Segoe UI"/>
              </a:rPr>
              <a:t>Office for College, Career, and Technical Education (CCTE)</a:t>
            </a:r>
            <a:r>
              <a:rPr lang="en-US" sz="2000">
                <a:solidFill>
                  <a:srgbClr val="333333"/>
                </a:solidFill>
                <a:latin typeface="Segoe UI Semibold"/>
                <a:cs typeface="Segoe UI"/>
              </a:rPr>
              <a:t> </a:t>
            </a:r>
          </a:p>
          <a:p>
            <a:r>
              <a:rPr lang="en-US" sz="2000" b="0" i="0">
                <a:solidFill>
                  <a:srgbClr val="333333"/>
                </a:solidFill>
                <a:effectLst/>
                <a:latin typeface="Segoe UI Semibold"/>
                <a:cs typeface="Segoe UI"/>
              </a:rPr>
              <a:t>781-338-3910 or </a:t>
            </a:r>
          </a:p>
          <a:p>
            <a:pPr lvl="1"/>
            <a:r>
              <a:rPr lang="en-US" sz="2000" b="0" i="0" u="none" strike="noStrike">
                <a:solidFill>
                  <a:srgbClr val="0368D4"/>
                </a:solidFill>
                <a:effectLst/>
                <a:latin typeface="Segoe UI Semibold"/>
                <a:cs typeface="Segoe UI"/>
                <a:hlinkClick r:id="rId4"/>
              </a:rPr>
              <a:t> CCTE@mass.gov</a:t>
            </a:r>
            <a:r>
              <a:rPr lang="en-US" sz="2000" b="0" i="0">
                <a:solidFill>
                  <a:srgbClr val="333333"/>
                </a:solidFill>
                <a:effectLst/>
                <a:latin typeface="Segoe UI Semibold"/>
                <a:cs typeface="Segoe UI"/>
              </a:rPr>
              <a:t> or</a:t>
            </a:r>
            <a:r>
              <a:rPr lang="en-US" sz="2000">
                <a:solidFill>
                  <a:srgbClr val="333333"/>
                </a:solidFill>
                <a:latin typeface="Segoe UI Semibold"/>
                <a:cs typeface="Segoe UI"/>
              </a:rPr>
              <a:t> </a:t>
            </a:r>
            <a:endParaRPr lang="en-US" sz="2000" b="0" i="0">
              <a:solidFill>
                <a:srgbClr val="333333"/>
              </a:solidFill>
              <a:effectLst/>
              <a:latin typeface="Segoe UI Semibold"/>
            </a:endParaRPr>
          </a:p>
          <a:p>
            <a:pPr lvl="1"/>
            <a:r>
              <a:rPr lang="en-US" sz="2000" b="0" i="0">
                <a:solidFill>
                  <a:srgbClr val="333333"/>
                </a:solidFill>
                <a:effectLst/>
                <a:latin typeface="Segoe UI Semibold"/>
                <a:cs typeface="Segoe UI"/>
              </a:rPr>
              <a:t>go to the </a:t>
            </a:r>
            <a:r>
              <a:rPr lang="en-US" sz="2000" b="0" i="0" u="none" strike="noStrike">
                <a:solidFill>
                  <a:srgbClr val="0368D4"/>
                </a:solidFill>
                <a:effectLst/>
                <a:latin typeface="Segoe UI Semibold"/>
                <a:cs typeface="Segoe UI"/>
                <a:hlinkClick r:id="rId5"/>
              </a:rPr>
              <a:t>list of CCTE district liaisons</a:t>
            </a:r>
            <a:r>
              <a:rPr lang="en-US" sz="2000" b="0" i="0">
                <a:solidFill>
                  <a:srgbClr val="333333"/>
                </a:solidFill>
                <a:effectLst/>
                <a:latin typeface="Segoe UI Semibold"/>
                <a:cs typeface="Segoe UI"/>
              </a:rPr>
              <a:t>.</a:t>
            </a:r>
          </a:p>
          <a:p>
            <a:endParaRPr lang="en-US"/>
          </a:p>
          <a:p>
            <a:pPr lvl="1"/>
            <a:endParaRPr lang="en-US"/>
          </a:p>
          <a:p>
            <a:pPr marL="457200" lvl="1" indent="0">
              <a:buNone/>
            </a:pPr>
            <a:endParaRPr lang="en-US"/>
          </a:p>
        </p:txBody>
      </p:sp>
      <p:sp>
        <p:nvSpPr>
          <p:cNvPr id="5" name="TextBox 1">
            <a:extLst>
              <a:ext uri="{FF2B5EF4-FFF2-40B4-BE49-F238E27FC236}">
                <a16:creationId xmlns:a16="http://schemas.microsoft.com/office/drawing/2014/main" id="{F7CBA6EC-8450-76C0-CE78-F448882BFDF2}"/>
              </a:ext>
            </a:extLst>
          </p:cNvPr>
          <p:cNvSpPr txBox="1">
            <a:spLocks noGrp="1"/>
          </p:cNvSpPr>
          <p:nvPr>
            <p:ph type="title" idx="4294967295"/>
          </p:nvPr>
        </p:nvSpPr>
        <p:spPr>
          <a:xfrm>
            <a:off x="5319999" y="3660116"/>
            <a:ext cx="6576228" cy="2554545"/>
          </a:xfrm>
          <a:prstGeom prst="rect">
            <a:avLst/>
          </a:prstGeom>
          <a:solidFill>
            <a:schemeClr val="accent4">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Segoe UI Semibold"/>
                <a:ea typeface="+mn-ea"/>
                <a:cs typeface="Arial"/>
              </a:rPr>
              <a:t>Examples of questions that can be directly addressed</a:t>
            </a:r>
            <a:r>
              <a:rPr kumimoji="0" lang="en-US" sz="2000" b="0" i="0" u="none" strike="noStrike" kern="1200" cap="none" spc="0" normalizeH="0" baseline="0" noProof="0" dirty="0">
                <a:ln>
                  <a:noFill/>
                </a:ln>
                <a:solidFill>
                  <a:schemeClr val="accent1"/>
                </a:solidFill>
                <a:effectLst/>
                <a:uLnTx/>
                <a:uFillTx/>
                <a:latin typeface="Segoe UI Semibold"/>
                <a:ea typeface="+mn-ea"/>
                <a:cs typeface="Arial"/>
              </a:rPr>
              <a:t> </a:t>
            </a:r>
            <a:r>
              <a:rPr kumimoji="0" lang="en-US" sz="2000" b="1" i="0" u="none" strike="noStrike" kern="1200" cap="none" spc="0" normalizeH="0" baseline="0" noProof="0" dirty="0">
                <a:ln>
                  <a:noFill/>
                </a:ln>
                <a:solidFill>
                  <a:schemeClr val="accent1"/>
                </a:solidFill>
                <a:effectLst/>
                <a:uLnTx/>
                <a:uFillTx/>
                <a:latin typeface="Segoe UI Semibold"/>
                <a:ea typeface="+mn-ea"/>
                <a:cs typeface="Arial"/>
              </a:rPr>
              <a:t>by the CCTE team:</a:t>
            </a:r>
            <a:r>
              <a:rPr kumimoji="0" lang="en-US" sz="2000" b="0" i="0" u="none" strike="noStrike" kern="1200" cap="none" spc="0" normalizeH="0" baseline="0" noProof="0" dirty="0">
                <a:ln>
                  <a:noFill/>
                </a:ln>
                <a:solidFill>
                  <a:schemeClr val="accent1"/>
                </a:solidFill>
                <a:effectLst/>
                <a:uLnTx/>
                <a:uFillTx/>
                <a:latin typeface="Segoe UI Semibold"/>
                <a:ea typeface="+mn-ea"/>
                <a:cs typeface="Arial"/>
              </a:rPr>
              <a:t> </a:t>
            </a:r>
            <a:endParaRPr kumimoji="0" lang="en-US" sz="2000" b="0" i="0" u="none" strike="noStrike" kern="1200" cap="none" spc="0" normalizeH="0" baseline="0" noProof="0" dirty="0">
              <a:ln>
                <a:noFill/>
              </a:ln>
              <a:solidFill>
                <a:schemeClr val="accent1"/>
              </a:solidFill>
              <a:effectLst/>
              <a:uLnTx/>
              <a:uFillTx/>
              <a:latin typeface="Segoe UI Semibold"/>
              <a:ea typeface="+mn-ea"/>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01D35"/>
              </a:solidFill>
              <a:effectLst/>
              <a:uLnTx/>
              <a:uFillTx/>
              <a:latin typeface="Segoe UI Semibold"/>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chemeClr val="tx1"/>
                </a:solidFill>
                <a:effectLst/>
                <a:uLnTx/>
                <a:uFillTx/>
                <a:latin typeface="Segoe UI Semibold"/>
                <a:ea typeface="+mn-lt"/>
                <a:cs typeface="+mn-lt"/>
              </a:rPr>
              <a:t>Is this a Perkins Eligible program?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chemeClr val="tx1"/>
                </a:solidFill>
                <a:effectLst/>
                <a:uLnTx/>
                <a:uFillTx/>
                <a:latin typeface="Segoe UI Semibold"/>
                <a:ea typeface="+mn-lt"/>
                <a:cs typeface="+mn-lt"/>
              </a:rPr>
              <a:t>Can I include this course as a part of my Perkins program?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2000" b="0" i="0" u="none" strike="noStrike" kern="1200" cap="none" spc="0" normalizeH="0" baseline="0" noProof="0" dirty="0">
                <a:ln>
                  <a:noFill/>
                </a:ln>
                <a:solidFill>
                  <a:schemeClr val="tx1"/>
                </a:solidFill>
                <a:effectLst/>
                <a:uLnTx/>
                <a:uFillTx/>
                <a:latin typeface="Segoe UI Semibold"/>
                <a:ea typeface="+mn-lt"/>
                <a:cs typeface="+mn-lt"/>
              </a:rPr>
              <a:t>Are these students considered Perkins Concentrators?</a:t>
            </a:r>
            <a:r>
              <a:rPr kumimoji="0" lang="en-US" sz="2000" b="0" i="0" u="none" strike="noStrike" kern="1200" cap="none" spc="0" normalizeH="0" baseline="0" noProof="0" dirty="0">
                <a:ln>
                  <a:noFill/>
                </a:ln>
                <a:solidFill>
                  <a:schemeClr val="tx1"/>
                </a:solidFill>
                <a:effectLst/>
                <a:uLnTx/>
                <a:uFillTx/>
                <a:latin typeface="+mn-lt"/>
                <a:ea typeface="+mn-lt"/>
                <a:cs typeface="+mn-lt"/>
              </a:rPr>
              <a:t> </a:t>
            </a:r>
            <a:endParaRPr kumimoji="0" lang="en-US" sz="2000" b="0" i="0" u="none" strike="noStrike" kern="1200" cap="none" spc="0" normalizeH="0" baseline="0" noProof="0" dirty="0">
              <a:ln>
                <a:noFill/>
              </a:ln>
              <a:solidFill>
                <a:schemeClr val="tx1"/>
              </a:solidFill>
              <a:effectLst/>
              <a:uLnTx/>
              <a:uFillTx/>
              <a:latin typeface="+mn-lt"/>
              <a:ea typeface="+mn-ea"/>
              <a:cs typeface="Segoe UI"/>
            </a:endParaRPr>
          </a:p>
        </p:txBody>
      </p:sp>
    </p:spTree>
    <p:extLst>
      <p:ext uri="{BB962C8B-B14F-4D97-AF65-F5344CB8AC3E}">
        <p14:creationId xmlns:p14="http://schemas.microsoft.com/office/powerpoint/2010/main" val="3073375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93175F-A1BE-BFE9-1D59-89A46FF68733}"/>
              </a:ext>
            </a:extLst>
          </p:cNvPr>
          <p:cNvSpPr>
            <a:spLocks noGrp="1"/>
          </p:cNvSpPr>
          <p:nvPr>
            <p:ph type="ctrTitle"/>
          </p:nvPr>
        </p:nvSpPr>
        <p:spPr>
          <a:xfrm>
            <a:off x="120248" y="782158"/>
            <a:ext cx="4858400" cy="1460022"/>
          </a:xfrm>
        </p:spPr>
        <p:txBody>
          <a:bodyPr>
            <a:normAutofit fontScale="90000"/>
          </a:bodyPr>
          <a:lstStyle/>
          <a:p>
            <a:br>
              <a:rPr lang="en-US">
                <a:latin typeface="Arial"/>
                <a:cs typeface="Arial"/>
              </a:rPr>
            </a:br>
            <a:endParaRPr lang="en-US"/>
          </a:p>
        </p:txBody>
      </p:sp>
      <p:sp>
        <p:nvSpPr>
          <p:cNvPr id="8" name="Title 3">
            <a:extLst>
              <a:ext uri="{FF2B5EF4-FFF2-40B4-BE49-F238E27FC236}">
                <a16:creationId xmlns:a16="http://schemas.microsoft.com/office/drawing/2014/main" id="{C0502095-74CF-79E7-B268-956B4FF2FC04}"/>
              </a:ext>
            </a:extLst>
          </p:cNvPr>
          <p:cNvSpPr txBox="1">
            <a:spLocks/>
          </p:cNvSpPr>
          <p:nvPr/>
        </p:nvSpPr>
        <p:spPr>
          <a:xfrm>
            <a:off x="275357" y="-1297082"/>
            <a:ext cx="10241402" cy="25283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latin typeface="Arial"/>
                <a:cs typeface="Arial"/>
              </a:rPr>
              <a:t>Next steps.. After Application Approval</a:t>
            </a:r>
          </a:p>
          <a:p>
            <a:r>
              <a:rPr lang="en-US" sz="3600" b="1">
                <a:solidFill>
                  <a:srgbClr val="3647B6"/>
                </a:solidFill>
                <a:latin typeface="Arial"/>
                <a:cs typeface="Arial"/>
                <a:hlinkClick r:id="rId3"/>
              </a:rPr>
              <a:t>REIMBURSEMENTS</a:t>
            </a:r>
            <a:r>
              <a:rPr lang="en-US" sz="3600" b="1">
                <a:solidFill>
                  <a:srgbClr val="3647B6"/>
                </a:solidFill>
                <a:latin typeface="Arial"/>
                <a:cs typeface="Arial"/>
              </a:rPr>
              <a:t> </a:t>
            </a:r>
            <a:endParaRPr lang="en-US" b="1">
              <a:solidFill>
                <a:srgbClr val="FFFFFF"/>
              </a:solidFill>
              <a:latin typeface="Arial"/>
              <a:cs typeface="Arial"/>
            </a:endParaRPr>
          </a:p>
        </p:txBody>
      </p:sp>
      <p:sp>
        <p:nvSpPr>
          <p:cNvPr id="11" name="Subtitle 5">
            <a:extLst>
              <a:ext uri="{FF2B5EF4-FFF2-40B4-BE49-F238E27FC236}">
                <a16:creationId xmlns:a16="http://schemas.microsoft.com/office/drawing/2014/main" id="{49EF7979-8413-9042-374F-71B636B836C8}"/>
              </a:ext>
            </a:extLst>
          </p:cNvPr>
          <p:cNvSpPr txBox="1">
            <a:spLocks/>
          </p:cNvSpPr>
          <p:nvPr/>
        </p:nvSpPr>
        <p:spPr>
          <a:xfrm>
            <a:off x="391998" y="1230957"/>
            <a:ext cx="11232282" cy="218977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900" b="1">
                <a:highlight>
                  <a:srgbClr val="FFFF00"/>
                </a:highlight>
                <a:latin typeface="Arial"/>
                <a:cs typeface="Arial"/>
              </a:rPr>
              <a:t>7) If there are any capital expenses that have been or are being reimbursed- please upload final purchase order or invoices in Related Documents section.</a:t>
            </a:r>
          </a:p>
          <a:p>
            <a:endParaRPr lang="en-US" sz="1800" b="1"/>
          </a:p>
        </p:txBody>
      </p:sp>
      <p:pic>
        <p:nvPicPr>
          <p:cNvPr id="2" name="Picture 1">
            <a:extLst>
              <a:ext uri="{FF2B5EF4-FFF2-40B4-BE49-F238E27FC236}">
                <a16:creationId xmlns:a16="http://schemas.microsoft.com/office/drawing/2014/main" id="{232C896E-8582-5908-420B-9D992B2536F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5446" y="1932058"/>
            <a:ext cx="10034531" cy="955765"/>
          </a:xfrm>
          <a:prstGeom prst="rect">
            <a:avLst/>
          </a:prstGeom>
        </p:spPr>
      </p:pic>
      <p:pic>
        <p:nvPicPr>
          <p:cNvPr id="3" name="Picture 2">
            <a:extLst>
              <a:ext uri="{FF2B5EF4-FFF2-40B4-BE49-F238E27FC236}">
                <a16:creationId xmlns:a16="http://schemas.microsoft.com/office/drawing/2014/main" id="{5313C060-3865-CB69-5F77-3446558212A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6600" y="3724678"/>
            <a:ext cx="4181476" cy="3136021"/>
          </a:xfrm>
          <a:prstGeom prst="rect">
            <a:avLst/>
          </a:prstGeom>
        </p:spPr>
      </p:pic>
      <p:sp>
        <p:nvSpPr>
          <p:cNvPr id="5" name="Subtitle 5">
            <a:extLst>
              <a:ext uri="{FF2B5EF4-FFF2-40B4-BE49-F238E27FC236}">
                <a16:creationId xmlns:a16="http://schemas.microsoft.com/office/drawing/2014/main" id="{B967E9F9-C171-5D64-CE17-2ADC529BB71F}"/>
              </a:ext>
            </a:extLst>
          </p:cNvPr>
          <p:cNvSpPr txBox="1">
            <a:spLocks/>
          </p:cNvSpPr>
          <p:nvPr/>
        </p:nvSpPr>
        <p:spPr>
          <a:xfrm>
            <a:off x="391997" y="3278257"/>
            <a:ext cx="11232282" cy="218977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900" b="1">
                <a:latin typeface="Arial"/>
                <a:cs typeface="Arial"/>
              </a:rPr>
              <a:t>8) Submit reimbursement request. </a:t>
            </a:r>
          </a:p>
          <a:p>
            <a:endParaRPr lang="en-US" sz="1800" b="1"/>
          </a:p>
        </p:txBody>
      </p:sp>
    </p:spTree>
    <p:extLst>
      <p:ext uri="{BB962C8B-B14F-4D97-AF65-F5344CB8AC3E}">
        <p14:creationId xmlns:p14="http://schemas.microsoft.com/office/powerpoint/2010/main" val="2849952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0502095-74CF-79E7-B268-956B4FF2FC04}"/>
              </a:ext>
            </a:extLst>
          </p:cNvPr>
          <p:cNvSpPr txBox="1">
            <a:spLocks/>
          </p:cNvSpPr>
          <p:nvPr/>
        </p:nvSpPr>
        <p:spPr>
          <a:xfrm>
            <a:off x="504875" y="-1177733"/>
            <a:ext cx="10241402" cy="25283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latin typeface="Arial"/>
                <a:cs typeface="Arial"/>
              </a:rPr>
              <a:t>Next steps.. After Application Approval</a:t>
            </a:r>
          </a:p>
          <a:p>
            <a:r>
              <a:rPr lang="en-US" sz="3500" b="1">
                <a:solidFill>
                  <a:srgbClr val="3647B6"/>
                </a:solidFill>
                <a:latin typeface="Arial"/>
                <a:cs typeface="Arial"/>
              </a:rPr>
              <a:t>REVISIONS </a:t>
            </a:r>
            <a:endParaRPr lang="en-US" sz="3500" b="1">
              <a:solidFill>
                <a:srgbClr val="3647B6"/>
              </a:solidFill>
            </a:endParaRPr>
          </a:p>
        </p:txBody>
      </p:sp>
      <p:sp>
        <p:nvSpPr>
          <p:cNvPr id="13" name="TextBox 12">
            <a:extLst>
              <a:ext uri="{FF2B5EF4-FFF2-40B4-BE49-F238E27FC236}">
                <a16:creationId xmlns:a16="http://schemas.microsoft.com/office/drawing/2014/main" id="{DB0C21A4-F803-F53A-6399-ECD507F70F84}"/>
              </a:ext>
            </a:extLst>
          </p:cNvPr>
          <p:cNvSpPr txBox="1"/>
          <p:nvPr/>
        </p:nvSpPr>
        <p:spPr>
          <a:xfrm>
            <a:off x="564767" y="1656181"/>
            <a:ext cx="9769293" cy="646331"/>
          </a:xfrm>
          <a:prstGeom prst="rect">
            <a:avLst/>
          </a:prstGeom>
          <a:solidFill>
            <a:schemeClr val="accent4">
              <a:lumMod val="60000"/>
              <a:lumOff val="4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3647B6"/>
                </a:solidFill>
                <a:latin typeface="Arial"/>
              </a:rPr>
              <a:t>Grantees can initiate their own revisions by opening the grant in question and changing the status to “Application Revision Started </a:t>
            </a:r>
            <a:endParaRPr lang="en-US">
              <a:cs typeface="Calibri"/>
            </a:endParaRPr>
          </a:p>
        </p:txBody>
      </p:sp>
      <p:sp>
        <p:nvSpPr>
          <p:cNvPr id="7" name="Subtitle 5">
            <a:extLst>
              <a:ext uri="{FF2B5EF4-FFF2-40B4-BE49-F238E27FC236}">
                <a16:creationId xmlns:a16="http://schemas.microsoft.com/office/drawing/2014/main" id="{E5CF6A5B-391C-E6A6-375C-DC9A9304A554}"/>
              </a:ext>
            </a:extLst>
          </p:cNvPr>
          <p:cNvSpPr txBox="1">
            <a:spLocks/>
          </p:cNvSpPr>
          <p:nvPr/>
        </p:nvSpPr>
        <p:spPr>
          <a:xfrm>
            <a:off x="565667" y="2623695"/>
            <a:ext cx="11232282" cy="178582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900" b="1">
                <a:latin typeface="Arial"/>
                <a:cs typeface="Arial"/>
              </a:rPr>
              <a:t>Grant revisions (amendments) are required when:</a:t>
            </a:r>
          </a:p>
          <a:p>
            <a:r>
              <a:rPr lang="en-US" sz="1900">
                <a:latin typeface="Arial"/>
                <a:cs typeface="Arial"/>
              </a:rPr>
              <a:t>•there is any significant change in program objectives; or</a:t>
            </a:r>
          </a:p>
          <a:p>
            <a:r>
              <a:rPr lang="en-US" sz="1900">
                <a:latin typeface="Arial"/>
                <a:cs typeface="Arial"/>
              </a:rPr>
              <a:t>•there is an increase or decrease in the total award amount of the grant; or</a:t>
            </a:r>
          </a:p>
          <a:p>
            <a:r>
              <a:rPr lang="en-US" sz="1900">
                <a:latin typeface="Arial"/>
                <a:cs typeface="Arial"/>
              </a:rPr>
              <a:t>•an increase in a line of the budget exceeds $100 or 10% of the line (whichever is greater), or exceeds $10,000 </a:t>
            </a:r>
            <a:r>
              <a:rPr lang="en-US" sz="1900" b="1">
                <a:latin typeface="Arial"/>
                <a:cs typeface="Arial"/>
              </a:rPr>
              <a:t> </a:t>
            </a:r>
            <a:endParaRPr lang="en-US"/>
          </a:p>
          <a:p>
            <a:endParaRPr lang="en-US" sz="1800" b="1"/>
          </a:p>
        </p:txBody>
      </p:sp>
      <p:pic>
        <p:nvPicPr>
          <p:cNvPr id="9" name="Picture 8">
            <a:extLst>
              <a:ext uri="{FF2B5EF4-FFF2-40B4-BE49-F238E27FC236}">
                <a16:creationId xmlns:a16="http://schemas.microsoft.com/office/drawing/2014/main" id="{61A23B38-EA95-9C3B-18B1-74AC26AA293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3237" y="5021966"/>
            <a:ext cx="4962524" cy="1553722"/>
          </a:xfrm>
          <a:prstGeom prst="rect">
            <a:avLst/>
          </a:prstGeom>
        </p:spPr>
      </p:pic>
    </p:spTree>
    <p:extLst>
      <p:ext uri="{BB962C8B-B14F-4D97-AF65-F5344CB8AC3E}">
        <p14:creationId xmlns:p14="http://schemas.microsoft.com/office/powerpoint/2010/main" val="444937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029B-28FF-FE56-3B14-3EDF5A7F075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893175F-A1BE-BFE9-1D59-89A46FF68733}"/>
              </a:ext>
            </a:extLst>
          </p:cNvPr>
          <p:cNvSpPr>
            <a:spLocks noGrp="1"/>
          </p:cNvSpPr>
          <p:nvPr>
            <p:ph type="ctrTitle"/>
          </p:nvPr>
        </p:nvSpPr>
        <p:spPr/>
        <p:txBody>
          <a:bodyPr/>
          <a:lstStyle/>
          <a:p>
            <a:br>
              <a:rPr lang="en-US">
                <a:latin typeface="Arial"/>
                <a:cs typeface="Arial"/>
              </a:rPr>
            </a:br>
            <a:endParaRPr lang="en-US"/>
          </a:p>
        </p:txBody>
      </p:sp>
      <p:sp>
        <p:nvSpPr>
          <p:cNvPr id="8" name="Title 3">
            <a:extLst>
              <a:ext uri="{FF2B5EF4-FFF2-40B4-BE49-F238E27FC236}">
                <a16:creationId xmlns:a16="http://schemas.microsoft.com/office/drawing/2014/main" id="{C0502095-74CF-79E7-B268-956B4FF2FC04}"/>
              </a:ext>
            </a:extLst>
          </p:cNvPr>
          <p:cNvSpPr txBox="1">
            <a:spLocks/>
          </p:cNvSpPr>
          <p:nvPr/>
        </p:nvSpPr>
        <p:spPr>
          <a:xfrm>
            <a:off x="900272" y="-1076327"/>
            <a:ext cx="10241402" cy="252831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600" kern="12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sz="4000">
                <a:latin typeface="Arial"/>
                <a:cs typeface="Arial"/>
              </a:rPr>
              <a:t>Next steps.. After Application Approval</a:t>
            </a:r>
          </a:p>
          <a:p>
            <a:r>
              <a:rPr lang="en-US" sz="3500" b="1">
                <a:solidFill>
                  <a:srgbClr val="3647B6"/>
                </a:solidFill>
                <a:latin typeface="Arial"/>
                <a:cs typeface="Arial"/>
              </a:rPr>
              <a:t>REVISIONS and REIMBURSEMENTS</a:t>
            </a:r>
            <a:endParaRPr lang="en-US" sz="3500">
              <a:solidFill>
                <a:srgbClr val="3647B6"/>
              </a:solidFill>
            </a:endParaRPr>
          </a:p>
        </p:txBody>
      </p:sp>
      <p:sp>
        <p:nvSpPr>
          <p:cNvPr id="3" name="Subtitle 5">
            <a:extLst>
              <a:ext uri="{FF2B5EF4-FFF2-40B4-BE49-F238E27FC236}">
                <a16:creationId xmlns:a16="http://schemas.microsoft.com/office/drawing/2014/main" id="{694F9FFD-E864-FD88-3C4A-577204568AD6}"/>
              </a:ext>
            </a:extLst>
          </p:cNvPr>
          <p:cNvSpPr txBox="1">
            <a:spLocks/>
          </p:cNvSpPr>
          <p:nvPr/>
        </p:nvSpPr>
        <p:spPr>
          <a:xfrm>
            <a:off x="1001096" y="1798195"/>
            <a:ext cx="9653854" cy="3255397"/>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3647B6"/>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a:latin typeface="Arial"/>
                <a:cs typeface="Arial"/>
              </a:rPr>
              <a:t>Reimbursements are still available for a grant under revision.</a:t>
            </a:r>
            <a:endParaRPr lang="en-US" b="1"/>
          </a:p>
          <a:p>
            <a:endParaRPr lang="en-US" sz="3600" b="1">
              <a:latin typeface="Arial"/>
              <a:cs typeface="Arial"/>
            </a:endParaRPr>
          </a:p>
          <a:p>
            <a:r>
              <a:rPr lang="en-US" sz="3600" b="1">
                <a:latin typeface="Arial"/>
                <a:cs typeface="Arial"/>
              </a:rPr>
              <a:t>However, reimbursement expenditure details will only reflect the last fully approved budget. </a:t>
            </a:r>
            <a:endParaRPr lang="en-US" b="1"/>
          </a:p>
          <a:p>
            <a:endParaRPr lang="en-US" sz="1800" b="1"/>
          </a:p>
        </p:txBody>
      </p:sp>
    </p:spTree>
    <p:extLst>
      <p:ext uri="{BB962C8B-B14F-4D97-AF65-F5344CB8AC3E}">
        <p14:creationId xmlns:p14="http://schemas.microsoft.com/office/powerpoint/2010/main" val="145816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822325" y="288925"/>
            <a:ext cx="11369675" cy="679450"/>
          </a:xfrm>
        </p:spPr>
        <p:txBody>
          <a:bodyPr>
            <a:normAutofit fontScale="90000"/>
          </a:bodyPr>
          <a:lstStyle/>
          <a:p>
            <a:r>
              <a:rPr lang="en-US">
                <a:solidFill>
                  <a:schemeClr val="accent1">
                    <a:lumMod val="50000"/>
                  </a:schemeClr>
                </a:solidFill>
                <a:latin typeface="Arial"/>
                <a:cs typeface="Arial"/>
              </a:rPr>
              <a:t>Reminders for ISA  in GEM$</a:t>
            </a:r>
            <a:endParaRPr lang="en-US">
              <a:solidFill>
                <a:schemeClr val="accent1">
                  <a:lumMod val="50000"/>
                </a:schemeClr>
              </a:solidFill>
              <a:latin typeface="Arial"/>
            </a:endParaRPr>
          </a:p>
        </p:txBody>
      </p:sp>
      <p:sp>
        <p:nvSpPr>
          <p:cNvPr id="9" name="Content Placeholder 8">
            <a:extLst>
              <a:ext uri="{C183D7F6-B498-43B3-948B-1728B52AA6E4}">
                <adec:decorative xmlns:adec="http://schemas.microsoft.com/office/drawing/2017/decorative" val="1"/>
              </a:ext>
            </a:extLst>
          </p:cNvPr>
          <p:cNvSpPr>
            <a:spLocks noGrp="1"/>
          </p:cNvSpPr>
          <p:nvPr>
            <p:ph idx="4294967295"/>
          </p:nvPr>
        </p:nvSpPr>
        <p:spPr>
          <a:xfrm>
            <a:off x="822325" y="1230313"/>
            <a:ext cx="11369675" cy="5049837"/>
          </a:xfrm>
        </p:spPr>
        <p:txBody>
          <a:bodyPr vert="horz" lIns="91440" tIns="45720" rIns="91440" bIns="45720" rtlCol="0" anchor="t">
            <a:noAutofit/>
          </a:bodyPr>
          <a:lstStyle/>
          <a:p>
            <a:pPr marL="0" indent="0">
              <a:buNone/>
            </a:pPr>
            <a:endParaRPr lang="en-US">
              <a:latin typeface="Segoe UI"/>
              <a:cs typeface="Segoe UI"/>
            </a:endParaRPr>
          </a:p>
          <a:p>
            <a:pPr marL="0" indent="0">
              <a:buNone/>
            </a:pPr>
            <a:endParaRPr lang="en-US"/>
          </a:p>
        </p:txBody>
      </p:sp>
      <p:sp>
        <p:nvSpPr>
          <p:cNvPr id="6" name="TextBox 5">
            <a:extLst>
              <a:ext uri="{FF2B5EF4-FFF2-40B4-BE49-F238E27FC236}">
                <a16:creationId xmlns:a16="http://schemas.microsoft.com/office/drawing/2014/main" id="{23B0DEE3-1C5E-774C-29E8-04E218697405}"/>
              </a:ext>
            </a:extLst>
          </p:cNvPr>
          <p:cNvSpPr txBox="1"/>
          <p:nvPr/>
        </p:nvSpPr>
        <p:spPr>
          <a:xfrm>
            <a:off x="821157" y="815994"/>
            <a:ext cx="1272063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solidFill>
                  <a:schemeClr val="accent1">
                    <a:lumMod val="75000"/>
                  </a:schemeClr>
                </a:solidFill>
                <a:cs typeface="Calibri"/>
              </a:rPr>
              <a:t>Please refer to RFP and training materials for more details - </a:t>
            </a:r>
            <a:r>
              <a:rPr lang="en-US" sz="2400" b="1">
                <a:solidFill>
                  <a:schemeClr val="accent1">
                    <a:lumMod val="75000"/>
                  </a:schemeClr>
                </a:solidFill>
                <a:ea typeface="+mn-lt"/>
                <a:cs typeface="+mn-lt"/>
                <a:hlinkClick r:id="rId3">
                  <a:extLst>
                    <a:ext uri="{A12FA001-AC4F-418D-AE19-62706E023703}">
                      <ahyp:hlinkClr xmlns:ahyp="http://schemas.microsoft.com/office/drawing/2018/hyperlinkcolor" val="tx"/>
                    </a:ext>
                  </a:extLst>
                </a:hlinkClick>
              </a:rPr>
              <a:t>Community College ISAs </a:t>
            </a:r>
            <a:endParaRPr lang="en-US" b="1">
              <a:solidFill>
                <a:schemeClr val="accent1">
                  <a:lumMod val="75000"/>
                </a:schemeClr>
              </a:solidFill>
              <a:ea typeface="+mn-lt"/>
              <a:cs typeface="+mn-lt"/>
            </a:endParaRPr>
          </a:p>
          <a:p>
            <a:endParaRPr lang="en-US" sz="2400">
              <a:solidFill>
                <a:schemeClr val="accent1"/>
              </a:solidFill>
              <a:cs typeface="Calibri"/>
            </a:endParaRPr>
          </a:p>
        </p:txBody>
      </p:sp>
      <p:sp>
        <p:nvSpPr>
          <p:cNvPr id="7" name="TextBox 6">
            <a:extLst>
              <a:ext uri="{FF2B5EF4-FFF2-40B4-BE49-F238E27FC236}">
                <a16:creationId xmlns:a16="http://schemas.microsoft.com/office/drawing/2014/main" id="{C2524620-CDA2-F428-2BB0-72D8197F0465}"/>
              </a:ext>
            </a:extLst>
          </p:cNvPr>
          <p:cNvSpPr txBox="1"/>
          <p:nvPr/>
        </p:nvSpPr>
        <p:spPr>
          <a:xfrm>
            <a:off x="709125" y="1719005"/>
            <a:ext cx="1023223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Wingdings"/>
              <a:buChar char="v"/>
            </a:pPr>
            <a:r>
              <a:rPr lang="en-US" sz="2800">
                <a:solidFill>
                  <a:schemeClr val="accent1"/>
                </a:solidFill>
                <a:latin typeface="Calibri Light"/>
                <a:cs typeface="Segoe UI"/>
              </a:rPr>
              <a:t>Once the signed ISA is returned by the applicant the DESE Fiscal Approved step is processed. </a:t>
            </a:r>
            <a:r>
              <a:rPr lang="en-US" sz="2800" b="1">
                <a:solidFill>
                  <a:schemeClr val="accent1"/>
                </a:solidFill>
                <a:latin typeface="Calibri Light"/>
                <a:cs typeface="Segoe UI"/>
              </a:rPr>
              <a:t>A signed ISA is still required and will be emailed to you by Grants management. </a:t>
            </a:r>
            <a:endParaRPr lang="en-US" b="1">
              <a:solidFill>
                <a:schemeClr val="accent1"/>
              </a:solidFill>
              <a:cs typeface="Calibri" panose="020F0502020204030204"/>
            </a:endParaRPr>
          </a:p>
          <a:p>
            <a:pPr marL="457200" indent="-457200">
              <a:buFont typeface="Wingdings"/>
              <a:buChar char="v"/>
            </a:pPr>
            <a:r>
              <a:rPr lang="en-US" sz="2800">
                <a:solidFill>
                  <a:schemeClr val="accent1"/>
                </a:solidFill>
                <a:latin typeface="Calibri Light"/>
                <a:cs typeface="Segoe UI"/>
              </a:rPr>
              <a:t>State agency ISAs – the ISA is sent to Budget Office to set up on MMARS.</a:t>
            </a:r>
          </a:p>
          <a:p>
            <a:pPr marL="457200" indent="-457200">
              <a:buFont typeface="Wingdings"/>
              <a:buChar char="v"/>
            </a:pPr>
            <a:r>
              <a:rPr lang="en-US" sz="2800">
                <a:solidFill>
                  <a:schemeClr val="accent1"/>
                </a:solidFill>
                <a:latin typeface="Calibri Light"/>
                <a:cs typeface="Segoe UI"/>
              </a:rPr>
              <a:t>Colleges – the CT encumbrance is set up on MMARS.</a:t>
            </a:r>
          </a:p>
          <a:p>
            <a:pPr marL="457200" indent="-457200">
              <a:buFont typeface="Wingdings"/>
              <a:buChar char="v"/>
            </a:pPr>
            <a:r>
              <a:rPr lang="en-US" sz="2800">
                <a:solidFill>
                  <a:schemeClr val="accent1"/>
                </a:solidFill>
                <a:latin typeface="Calibri Light"/>
                <a:cs typeface="Segoe UI"/>
              </a:rPr>
              <a:t>At the end of the Fiscal Year, an FR-1 is required for all grantees to submit (in </a:t>
            </a:r>
            <a:r>
              <a:rPr lang="en-US" sz="2800" err="1">
                <a:solidFill>
                  <a:schemeClr val="accent1"/>
                </a:solidFill>
                <a:latin typeface="Calibri Light"/>
                <a:cs typeface="Segoe UI"/>
              </a:rPr>
              <a:t>EdGrants</a:t>
            </a:r>
            <a:r>
              <a:rPr lang="en-US" sz="2800">
                <a:solidFill>
                  <a:schemeClr val="accent1"/>
                </a:solidFill>
                <a:latin typeface="Calibri Light"/>
                <a:cs typeface="Segoe UI"/>
              </a:rPr>
              <a:t>). State agencies must file FR-1 based on actual expenditures in MMARS.</a:t>
            </a:r>
          </a:p>
        </p:txBody>
      </p:sp>
    </p:spTree>
    <p:extLst>
      <p:ext uri="{BB962C8B-B14F-4D97-AF65-F5344CB8AC3E}">
        <p14:creationId xmlns:p14="http://schemas.microsoft.com/office/powerpoint/2010/main" val="2183832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822325" y="288925"/>
            <a:ext cx="11369675" cy="679450"/>
          </a:xfrm>
        </p:spPr>
        <p:txBody>
          <a:bodyPr>
            <a:normAutofit fontScale="90000"/>
          </a:bodyPr>
          <a:lstStyle/>
          <a:p>
            <a:r>
              <a:rPr lang="en-US">
                <a:solidFill>
                  <a:schemeClr val="tx2"/>
                </a:solidFill>
                <a:latin typeface="Segoe UI"/>
                <a:cs typeface="Arial"/>
              </a:rPr>
              <a:t>Currently Available Perkins V Resources</a:t>
            </a:r>
          </a:p>
        </p:txBody>
      </p:sp>
      <p:sp>
        <p:nvSpPr>
          <p:cNvPr id="9" name="Content Placeholder 8"/>
          <p:cNvSpPr>
            <a:spLocks noGrp="1"/>
          </p:cNvSpPr>
          <p:nvPr>
            <p:ph idx="4294967295"/>
          </p:nvPr>
        </p:nvSpPr>
        <p:spPr>
          <a:xfrm>
            <a:off x="822325" y="1230313"/>
            <a:ext cx="11369675" cy="5049837"/>
          </a:xfrm>
        </p:spPr>
        <p:txBody>
          <a:bodyPr vert="horz" lIns="91440" tIns="45720" rIns="91440" bIns="45720" rtlCol="0" anchor="t">
            <a:noAutofit/>
          </a:bodyPr>
          <a:lstStyle/>
          <a:p>
            <a:r>
              <a:rPr lang="en-US">
                <a:latin typeface="Arial"/>
                <a:cs typeface="Arial"/>
                <a:hlinkClick r:id="rId3"/>
              </a:rPr>
              <a:t>CTE Perkins Funding Webpage</a:t>
            </a:r>
            <a:endParaRPr lang="en-US">
              <a:latin typeface="Segoe UI"/>
              <a:cs typeface="Segoe UI"/>
            </a:endParaRPr>
          </a:p>
          <a:p>
            <a:r>
              <a:rPr lang="en-US" sz="2800">
                <a:latin typeface="Segoe UI"/>
                <a:cs typeface="Segoe UI"/>
              </a:rPr>
              <a:t>Quick Reference Guides: allowable v. unallowable costs</a:t>
            </a:r>
            <a:endParaRPr lang="en-US"/>
          </a:p>
          <a:p>
            <a:pPr lvl="1"/>
            <a:r>
              <a:rPr lang="en-US">
                <a:latin typeface="Segoe UI"/>
                <a:cs typeface="Segoe UI"/>
                <a:hlinkClick r:id="rId4">
                  <a:extLst>
                    <a:ext uri="{A12FA001-AC4F-418D-AE19-62706E023703}">
                      <ahyp:hlinkClr xmlns:ahyp="http://schemas.microsoft.com/office/drawing/2018/hyperlinkcolor" val="tx"/>
                    </a:ext>
                  </a:extLst>
                </a:hlinkClick>
              </a:rPr>
              <a:t>0400</a:t>
            </a:r>
            <a:r>
              <a:rPr lang="en-US" sz="2400">
                <a:latin typeface="Segoe UI"/>
                <a:cs typeface="Segoe UI"/>
                <a:hlinkClick r:id="rId4">
                  <a:extLst>
                    <a:ext uri="{A12FA001-AC4F-418D-AE19-62706E023703}">
                      <ahyp:hlinkClr xmlns:ahyp="http://schemas.microsoft.com/office/drawing/2018/hyperlinkcolor" val="tx"/>
                    </a:ext>
                  </a:extLst>
                </a:hlinkClick>
              </a:rPr>
              <a:t> Secondary</a:t>
            </a:r>
            <a:endParaRPr lang="en-US" sz="2400">
              <a:latin typeface="Segoe UI"/>
              <a:cs typeface="Segoe UI"/>
            </a:endParaRPr>
          </a:p>
          <a:p>
            <a:pPr lvl="1"/>
            <a:r>
              <a:rPr lang="en-US">
                <a:latin typeface="Segoe UI"/>
                <a:cs typeface="Segoe UI"/>
                <a:hlinkClick r:id="rId5">
                  <a:extLst>
                    <a:ext uri="{A12FA001-AC4F-418D-AE19-62706E023703}">
                      <ahyp:hlinkClr xmlns:ahyp="http://schemas.microsoft.com/office/drawing/2018/hyperlinkcolor" val="tx"/>
                    </a:ext>
                  </a:extLst>
                </a:hlinkClick>
              </a:rPr>
              <a:t>0401</a:t>
            </a:r>
            <a:r>
              <a:rPr lang="en-US" sz="2400">
                <a:latin typeface="Segoe UI"/>
                <a:cs typeface="Segoe UI"/>
                <a:hlinkClick r:id="rId5">
                  <a:extLst>
                    <a:ext uri="{A12FA001-AC4F-418D-AE19-62706E023703}">
                      <ahyp:hlinkClr xmlns:ahyp="http://schemas.microsoft.com/office/drawing/2018/hyperlinkcolor" val="tx"/>
                    </a:ext>
                  </a:extLst>
                </a:hlinkClick>
              </a:rPr>
              <a:t> Post-Secondary</a:t>
            </a:r>
            <a:endParaRPr lang="en-US" sz="2400">
              <a:latin typeface="Segoe UI"/>
              <a:cs typeface="Segoe UI"/>
            </a:endParaRPr>
          </a:p>
          <a:p>
            <a:r>
              <a:rPr lang="en-US">
                <a:latin typeface="Segoe UI"/>
                <a:cs typeface="Segoe UI"/>
                <a:hlinkClick r:id="rId6"/>
              </a:rPr>
              <a:t>Navigating Perkins (0400/0401) in GEM$</a:t>
            </a:r>
            <a:endParaRPr lang="en-US">
              <a:latin typeface="Segoe UI"/>
              <a:cs typeface="Segoe UI"/>
            </a:endParaRPr>
          </a:p>
          <a:p>
            <a:r>
              <a:rPr lang="en-US" sz="2800">
                <a:latin typeface="Segoe UI"/>
                <a:cs typeface="Segoe UI"/>
                <a:hlinkClick r:id="rId7"/>
              </a:rPr>
              <a:t>Required Use of Funds Resource Guide</a:t>
            </a:r>
            <a:endParaRPr lang="en-US" sz="2800">
              <a:latin typeface="Segoe UI"/>
              <a:cs typeface="Segoe UI"/>
            </a:endParaRPr>
          </a:p>
          <a:p>
            <a:r>
              <a:rPr lang="en-US" sz="2800">
                <a:latin typeface="Segoe UI"/>
                <a:cs typeface="Segoe UI"/>
                <a:hlinkClick r:id="rId8">
                  <a:extLst>
                    <a:ext uri="{A12FA001-AC4F-418D-AE19-62706E023703}">
                      <ahyp:hlinkClr xmlns:ahyp="http://schemas.microsoft.com/office/drawing/2018/hyperlinkcolor" val="tx"/>
                    </a:ext>
                  </a:extLst>
                </a:hlinkClick>
              </a:rPr>
              <a:t>Perkins and HQCCP Resource Guide</a:t>
            </a:r>
            <a:endParaRPr lang="en-US" sz="2800">
              <a:latin typeface="Segoe UI"/>
              <a:cs typeface="Segoe UI"/>
            </a:endParaRPr>
          </a:p>
          <a:p>
            <a:r>
              <a:rPr lang="en-US" sz="2800">
                <a:latin typeface="Segoe UI"/>
                <a:cs typeface="Segoe UI"/>
                <a:hlinkClick r:id="rId9"/>
              </a:rPr>
              <a:t>Postsecondary Career Technical Education website</a:t>
            </a:r>
            <a:endParaRPr lang="en-US"/>
          </a:p>
          <a:p>
            <a:r>
              <a:rPr lang="en-US" sz="2800">
                <a:latin typeface="Calibri"/>
                <a:cs typeface="Arial"/>
              </a:rPr>
              <a:t>Definition and samples of Secondary-Postsecondary Linkages, please visit Office for College, Career, and Technical Education’s </a:t>
            </a:r>
            <a:r>
              <a:rPr lang="en-US" sz="2800" u="sng">
                <a:solidFill>
                  <a:srgbClr val="0000FF"/>
                </a:solidFill>
                <a:latin typeface="Calibri"/>
                <a:cs typeface="Arial"/>
                <a:hlinkClick r:id="rId10"/>
              </a:rPr>
              <a:t>frequently asked questions</a:t>
            </a:r>
            <a:r>
              <a:rPr lang="en-US" sz="2800">
                <a:latin typeface="Calibri"/>
                <a:cs typeface="Arial"/>
              </a:rPr>
              <a:t>.</a:t>
            </a:r>
            <a:endParaRPr lang="en-US"/>
          </a:p>
          <a:p>
            <a:pPr marL="0" indent="0">
              <a:buNone/>
            </a:pPr>
            <a:endParaRPr lang="en-US"/>
          </a:p>
        </p:txBody>
      </p:sp>
    </p:spTree>
    <p:extLst>
      <p:ext uri="{BB962C8B-B14F-4D97-AF65-F5344CB8AC3E}">
        <p14:creationId xmlns:p14="http://schemas.microsoft.com/office/powerpoint/2010/main" val="38598163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a:solidFill>
                  <a:schemeClr val="tx2"/>
                </a:solidFill>
                <a:latin typeface="Arial"/>
                <a:cs typeface="Arial"/>
              </a:rPr>
              <a:t>Additional Available Resources</a:t>
            </a:r>
          </a:p>
        </p:txBody>
      </p:sp>
      <p:sp>
        <p:nvSpPr>
          <p:cNvPr id="3" name="Content Placeholder 2"/>
          <p:cNvSpPr>
            <a:spLocks noGrp="1"/>
          </p:cNvSpPr>
          <p:nvPr>
            <p:ph idx="4294967295"/>
          </p:nvPr>
        </p:nvSpPr>
        <p:spPr>
          <a:xfrm>
            <a:off x="1170418" y="1296776"/>
            <a:ext cx="10049591" cy="5049837"/>
          </a:xfrm>
        </p:spPr>
        <p:txBody>
          <a:bodyPr vert="horz" lIns="91440" tIns="45720" rIns="91440" bIns="45720" rtlCol="0" anchor="t">
            <a:noAutofit/>
          </a:bodyPr>
          <a:lstStyle/>
          <a:p>
            <a:pPr marL="0" indent="0">
              <a:buNone/>
            </a:pPr>
            <a:r>
              <a:rPr lang="en-US" sz="2800" u="sng">
                <a:latin typeface="Arial"/>
                <a:cs typeface="Arial"/>
                <a:hlinkClick r:id="rId3"/>
              </a:rPr>
              <a:t>Prenatal through Young Adulthood Family Engagement Framework in Massachusetts</a:t>
            </a:r>
            <a:endParaRPr lang="en-US" sz="2800">
              <a:latin typeface="Arial"/>
              <a:cs typeface="Arial"/>
            </a:endParaRPr>
          </a:p>
          <a:p>
            <a:pPr marL="0" indent="0">
              <a:buNone/>
            </a:pPr>
            <a:endParaRPr lang="en-US" u="sng">
              <a:latin typeface="Arial"/>
              <a:cs typeface="Arial"/>
            </a:endParaRPr>
          </a:p>
          <a:p>
            <a:pPr marL="0" indent="0">
              <a:buNone/>
            </a:pPr>
            <a:r>
              <a:rPr lang="en-US" sz="2800" u="sng">
                <a:latin typeface="Arial"/>
                <a:cs typeface="Arial"/>
                <a:hlinkClick r:id="rId4"/>
              </a:rPr>
              <a:t>Education Department General Administrative Regulations (EDGAR)</a:t>
            </a:r>
            <a:endParaRPr lang="en-US" sz="2800">
              <a:latin typeface="Arial"/>
              <a:cs typeface="Arial"/>
            </a:endParaRPr>
          </a:p>
          <a:p>
            <a:pPr marL="0" indent="0">
              <a:buNone/>
            </a:pPr>
            <a:endParaRPr lang="en-US" u="sng">
              <a:latin typeface="Arial"/>
              <a:cs typeface="Arial"/>
            </a:endParaRPr>
          </a:p>
          <a:p>
            <a:pPr marL="0" indent="0">
              <a:buNone/>
            </a:pPr>
            <a:r>
              <a:rPr lang="en-US" sz="2800" u="sng">
                <a:latin typeface="Arial"/>
                <a:cs typeface="Arial"/>
                <a:hlinkClick r:id="rId5"/>
              </a:rPr>
              <a:t>Grants for Schools: Getting Them and Using Them, A Procedural Manual</a:t>
            </a:r>
            <a:endParaRPr lang="en-US">
              <a:latin typeface="Arial"/>
              <a:cs typeface="Arial"/>
            </a:endParaRPr>
          </a:p>
          <a:p>
            <a:pPr marL="0" indent="0">
              <a:buNone/>
            </a:pPr>
            <a:endParaRPr lang="en-US"/>
          </a:p>
          <a:p>
            <a:pPr marL="914400" lvl="2" indent="0">
              <a:buNone/>
            </a:pPr>
            <a:endParaRPr lang="en-US">
              <a:solidFill>
                <a:srgbClr val="FF0000"/>
              </a:solidFill>
            </a:endParaRPr>
          </a:p>
        </p:txBody>
      </p:sp>
      <p:sp>
        <p:nvSpPr>
          <p:cNvPr id="5" name="Title 1" descr="Currently available resources"/>
          <p:cNvSpPr txBox="1">
            <a:spLocks/>
          </p:cNvSpPr>
          <p:nvPr/>
        </p:nvSpPr>
        <p:spPr>
          <a:xfrm>
            <a:off x="720143" y="623776"/>
            <a:ext cx="11370972" cy="679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r>
              <a:rPr lang="en-US"/>
              <a:t>	</a:t>
            </a:r>
          </a:p>
        </p:txBody>
      </p:sp>
    </p:spTree>
    <p:extLst>
      <p:ext uri="{BB962C8B-B14F-4D97-AF65-F5344CB8AC3E}">
        <p14:creationId xmlns:p14="http://schemas.microsoft.com/office/powerpoint/2010/main" val="2943290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822325" y="288925"/>
            <a:ext cx="11369675" cy="679450"/>
          </a:xfrm>
        </p:spPr>
        <p:txBody>
          <a:bodyPr>
            <a:normAutofit fontScale="90000"/>
          </a:bodyPr>
          <a:lstStyle/>
          <a:p>
            <a:r>
              <a:rPr lang="en-US">
                <a:solidFill>
                  <a:schemeClr val="tx2"/>
                </a:solidFill>
                <a:latin typeface="Arial"/>
                <a:cs typeface="Arial"/>
              </a:rPr>
              <a:t>Available GEM$ Resources</a:t>
            </a:r>
          </a:p>
        </p:txBody>
      </p:sp>
      <p:sp>
        <p:nvSpPr>
          <p:cNvPr id="9" name="Content Placeholder 8">
            <a:extLst>
              <a:ext uri="{C183D7F6-B498-43B3-948B-1728B52AA6E4}">
                <adec:decorative xmlns:adec="http://schemas.microsoft.com/office/drawing/2017/decorative" val="1"/>
              </a:ext>
            </a:extLst>
          </p:cNvPr>
          <p:cNvSpPr>
            <a:spLocks noGrp="1"/>
          </p:cNvSpPr>
          <p:nvPr>
            <p:ph idx="4294967295"/>
          </p:nvPr>
        </p:nvSpPr>
        <p:spPr>
          <a:xfrm>
            <a:off x="822325" y="1230313"/>
            <a:ext cx="11369675" cy="5049837"/>
          </a:xfrm>
        </p:spPr>
        <p:txBody>
          <a:bodyPr vert="horz" lIns="91440" tIns="45720" rIns="91440" bIns="45720" rtlCol="0" anchor="t">
            <a:noAutofit/>
          </a:bodyPr>
          <a:lstStyle/>
          <a:p>
            <a:pPr marL="0" indent="0">
              <a:buNone/>
            </a:pPr>
            <a:endParaRPr lang="en-US">
              <a:latin typeface="Segoe UI"/>
              <a:cs typeface="Segoe UI"/>
            </a:endParaRPr>
          </a:p>
          <a:p>
            <a:pPr marL="0" indent="0">
              <a:buNone/>
            </a:pPr>
            <a:endParaRPr lang="en-US"/>
          </a:p>
        </p:txBody>
      </p:sp>
      <p:sp>
        <p:nvSpPr>
          <p:cNvPr id="3" name="TextBox 2">
            <a:extLst>
              <a:ext uri="{FF2B5EF4-FFF2-40B4-BE49-F238E27FC236}">
                <a16:creationId xmlns:a16="http://schemas.microsoft.com/office/drawing/2014/main" id="{6E842DA5-9DF5-AF10-AF0D-DF5D61CBDBE1}"/>
              </a:ext>
            </a:extLst>
          </p:cNvPr>
          <p:cNvSpPr txBox="1"/>
          <p:nvPr/>
        </p:nvSpPr>
        <p:spPr>
          <a:xfrm>
            <a:off x="657225" y="1304925"/>
            <a:ext cx="11229975"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Arial"/>
                <a:ea typeface="+mn-lt"/>
                <a:cs typeface="+mn-lt"/>
              </a:rPr>
              <a:t>ISA for 0401 Community Colleges </a:t>
            </a:r>
            <a:endParaRPr lang="en-US">
              <a:latin typeface="Arial"/>
              <a:ea typeface="+mn-lt"/>
              <a:cs typeface="+mn-lt"/>
            </a:endParaRPr>
          </a:p>
          <a:p>
            <a:endParaRPr lang="en-US" sz="2400" b="1">
              <a:latin typeface="Arial"/>
              <a:cs typeface="Calibri"/>
            </a:endParaRPr>
          </a:p>
          <a:p>
            <a:r>
              <a:rPr lang="en-US" sz="2400">
                <a:latin typeface="Arial"/>
                <a:ea typeface="+mn-lt"/>
                <a:cs typeface="+mn-lt"/>
              </a:rPr>
              <a:t>The information below is intended for entities that require ISAs as part of their grant award process. Not intended for Private or Community Based Organizations.</a:t>
            </a:r>
            <a:endParaRPr lang="en-US">
              <a:latin typeface="Arial"/>
              <a:cs typeface="Arial"/>
            </a:endParaRPr>
          </a:p>
          <a:p>
            <a:r>
              <a:rPr lang="en-US" sz="2400">
                <a:latin typeface="Arial"/>
                <a:ea typeface="+mn-lt"/>
                <a:cs typeface="+mn-lt"/>
                <a:hlinkClick r:id="rId3"/>
              </a:rPr>
              <a:t>ISA process timeline </a:t>
            </a:r>
            <a:endParaRPr lang="en-US">
              <a:latin typeface="Arial"/>
              <a:cs typeface="Arial"/>
            </a:endParaRPr>
          </a:p>
          <a:p>
            <a:r>
              <a:rPr lang="en-US" sz="2400">
                <a:latin typeface="Arial"/>
                <a:ea typeface="+mn-lt"/>
                <a:cs typeface="+mn-lt"/>
                <a:hlinkClick r:id="rId4"/>
              </a:rPr>
              <a:t>MA Expenditure Classification Handbook</a:t>
            </a:r>
            <a:endParaRPr lang="en-US">
              <a:latin typeface="Arial"/>
              <a:cs typeface="Arial"/>
            </a:endParaRPr>
          </a:p>
          <a:p>
            <a:r>
              <a:rPr lang="en-US" sz="2400">
                <a:latin typeface="Arial"/>
                <a:ea typeface="+mn-lt"/>
                <a:cs typeface="+mn-lt"/>
                <a:hlinkClick r:id="rId5"/>
              </a:rPr>
              <a:t>MA Comptroller's Office Fringe Information</a:t>
            </a:r>
            <a:endParaRPr lang="en-US">
              <a:latin typeface="Arial"/>
              <a:cs typeface="Arial"/>
            </a:endParaRPr>
          </a:p>
          <a:p>
            <a:r>
              <a:rPr lang="en-US" sz="2400">
                <a:latin typeface="Arial"/>
                <a:ea typeface="+mn-lt"/>
                <a:cs typeface="+mn-lt"/>
                <a:hlinkClick r:id="rId6"/>
              </a:rPr>
              <a:t>ISA Amendment Requirements </a:t>
            </a:r>
            <a:endParaRPr lang="en-US">
              <a:latin typeface="Arial"/>
              <a:cs typeface="Arial"/>
            </a:endParaRPr>
          </a:p>
          <a:p>
            <a:r>
              <a:rPr lang="en-US" sz="2400">
                <a:latin typeface="Arial"/>
                <a:ea typeface="+mn-lt"/>
                <a:cs typeface="+mn-lt"/>
                <a:hlinkClick r:id="rId7"/>
              </a:rPr>
              <a:t>Federal Grants Cost Allocation</a:t>
            </a:r>
            <a:endParaRPr lang="en-US">
              <a:latin typeface="Arial"/>
              <a:cs typeface="Arial"/>
            </a:endParaRPr>
          </a:p>
          <a:p>
            <a:br>
              <a:rPr lang="en-US"/>
            </a:br>
            <a:endParaRPr lang="en-US"/>
          </a:p>
          <a:p>
            <a:endParaRPr lang="en-US" sz="2400" b="1">
              <a:latin typeface="Segoe UI"/>
              <a:cs typeface="Calibri"/>
            </a:endParaRPr>
          </a:p>
          <a:p>
            <a:endParaRPr lang="en-US">
              <a:latin typeface="-apple-system"/>
            </a:endParaRPr>
          </a:p>
          <a:p>
            <a:endParaRPr lang="en-US">
              <a:latin typeface="-apple-system"/>
            </a:endParaRPr>
          </a:p>
          <a:p>
            <a:endParaRPr lang="en-US">
              <a:latin typeface="-apple-system"/>
            </a:endParaRPr>
          </a:p>
        </p:txBody>
      </p:sp>
    </p:spTree>
    <p:extLst>
      <p:ext uri="{BB962C8B-B14F-4D97-AF65-F5344CB8AC3E}">
        <p14:creationId xmlns:p14="http://schemas.microsoft.com/office/powerpoint/2010/main" val="25097763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fontScale="90000"/>
          </a:bodyPr>
          <a:lstStyle/>
          <a:p>
            <a:r>
              <a:rPr lang="en-US" dirty="0">
                <a:solidFill>
                  <a:schemeClr val="tx2"/>
                </a:solidFill>
                <a:latin typeface="Arial"/>
                <a:cs typeface="Arial"/>
              </a:rPr>
              <a:t>Currently Available Perkins V guidance document</a:t>
            </a:r>
          </a:p>
        </p:txBody>
      </p:sp>
      <p:sp>
        <p:nvSpPr>
          <p:cNvPr id="3" name="Content Placeholder 2"/>
          <p:cNvSpPr>
            <a:spLocks noGrp="1"/>
          </p:cNvSpPr>
          <p:nvPr>
            <p:ph idx="4294967295"/>
          </p:nvPr>
        </p:nvSpPr>
        <p:spPr>
          <a:xfrm>
            <a:off x="822325" y="1230313"/>
            <a:ext cx="11369675" cy="5049837"/>
          </a:xfrm>
        </p:spPr>
        <p:txBody>
          <a:bodyPr vert="horz" lIns="91440" tIns="45720" rIns="91440" bIns="45720" rtlCol="0" anchor="t">
            <a:normAutofit/>
          </a:bodyPr>
          <a:lstStyle/>
          <a:p>
            <a:r>
              <a:rPr lang="en-US">
                <a:latin typeface="Arial"/>
                <a:cs typeface="Arial"/>
                <a:hlinkClick r:id="rId3"/>
              </a:rPr>
              <a:t>Perkins Entitlement Allowable Costs Document</a:t>
            </a:r>
            <a:endParaRPr lang="en-US">
              <a:latin typeface="Arial"/>
              <a:cs typeface="Arial"/>
            </a:endParaRPr>
          </a:p>
          <a:p>
            <a:pPr lvl="1"/>
            <a:r>
              <a:rPr lang="en-US">
                <a:latin typeface="Arial"/>
                <a:cs typeface="Arial"/>
              </a:rPr>
              <a:t>More detailed list for both FC 0400 and 0401 regarding allowable costs</a:t>
            </a:r>
          </a:p>
          <a:p>
            <a:pPr lvl="2"/>
            <a:r>
              <a:rPr lang="en-US">
                <a:solidFill>
                  <a:schemeClr val="accent5"/>
                </a:solidFill>
                <a:latin typeface="Arial"/>
                <a:cs typeface="Arial"/>
                <a:sym typeface="Wingdings 2" panose="05020102010507070707" pitchFamily="18" charset="2"/>
              </a:rPr>
              <a:t></a:t>
            </a:r>
            <a:r>
              <a:rPr lang="en-US">
                <a:solidFill>
                  <a:schemeClr val="accent5"/>
                </a:solidFill>
                <a:latin typeface="Arial"/>
                <a:cs typeface="Arial"/>
              </a:rPr>
              <a:t> - Allowable	     </a:t>
            </a:r>
            <a:endParaRPr lang="en-US">
              <a:solidFill>
                <a:schemeClr val="accent5"/>
              </a:solidFill>
            </a:endParaRPr>
          </a:p>
          <a:p>
            <a:pPr lvl="2"/>
            <a:r>
              <a:rPr lang="en-US">
                <a:ln>
                  <a:solidFill>
                    <a:schemeClr val="accent1"/>
                  </a:solidFill>
                </a:ln>
                <a:solidFill>
                  <a:schemeClr val="accent6"/>
                </a:solidFill>
                <a:latin typeface="Arial"/>
                <a:cs typeface="Arial"/>
                <a:sym typeface="Wingdings 2" panose="05020102010507070707" pitchFamily="18" charset="2"/>
              </a:rPr>
              <a:t></a:t>
            </a:r>
            <a:r>
              <a:rPr lang="en-US">
                <a:ln>
                  <a:solidFill>
                    <a:schemeClr val="accent1"/>
                  </a:solidFill>
                </a:ln>
                <a:solidFill>
                  <a:schemeClr val="accent6"/>
                </a:solidFill>
                <a:latin typeface="Arial"/>
                <a:cs typeface="Arial"/>
              </a:rPr>
              <a:t>- Allowable, but special requirements or additional information is required or certain restrictions apply</a:t>
            </a:r>
            <a:r>
              <a:rPr lang="en-US">
                <a:latin typeface="Arial"/>
                <a:cs typeface="Arial"/>
              </a:rPr>
              <a:t>		</a:t>
            </a:r>
          </a:p>
          <a:p>
            <a:pPr lvl="2"/>
            <a:r>
              <a:rPr lang="en-US">
                <a:solidFill>
                  <a:srgbClr val="FF0000"/>
                </a:solidFill>
                <a:latin typeface="Arial"/>
                <a:cs typeface="Arial"/>
                <a:sym typeface="Wingdings 2" panose="05020102010507070707" pitchFamily="18" charset="2"/>
              </a:rPr>
              <a:t></a:t>
            </a:r>
            <a:r>
              <a:rPr lang="en-US">
                <a:solidFill>
                  <a:srgbClr val="FF0000"/>
                </a:solidFill>
                <a:latin typeface="Arial"/>
                <a:cs typeface="Arial"/>
              </a:rPr>
              <a:t> - Not Allowable</a:t>
            </a:r>
          </a:p>
          <a:p>
            <a:pPr marL="914400" lvl="2" indent="0">
              <a:buNone/>
            </a:pPr>
            <a:endParaRPr lang="en-US">
              <a:solidFill>
                <a:srgbClr val="FF0000"/>
              </a:solidFill>
            </a:endParaRPr>
          </a:p>
        </p:txBody>
      </p:sp>
      <p:sp>
        <p:nvSpPr>
          <p:cNvPr id="5" name="Title 1" descr="Currently available resources"/>
          <p:cNvSpPr txBox="1">
            <a:spLocks/>
          </p:cNvSpPr>
          <p:nvPr/>
        </p:nvSpPr>
        <p:spPr>
          <a:xfrm>
            <a:off x="720143" y="441325"/>
            <a:ext cx="11370972" cy="679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r>
              <a:rPr lang="en-US"/>
              <a:t>	</a:t>
            </a:r>
          </a:p>
        </p:txBody>
      </p:sp>
    </p:spTree>
    <p:extLst>
      <p:ext uri="{BB962C8B-B14F-4D97-AF65-F5344CB8AC3E}">
        <p14:creationId xmlns:p14="http://schemas.microsoft.com/office/powerpoint/2010/main" val="46888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C6CA9B-1A1C-4943-C1D0-FDD05AC71E05}"/>
              </a:ext>
            </a:extLst>
          </p:cNvPr>
          <p:cNvSpPr/>
          <p:nvPr/>
        </p:nvSpPr>
        <p:spPr>
          <a:xfrm>
            <a:off x="826568" y="1165041"/>
            <a:ext cx="10274125" cy="6063198"/>
          </a:xfrm>
          <a:prstGeom prst="rect">
            <a:avLst/>
          </a:prstGeom>
          <a:noFill/>
        </p:spPr>
        <p:txBody>
          <a:bodyPr wrap="square" lIns="91440" tIns="45720" rIns="91440" bIns="4572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2"/>
                </a:solidFill>
                <a:latin typeface="Arial"/>
                <a:ea typeface="+mn-lt"/>
                <a:cs typeface="+mn-lt"/>
              </a:rPr>
              <a:t>Any specific GEM$ or 0400/0401 questions</a:t>
            </a:r>
            <a:endParaRPr lang="en-US" sz="2400">
              <a:solidFill>
                <a:schemeClr val="tx2"/>
              </a:solidFill>
              <a:latin typeface="Arial"/>
              <a:cs typeface="Calibri"/>
            </a:endParaRPr>
          </a:p>
          <a:p>
            <a:endParaRPr lang="en-US" sz="2400" b="1">
              <a:solidFill>
                <a:schemeClr val="tx2"/>
              </a:solidFill>
              <a:latin typeface="Arial"/>
              <a:cs typeface="Calibri"/>
            </a:endParaRPr>
          </a:p>
          <a:p>
            <a:r>
              <a:rPr lang="en-US" sz="2400">
                <a:solidFill>
                  <a:schemeClr val="tx2"/>
                </a:solidFill>
                <a:latin typeface="Arial"/>
                <a:ea typeface="+mn-lt"/>
                <a:cs typeface="+mn-lt"/>
              </a:rPr>
              <a:t>Alexandria Chiu, M.P.P.</a:t>
            </a:r>
          </a:p>
          <a:p>
            <a:r>
              <a:rPr lang="en-US" sz="2400" b="1">
                <a:solidFill>
                  <a:schemeClr val="tx2"/>
                </a:solidFill>
                <a:latin typeface="Arial"/>
                <a:ea typeface="+mn-lt"/>
                <a:cs typeface="Arial"/>
              </a:rPr>
              <a:t>Perkins 0400/0401 Liaison</a:t>
            </a:r>
            <a:endParaRPr lang="en-US">
              <a:solidFill>
                <a:schemeClr val="tx2"/>
              </a:solidFill>
            </a:endParaRPr>
          </a:p>
          <a:p>
            <a:r>
              <a:rPr lang="en-US" sz="2400">
                <a:solidFill>
                  <a:schemeClr val="tx2"/>
                </a:solidFill>
                <a:latin typeface="Arial"/>
                <a:ea typeface="+mn-lt"/>
                <a:cs typeface="+mn-lt"/>
              </a:rPr>
              <a:t>Federal Programs Support Specialist</a:t>
            </a:r>
          </a:p>
          <a:p>
            <a:r>
              <a:rPr lang="en-US" sz="2400" b="1">
                <a:solidFill>
                  <a:schemeClr val="tx2"/>
                </a:solidFill>
                <a:latin typeface="Arial"/>
                <a:ea typeface="+mn-lt"/>
                <a:cs typeface="+mn-lt"/>
              </a:rPr>
              <a:t>W</a:t>
            </a:r>
            <a:r>
              <a:rPr lang="en-US" sz="2400">
                <a:solidFill>
                  <a:schemeClr val="tx2"/>
                </a:solidFill>
                <a:latin typeface="Arial"/>
                <a:ea typeface="+mn-lt"/>
                <a:cs typeface="+mn-lt"/>
              </a:rPr>
              <a:t> 781-338-3586</a:t>
            </a:r>
          </a:p>
          <a:p>
            <a:r>
              <a:rPr lang="en-US" sz="2400">
                <a:solidFill>
                  <a:schemeClr val="tx2"/>
                </a:solidFill>
                <a:latin typeface="Arial"/>
                <a:ea typeface="+mn-lt"/>
                <a:cs typeface="+mn-lt"/>
                <a:hlinkClick r:id="rId2">
                  <a:extLst>
                    <a:ext uri="{A12FA001-AC4F-418D-AE19-62706E023703}">
                      <ahyp:hlinkClr xmlns:ahyp="http://schemas.microsoft.com/office/drawing/2018/hyperlinkcolor" val="tx"/>
                    </a:ext>
                  </a:extLst>
                </a:hlinkClick>
              </a:rPr>
              <a:t>Alexandria.W.Chiu@mass.gov</a:t>
            </a:r>
            <a:endParaRPr lang="en-US" sz="2400">
              <a:solidFill>
                <a:schemeClr val="tx2"/>
              </a:solidFill>
              <a:latin typeface="Arial"/>
              <a:ea typeface="+mn-lt"/>
              <a:cs typeface="+mn-lt"/>
            </a:endParaRPr>
          </a:p>
          <a:p>
            <a:r>
              <a:rPr lang="en-US" sz="2400">
                <a:solidFill>
                  <a:schemeClr val="tx2"/>
                </a:solidFill>
                <a:latin typeface="Arial"/>
                <a:ea typeface="+mn-lt"/>
                <a:cs typeface="+mn-lt"/>
              </a:rPr>
              <a:t>Connect for </a:t>
            </a:r>
            <a:r>
              <a:rPr lang="en-US" sz="2400">
                <a:solidFill>
                  <a:schemeClr val="tx2"/>
                </a:solidFill>
                <a:latin typeface="Arial"/>
                <a:ea typeface="+mn-lt"/>
                <a:cs typeface="+mn-lt"/>
                <a:hlinkClick r:id="rId3">
                  <a:extLst>
                    <a:ext uri="{A12FA001-AC4F-418D-AE19-62706E023703}">
                      <ahyp:hlinkClr xmlns:ahyp="http://schemas.microsoft.com/office/drawing/2018/hyperlinkcolor" val="tx"/>
                    </a:ext>
                  </a:extLst>
                </a:hlinkClick>
              </a:rPr>
              <a:t>one-on-one meeting here</a:t>
            </a:r>
            <a:endParaRPr lang="en-US" sz="2400">
              <a:solidFill>
                <a:schemeClr val="tx2"/>
              </a:solidFill>
              <a:latin typeface="Arial"/>
              <a:cs typeface="Calibri"/>
            </a:endParaRPr>
          </a:p>
          <a:p>
            <a:endParaRPr lang="en-US" sz="2000" b="1">
              <a:solidFill>
                <a:schemeClr val="accent1">
                  <a:lumMod val="75000"/>
                </a:schemeClr>
              </a:solidFill>
              <a:latin typeface="Arial"/>
              <a:ea typeface="+mn-lt"/>
              <a:cs typeface="+mn-lt"/>
            </a:endParaRPr>
          </a:p>
          <a:p>
            <a:endParaRPr lang="en-US" sz="2000" b="1">
              <a:solidFill>
                <a:schemeClr val="accent1">
                  <a:lumMod val="75000"/>
                </a:schemeClr>
              </a:solidFill>
              <a:latin typeface="Arial"/>
              <a:ea typeface="+mn-lt"/>
              <a:cs typeface="+mn-lt"/>
            </a:endParaRPr>
          </a:p>
          <a:p>
            <a:r>
              <a:rPr lang="en-US" sz="2000" b="1">
                <a:solidFill>
                  <a:schemeClr val="accent1">
                    <a:lumMod val="75000"/>
                  </a:schemeClr>
                </a:solidFill>
                <a:latin typeface="Arial"/>
                <a:ea typeface="+mn-lt"/>
                <a:cs typeface="+mn-lt"/>
              </a:rPr>
              <a:t>Contact your federal grants liaison</a:t>
            </a:r>
            <a:r>
              <a:rPr lang="en-US" sz="2000">
                <a:solidFill>
                  <a:schemeClr val="accent1">
                    <a:lumMod val="75000"/>
                  </a:schemeClr>
                </a:solidFill>
                <a:latin typeface="Arial"/>
                <a:ea typeface="+mn-lt"/>
                <a:cs typeface="+mn-lt"/>
              </a:rPr>
              <a:t> directly: </a:t>
            </a:r>
            <a:r>
              <a:rPr lang="en-US" sz="2000">
                <a:solidFill>
                  <a:schemeClr val="accent1">
                    <a:lumMod val="75000"/>
                  </a:schemeClr>
                </a:solidFill>
                <a:latin typeface="Arial"/>
                <a:ea typeface="+mn-lt"/>
                <a:cs typeface="+mn-lt"/>
                <a:hlinkClick r:id="rId4">
                  <a:extLst>
                    <a:ext uri="{A12FA001-AC4F-418D-AE19-62706E023703}">
                      <ahyp:hlinkClr xmlns:ahyp="http://schemas.microsoft.com/office/drawing/2018/hyperlinkcolor" val="tx"/>
                    </a:ext>
                  </a:extLst>
                </a:hlinkClick>
              </a:rPr>
              <a:t>www.doe.mass.edu/federalgrants/liaisons.xlsx</a:t>
            </a:r>
            <a:endParaRPr lang="en-US" sz="2000">
              <a:solidFill>
                <a:schemeClr val="accent1">
                  <a:lumMod val="75000"/>
                </a:schemeClr>
              </a:solidFill>
              <a:latin typeface="Arial"/>
              <a:cs typeface="Calibri"/>
            </a:endParaRPr>
          </a:p>
          <a:p>
            <a:r>
              <a:rPr lang="en-US" sz="2000">
                <a:solidFill>
                  <a:schemeClr val="accent1">
                    <a:lumMod val="75000"/>
                  </a:schemeClr>
                </a:solidFill>
                <a:latin typeface="Arial"/>
                <a:cs typeface="Arial"/>
              </a:rPr>
              <a:t>Email: </a:t>
            </a:r>
            <a:r>
              <a:rPr lang="en-US" sz="2000">
                <a:solidFill>
                  <a:schemeClr val="accent1">
                    <a:lumMod val="75000"/>
                  </a:schemeClr>
                </a:solidFill>
                <a:latin typeface="Arial"/>
                <a:cs typeface="Arial"/>
                <a:hlinkClick r:id="rId5">
                  <a:extLst>
                    <a:ext uri="{A12FA001-AC4F-418D-AE19-62706E023703}">
                      <ahyp:hlinkClr xmlns:ahyp="http://schemas.microsoft.com/office/drawing/2018/hyperlinkcolor" val="tx"/>
                    </a:ext>
                  </a:extLst>
                </a:hlinkClick>
              </a:rPr>
              <a:t>federalgrantprograms@mass.gov</a:t>
            </a:r>
            <a:endParaRPr lang="en-US" sz="2000">
              <a:solidFill>
                <a:schemeClr val="accent1">
                  <a:lumMod val="75000"/>
                </a:schemeClr>
              </a:solidFill>
              <a:latin typeface="Arial"/>
              <a:cs typeface="Arial"/>
            </a:endParaRPr>
          </a:p>
          <a:p>
            <a:r>
              <a:rPr lang="en-US" sz="2000">
                <a:solidFill>
                  <a:schemeClr val="accent1">
                    <a:lumMod val="75000"/>
                  </a:schemeClr>
                </a:solidFill>
                <a:latin typeface="Arial"/>
                <a:cs typeface="Arial"/>
              </a:rPr>
              <a:t>Hotline: 781-338-6230</a:t>
            </a:r>
          </a:p>
          <a:p>
            <a:pPr algn="ctr"/>
            <a:endParaRPr lang="en-US" sz="2800">
              <a:solidFill>
                <a:schemeClr val="accent1">
                  <a:lumMod val="75000"/>
                </a:schemeClr>
              </a:solidFill>
              <a:cs typeface="Calibri" panose="020F0502020204030204"/>
            </a:endParaRPr>
          </a:p>
          <a:p>
            <a:pPr algn="ctr"/>
            <a:endParaRPr lang="en-US" sz="2800">
              <a:solidFill>
                <a:schemeClr val="accent1">
                  <a:lumMod val="75000"/>
                </a:schemeClr>
              </a:solidFill>
              <a:cs typeface="Calibri" panose="020F0502020204030204"/>
            </a:endParaRPr>
          </a:p>
          <a:p>
            <a:pPr algn="ctr"/>
            <a:endParaRPr lang="en-US" sz="2000">
              <a:solidFill>
                <a:schemeClr val="bg1"/>
              </a:solidFill>
            </a:endParaRPr>
          </a:p>
        </p:txBody>
      </p:sp>
      <p:sp>
        <p:nvSpPr>
          <p:cNvPr id="4" name="TextBox 3">
            <a:extLst>
              <a:ext uri="{FF2B5EF4-FFF2-40B4-BE49-F238E27FC236}">
                <a16:creationId xmlns:a16="http://schemas.microsoft.com/office/drawing/2014/main" id="{2043F0C2-A3BE-E13F-B038-21648A70369F}"/>
              </a:ext>
            </a:extLst>
          </p:cNvPr>
          <p:cNvSpPr txBox="1"/>
          <p:nvPr/>
        </p:nvSpPr>
        <p:spPr>
          <a:xfrm>
            <a:off x="3635187" y="148309"/>
            <a:ext cx="87058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chemeClr val="tx2"/>
                </a:solidFill>
                <a:latin typeface="Arial"/>
                <a:cs typeface="Arial"/>
              </a:rPr>
              <a:t>THANK YOU</a:t>
            </a:r>
          </a:p>
        </p:txBody>
      </p:sp>
    </p:spTree>
    <p:extLst>
      <p:ext uri="{BB962C8B-B14F-4D97-AF65-F5344CB8AC3E}">
        <p14:creationId xmlns:p14="http://schemas.microsoft.com/office/powerpoint/2010/main" val="73018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4117693" y="585824"/>
            <a:ext cx="5881043" cy="1296336"/>
          </a:xfrm>
        </p:spPr>
        <p:txBody>
          <a:bodyPr>
            <a:normAutofit fontScale="90000"/>
          </a:bodyPr>
          <a:lstStyle/>
          <a:p>
            <a:pPr lvl="1">
              <a:spcBef>
                <a:spcPts val="500"/>
              </a:spcBef>
            </a:pPr>
            <a:r>
              <a:rPr lang="en-US" sz="6000" dirty="0">
                <a:solidFill>
                  <a:schemeClr val="accent4">
                    <a:lumMod val="20000"/>
                    <a:lumOff val="80000"/>
                  </a:schemeClr>
                </a:solidFill>
                <a:latin typeface="Segoe UI Semibold"/>
                <a:cs typeface="Segoe UI Semibold"/>
              </a:rPr>
              <a:t>Agenda</a:t>
            </a:r>
            <a:br>
              <a:rPr lang="en-US" dirty="0">
                <a:latin typeface="Segoe UI Semibold"/>
                <a:cs typeface="Segoe UI Semibold"/>
              </a:rPr>
            </a:br>
            <a:br>
              <a:rPr lang="en-US" dirty="0">
                <a:latin typeface="Segoe UI Semibold"/>
                <a:cs typeface="Segoe UI Semibold"/>
              </a:rPr>
            </a:br>
            <a:br>
              <a:rPr lang="en-US" dirty="0">
                <a:latin typeface="Segoe UI Semibold"/>
                <a:cs typeface="Segoe UI Semibold"/>
              </a:rPr>
            </a:br>
            <a:endParaRPr lang="en-US" dirty="0">
              <a:latin typeface="Segoe UI Semibold"/>
              <a:cs typeface="Segoe UI Semibold"/>
            </a:endParaRPr>
          </a:p>
        </p:txBody>
      </p:sp>
      <p:grpSp>
        <p:nvGrpSpPr>
          <p:cNvPr id="4" name="Group 3" descr="Overview of FY21 Application">
            <a:extLst>
              <a:ext uri="{FF2B5EF4-FFF2-40B4-BE49-F238E27FC236}">
                <a16:creationId xmlns:a16="http://schemas.microsoft.com/office/drawing/2014/main" id="{66697250-2A58-2E33-060B-B0AB5B2628F4}"/>
              </a:ext>
            </a:extLst>
          </p:cNvPr>
          <p:cNvGrpSpPr/>
          <p:nvPr/>
        </p:nvGrpSpPr>
        <p:grpSpPr>
          <a:xfrm>
            <a:off x="773782" y="2487786"/>
            <a:ext cx="8905702" cy="1880574"/>
            <a:chOff x="3061063" y="652816"/>
            <a:chExt cx="8905702" cy="1880574"/>
          </a:xfrm>
        </p:grpSpPr>
        <p:sp>
          <p:nvSpPr>
            <p:cNvPr id="13" name="矩形 7">
              <a:extLst>
                <a:ext uri="{FF2B5EF4-FFF2-40B4-BE49-F238E27FC236}">
                  <a16:creationId xmlns:a16="http://schemas.microsoft.com/office/drawing/2014/main" id="{DABCAFB9-CA61-517F-3930-1750BFFE877B}"/>
                </a:ext>
              </a:extLst>
            </p:cNvPr>
            <p:cNvSpPr/>
            <p:nvPr/>
          </p:nvSpPr>
          <p:spPr>
            <a:xfrm>
              <a:off x="3061063" y="652816"/>
              <a:ext cx="869427" cy="80945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a:solidFill>
                    <a:srgbClr val="FF0000"/>
                  </a:solidFill>
                  <a:latin typeface="Segoe SemiBold"/>
                  <a:ea typeface="等线"/>
                  <a:cs typeface="Segoe SemiBold" panose="020B0703040204020203" pitchFamily="34" charset="0"/>
                </a:rPr>
                <a:t>02</a:t>
              </a:r>
              <a:endParaRPr lang="zh-CN" altLang="en-US" sz="3200">
                <a:solidFill>
                  <a:srgbClr val="FF0000"/>
                </a:solidFill>
                <a:latin typeface="Segoe SemiBold" panose="020B0703040204020203" pitchFamily="34" charset="0"/>
                <a:cs typeface="Segoe SemiBold" panose="020B0703040204020203" pitchFamily="34" charset="0"/>
              </a:endParaRPr>
            </a:p>
          </p:txBody>
        </p:sp>
        <p:sp>
          <p:nvSpPr>
            <p:cNvPr id="14" name="文本框 8">
              <a:extLst>
                <a:ext uri="{FF2B5EF4-FFF2-40B4-BE49-F238E27FC236}">
                  <a16:creationId xmlns:a16="http://schemas.microsoft.com/office/drawing/2014/main" id="{D43605CB-1EF2-B86F-7FC0-140CC0561509}"/>
                </a:ext>
              </a:extLst>
            </p:cNvPr>
            <p:cNvSpPr txBox="1"/>
            <p:nvPr/>
          </p:nvSpPr>
          <p:spPr>
            <a:xfrm>
              <a:off x="3985355" y="1723932"/>
              <a:ext cx="7981410" cy="809458"/>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dirty="0">
                  <a:latin typeface="Segoe UI Semibold"/>
                  <a:ea typeface="Segoe UI Black"/>
                  <a:cs typeface="Segoe UI Semibold"/>
                </a:rPr>
                <a:t>Overview of FY25 0400/0401 Application</a:t>
              </a:r>
              <a:endParaRPr lang="zh-CN" altLang="en-US" sz="3200" dirty="0">
                <a:latin typeface="Segoe UI Semibold"/>
                <a:cs typeface="Segoe UI Semibold"/>
              </a:endParaRPr>
            </a:p>
          </p:txBody>
        </p:sp>
      </p:grpSp>
      <p:grpSp>
        <p:nvGrpSpPr>
          <p:cNvPr id="5" name="Group 4" descr="Live Look at FY21 Application&#10;">
            <a:extLst>
              <a:ext uri="{FF2B5EF4-FFF2-40B4-BE49-F238E27FC236}">
                <a16:creationId xmlns:a16="http://schemas.microsoft.com/office/drawing/2014/main" id="{52260E7B-0D7C-8E5D-4D12-7172986B121D}"/>
              </a:ext>
            </a:extLst>
          </p:cNvPr>
          <p:cNvGrpSpPr/>
          <p:nvPr/>
        </p:nvGrpSpPr>
        <p:grpSpPr>
          <a:xfrm>
            <a:off x="801324" y="3557422"/>
            <a:ext cx="8802914" cy="1952459"/>
            <a:chOff x="3061063" y="1873080"/>
            <a:chExt cx="8802914" cy="1952459"/>
          </a:xfrm>
        </p:grpSpPr>
        <p:sp>
          <p:nvSpPr>
            <p:cNvPr id="11" name="矩形 9">
              <a:extLst>
                <a:ext uri="{FF2B5EF4-FFF2-40B4-BE49-F238E27FC236}">
                  <a16:creationId xmlns:a16="http://schemas.microsoft.com/office/drawing/2014/main" id="{43F5D562-3DE8-9CD5-419F-EDF095A8D7D0}"/>
                </a:ext>
              </a:extLst>
            </p:cNvPr>
            <p:cNvSpPr/>
            <p:nvPr/>
          </p:nvSpPr>
          <p:spPr>
            <a:xfrm>
              <a:off x="3061063" y="1873080"/>
              <a:ext cx="809459" cy="8094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solidFill>
                    <a:srgbClr val="FF0000"/>
                  </a:solidFill>
                  <a:latin typeface="Segoe SemiBold"/>
                  <a:ea typeface="等线"/>
                  <a:cs typeface="Segoe SemiBold" panose="020B0703040204020203" pitchFamily="34" charset="0"/>
                </a:rPr>
                <a:t>03</a:t>
              </a:r>
              <a:endParaRPr lang="zh-CN" altLang="en-US" sz="3200" dirty="0">
                <a:solidFill>
                  <a:srgbClr val="FF0000"/>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B150AE2A-609D-41EC-D396-3CCF1C0113C8}"/>
                </a:ext>
              </a:extLst>
            </p:cNvPr>
            <p:cNvSpPr txBox="1"/>
            <p:nvPr/>
          </p:nvSpPr>
          <p:spPr>
            <a:xfrm>
              <a:off x="3882567" y="3016080"/>
              <a:ext cx="7981410" cy="809459"/>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sz="3600">
                <a:solidFill>
                  <a:schemeClr val="accent1">
                    <a:lumMod val="50000"/>
                  </a:schemeClr>
                </a:solidFill>
                <a:latin typeface="Segoe UI Semibold"/>
                <a:ea typeface="等线"/>
                <a:cs typeface="Segoe UI Semibold"/>
              </a:endParaRPr>
            </a:p>
            <a:p>
              <a:r>
                <a:rPr lang="en-US" altLang="zh-CN" sz="3200">
                  <a:latin typeface="Segoe UI Semibold"/>
                  <a:ea typeface="Segoe UI Black"/>
                  <a:cs typeface="Segoe UI Semibold"/>
                </a:rPr>
                <a:t>Live Look at FY25 0400/0401 Application</a:t>
              </a:r>
              <a:endParaRPr lang="zh-CN" altLang="en-US" sz="3200">
                <a:latin typeface="Segoe UI Semibold"/>
                <a:cs typeface="Segoe UI Semibold"/>
              </a:endParaRPr>
            </a:p>
            <a:p>
              <a:endParaRPr lang="zh-CN" altLang="en-US" sz="3600">
                <a:solidFill>
                  <a:schemeClr val="accent1">
                    <a:lumMod val="50000"/>
                  </a:schemeClr>
                </a:solidFill>
              </a:endParaRPr>
            </a:p>
          </p:txBody>
        </p:sp>
      </p:grpSp>
      <p:grpSp>
        <p:nvGrpSpPr>
          <p:cNvPr id="6" name="Group 5" descr="Next Step">
            <a:extLst>
              <a:ext uri="{FF2B5EF4-FFF2-40B4-BE49-F238E27FC236}">
                <a16:creationId xmlns:a16="http://schemas.microsoft.com/office/drawing/2014/main" id="{9C7E9647-C0A5-E1FC-B459-72D015143686}"/>
              </a:ext>
            </a:extLst>
          </p:cNvPr>
          <p:cNvGrpSpPr/>
          <p:nvPr/>
        </p:nvGrpSpPr>
        <p:grpSpPr>
          <a:xfrm>
            <a:off x="801323" y="4694261"/>
            <a:ext cx="8920481" cy="809459"/>
            <a:chOff x="3061062" y="3110799"/>
            <a:chExt cx="8920481" cy="809459"/>
          </a:xfrm>
        </p:grpSpPr>
        <p:sp>
          <p:nvSpPr>
            <p:cNvPr id="9" name="矩形 11">
              <a:extLst>
                <a:ext uri="{FF2B5EF4-FFF2-40B4-BE49-F238E27FC236}">
                  <a16:creationId xmlns:a16="http://schemas.microsoft.com/office/drawing/2014/main" id="{4CA6A2F5-1003-5503-9933-BEB4C2986509}"/>
                </a:ext>
              </a:extLst>
            </p:cNvPr>
            <p:cNvSpPr/>
            <p:nvPr/>
          </p:nvSpPr>
          <p:spPr>
            <a:xfrm>
              <a:off x="3061062" y="3110799"/>
              <a:ext cx="809459" cy="8094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solidFill>
                    <a:srgbClr val="FF0000"/>
                  </a:solidFill>
                  <a:latin typeface="Segoe SemiBold"/>
                  <a:ea typeface="等线"/>
                  <a:cs typeface="Segoe SemiBold" panose="020B0703040204020203" pitchFamily="34" charset="0"/>
                </a:rPr>
                <a:t>04</a:t>
              </a:r>
              <a:endParaRPr lang="zh-CN" altLang="en-US" sz="3200" dirty="0">
                <a:solidFill>
                  <a:srgbClr val="FF0000"/>
                </a:solidFill>
                <a:latin typeface="Segoe SemiBold" panose="020B0703040204020203" pitchFamily="34" charset="0"/>
                <a:cs typeface="Segoe SemiBold" panose="020B0703040204020203" pitchFamily="34" charset="0"/>
              </a:endParaRPr>
            </a:p>
          </p:txBody>
        </p:sp>
        <p:sp>
          <p:nvSpPr>
            <p:cNvPr id="10" name="文本框 12">
              <a:extLst>
                <a:ext uri="{FF2B5EF4-FFF2-40B4-BE49-F238E27FC236}">
                  <a16:creationId xmlns:a16="http://schemas.microsoft.com/office/drawing/2014/main" id="{53E044CB-9F72-1DB4-B4B2-6773232E76A4}"/>
                </a:ext>
              </a:extLst>
            </p:cNvPr>
            <p:cNvSpPr txBox="1"/>
            <p:nvPr/>
          </p:nvSpPr>
          <p:spPr>
            <a:xfrm>
              <a:off x="4000133" y="3110800"/>
              <a:ext cx="7981410" cy="809458"/>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3600">
                <a:solidFill>
                  <a:schemeClr val="accent1">
                    <a:lumMod val="50000"/>
                  </a:schemeClr>
                </a:solidFill>
                <a:ea typeface="等线"/>
                <a:cs typeface="Calibri"/>
              </a:endParaRPr>
            </a:p>
          </p:txBody>
        </p:sp>
      </p:grpSp>
      <p:sp>
        <p:nvSpPr>
          <p:cNvPr id="7" name="矩形 9">
            <a:extLst>
              <a:ext uri="{FF2B5EF4-FFF2-40B4-BE49-F238E27FC236}">
                <a16:creationId xmlns:a16="http://schemas.microsoft.com/office/drawing/2014/main" id="{60B09770-B4DE-A9A9-15C5-D52134EC8031}"/>
              </a:ext>
              <a:ext uri="{C183D7F6-B498-43B3-948B-1728B52AA6E4}">
                <adec:decorative xmlns:adec="http://schemas.microsoft.com/office/drawing/2017/decorative" val="0"/>
              </a:ext>
            </a:extLst>
          </p:cNvPr>
          <p:cNvSpPr/>
          <p:nvPr/>
        </p:nvSpPr>
        <p:spPr>
          <a:xfrm>
            <a:off x="813281" y="5829401"/>
            <a:ext cx="809459" cy="8094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solidFill>
                  <a:srgbClr val="FF0000"/>
                </a:solidFill>
                <a:latin typeface="Segoe SemiBold"/>
                <a:ea typeface="等线"/>
                <a:cs typeface="Segoe SemiBold" panose="020B0703040204020203" pitchFamily="34" charset="0"/>
              </a:rPr>
              <a:t>05</a:t>
            </a:r>
            <a:endParaRPr lang="zh-CN" altLang="en-US" sz="3200" dirty="0">
              <a:solidFill>
                <a:srgbClr val="FF0000"/>
              </a:solidFill>
              <a:latin typeface="Segoe SemiBold" panose="020B0703040204020203" pitchFamily="34" charset="0"/>
              <a:cs typeface="Segoe SemiBold" panose="020B0703040204020203" pitchFamily="34" charset="0"/>
            </a:endParaRPr>
          </a:p>
        </p:txBody>
      </p:sp>
      <p:sp>
        <p:nvSpPr>
          <p:cNvPr id="8" name="文本框 10">
            <a:extLst>
              <a:ext uri="{FF2B5EF4-FFF2-40B4-BE49-F238E27FC236}">
                <a16:creationId xmlns:a16="http://schemas.microsoft.com/office/drawing/2014/main" id="{B4A9FAA1-1816-A868-63F7-0F0674A8CB08}"/>
              </a:ext>
              <a:ext uri="{C183D7F6-B498-43B3-948B-1728B52AA6E4}">
                <adec:decorative xmlns:adec="http://schemas.microsoft.com/office/drawing/2017/decorative" val="0"/>
              </a:ext>
            </a:extLst>
          </p:cNvPr>
          <p:cNvSpPr txBox="1"/>
          <p:nvPr/>
        </p:nvSpPr>
        <p:spPr>
          <a:xfrm>
            <a:off x="1795118" y="5891424"/>
            <a:ext cx="6724110" cy="809459"/>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sz="3600">
              <a:solidFill>
                <a:schemeClr val="accent1">
                  <a:lumMod val="50000"/>
                </a:schemeClr>
              </a:solidFill>
              <a:latin typeface="Segoe UI Semibold"/>
              <a:ea typeface="等线"/>
              <a:cs typeface="Segoe UI Semibold"/>
            </a:endParaRPr>
          </a:p>
          <a:p>
            <a:r>
              <a:rPr lang="en-US" altLang="zh-CN" sz="3200">
                <a:latin typeface="Segoe UI Semibold"/>
                <a:ea typeface="Segoe UI Black"/>
                <a:cs typeface="Segoe UI Semibold"/>
              </a:rPr>
              <a:t>Submission reminders and Available Perkins resources</a:t>
            </a:r>
            <a:endParaRPr lang="zh-CN" altLang="en-US" sz="2400">
              <a:latin typeface="Segoe UI Semibold"/>
              <a:cs typeface="Segoe UI Semibold"/>
            </a:endParaRPr>
          </a:p>
          <a:p>
            <a:endParaRPr lang="zh-CN" altLang="en-US" sz="3600">
              <a:solidFill>
                <a:schemeClr val="accent1">
                  <a:lumMod val="50000"/>
                </a:schemeClr>
              </a:solidFill>
            </a:endParaRPr>
          </a:p>
        </p:txBody>
      </p:sp>
      <p:grpSp>
        <p:nvGrpSpPr>
          <p:cNvPr id="15" name="Group 14">
            <a:extLst>
              <a:ext uri="{FF2B5EF4-FFF2-40B4-BE49-F238E27FC236}">
                <a16:creationId xmlns:a16="http://schemas.microsoft.com/office/drawing/2014/main" id="{D82BF8D7-2BAC-7B76-8185-A4D1C5106535}"/>
              </a:ext>
              <a:ext uri="{C183D7F6-B498-43B3-948B-1728B52AA6E4}">
                <adec:decorative xmlns:adec="http://schemas.microsoft.com/office/drawing/2017/decorative" val="1"/>
              </a:ext>
            </a:extLst>
          </p:cNvPr>
          <p:cNvGrpSpPr/>
          <p:nvPr/>
        </p:nvGrpSpPr>
        <p:grpSpPr>
          <a:xfrm>
            <a:off x="775063" y="1335504"/>
            <a:ext cx="8905702" cy="826913"/>
            <a:chOff x="3061063" y="635361"/>
            <a:chExt cx="8905702" cy="826913"/>
          </a:xfrm>
        </p:grpSpPr>
        <p:sp>
          <p:nvSpPr>
            <p:cNvPr id="16" name="矩形 7">
              <a:extLst>
                <a:ext uri="{FF2B5EF4-FFF2-40B4-BE49-F238E27FC236}">
                  <a16:creationId xmlns:a16="http://schemas.microsoft.com/office/drawing/2014/main" id="{18E49B41-532B-34B7-F0A9-113A4D00FA83}"/>
                </a:ext>
              </a:extLst>
            </p:cNvPr>
            <p:cNvSpPr/>
            <p:nvPr/>
          </p:nvSpPr>
          <p:spPr>
            <a:xfrm>
              <a:off x="3061063" y="652816"/>
              <a:ext cx="869427" cy="80945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200" dirty="0">
                  <a:solidFill>
                    <a:srgbClr val="FF0000"/>
                  </a:solidFill>
                  <a:latin typeface="Segoe SemiBold" panose="020B0703040204020203" pitchFamily="34" charset="0"/>
                  <a:cs typeface="Segoe SemiBold" panose="020B0703040204020203" pitchFamily="34" charset="0"/>
                </a:rPr>
                <a:t>01</a:t>
              </a:r>
              <a:endParaRPr lang="zh-CN" altLang="en-US" sz="3200" dirty="0">
                <a:solidFill>
                  <a:srgbClr val="FF0000"/>
                </a:solidFill>
                <a:latin typeface="Segoe SemiBold" panose="020B0703040204020203" pitchFamily="34" charset="0"/>
                <a:cs typeface="Segoe SemiBold" panose="020B0703040204020203" pitchFamily="34" charset="0"/>
              </a:endParaRPr>
            </a:p>
          </p:txBody>
        </p:sp>
        <p:sp>
          <p:nvSpPr>
            <p:cNvPr id="17" name="文本框 8">
              <a:extLst>
                <a:ext uri="{FF2B5EF4-FFF2-40B4-BE49-F238E27FC236}">
                  <a16:creationId xmlns:a16="http://schemas.microsoft.com/office/drawing/2014/main" id="{F987C5BD-FDD2-5E52-55E4-38138E55EA8B}"/>
                </a:ext>
              </a:extLst>
            </p:cNvPr>
            <p:cNvSpPr txBox="1"/>
            <p:nvPr/>
          </p:nvSpPr>
          <p:spPr>
            <a:xfrm>
              <a:off x="3985355" y="635361"/>
              <a:ext cx="7981410" cy="809458"/>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200" b="1">
                  <a:latin typeface="Segoe UI Semibold"/>
                  <a:ea typeface="Segoe UI Black"/>
                  <a:cs typeface="Segoe UI Semibold"/>
                </a:rPr>
                <a:t>FY24 Perkins 0400/0401 Reminders</a:t>
              </a:r>
              <a:endParaRPr lang="en-US"/>
            </a:p>
          </p:txBody>
        </p:sp>
      </p:grpSp>
      <p:sp>
        <p:nvSpPr>
          <p:cNvPr id="18" name="文本框 10">
            <a:extLst>
              <a:ext uri="{FF2B5EF4-FFF2-40B4-BE49-F238E27FC236}">
                <a16:creationId xmlns:a16="http://schemas.microsoft.com/office/drawing/2014/main" id="{A2C02E72-D1D1-D438-494B-929D6E5127B7}"/>
              </a:ext>
              <a:ext uri="{C183D7F6-B498-43B3-948B-1728B52AA6E4}">
                <adec:decorative xmlns:adec="http://schemas.microsoft.com/office/drawing/2017/decorative" val="1"/>
              </a:ext>
            </a:extLst>
          </p:cNvPr>
          <p:cNvSpPr txBox="1"/>
          <p:nvPr/>
        </p:nvSpPr>
        <p:spPr>
          <a:xfrm>
            <a:off x="1737490" y="2490985"/>
            <a:ext cx="8946610" cy="809459"/>
          </a:xfrm>
          <a:prstGeom prst="rect">
            <a:avLst/>
          </a:prstGeom>
          <a:noFill/>
        </p:spPr>
        <p:txBody>
          <a:bodyPr wrap="square" lIns="91440" tIns="45720" rIns="91440" bIns="4572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tLang="zh-CN" sz="3600" err="1">
              <a:solidFill>
                <a:schemeClr val="accent1">
                  <a:lumMod val="50000"/>
                </a:schemeClr>
              </a:solidFill>
              <a:latin typeface="Segoe UI Semibold"/>
              <a:ea typeface="等线"/>
              <a:cs typeface="Segoe UI Semibold"/>
            </a:endParaRPr>
          </a:p>
          <a:p>
            <a:r>
              <a:rPr lang="en-US" altLang="zh-CN" sz="3200">
                <a:latin typeface="Segoe UI Semibold"/>
                <a:ea typeface="Segoe UI Black"/>
                <a:cs typeface="Segoe UI Semibold"/>
              </a:rPr>
              <a:t>CCTE Programmatic Updates and Connections</a:t>
            </a:r>
          </a:p>
          <a:p>
            <a:endParaRPr lang="zh-CN" altLang="en-US" sz="3600">
              <a:solidFill>
                <a:schemeClr val="accent1">
                  <a:lumMod val="50000"/>
                </a:schemeClr>
              </a:solidFill>
            </a:endParaRPr>
          </a:p>
        </p:txBody>
      </p:sp>
    </p:spTree>
    <p:extLst>
      <p:ext uri="{BB962C8B-B14F-4D97-AF65-F5344CB8AC3E}">
        <p14:creationId xmlns:p14="http://schemas.microsoft.com/office/powerpoint/2010/main" val="160096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DD3239-5245-0656-9C43-136C5B215E59}"/>
              </a:ext>
            </a:extLst>
          </p:cNvPr>
          <p:cNvSpPr txBox="1"/>
          <p:nvPr/>
        </p:nvSpPr>
        <p:spPr>
          <a:xfrm>
            <a:off x="3666763" y="827740"/>
            <a:ext cx="469466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chemeClr val="bg1">
                    <a:lumMod val="50000"/>
                  </a:schemeClr>
                </a:solidFill>
              </a:rPr>
              <a:t>Resources for troubleshooting</a:t>
            </a:r>
            <a:endParaRPr lang="en-US" sz="2800">
              <a:solidFill>
                <a:schemeClr val="bg1">
                  <a:lumMod val="50000"/>
                </a:schemeClr>
              </a:solidFill>
              <a:cs typeface="Calibri"/>
            </a:endParaRPr>
          </a:p>
        </p:txBody>
      </p:sp>
      <p:pic>
        <p:nvPicPr>
          <p:cNvPr id="3" name="Picture 2" descr="Gems home page with red circle around left menu item &quot; DESE resources&quot;&#10;">
            <a:extLst>
              <a:ext uri="{FF2B5EF4-FFF2-40B4-BE49-F238E27FC236}">
                <a16:creationId xmlns:a16="http://schemas.microsoft.com/office/drawing/2014/main" id="{0AE16DD1-C1E6-0F81-ADBA-5BDF4F27DF0F}"/>
              </a:ext>
            </a:extLst>
          </p:cNvPr>
          <p:cNvPicPr>
            <a:picLocks noChangeAspect="1"/>
          </p:cNvPicPr>
          <p:nvPr/>
        </p:nvPicPr>
        <p:blipFill>
          <a:blip r:embed="rId3"/>
          <a:stretch>
            <a:fillRect/>
          </a:stretch>
        </p:blipFill>
        <p:spPr>
          <a:xfrm>
            <a:off x="1174944" y="1448032"/>
            <a:ext cx="8894260" cy="5197863"/>
          </a:xfrm>
          <a:prstGeom prst="rect">
            <a:avLst/>
          </a:prstGeom>
        </p:spPr>
      </p:pic>
      <p:sp>
        <p:nvSpPr>
          <p:cNvPr id="5" name="Oval 4">
            <a:extLst>
              <a:ext uri="{FF2B5EF4-FFF2-40B4-BE49-F238E27FC236}">
                <a16:creationId xmlns:a16="http://schemas.microsoft.com/office/drawing/2014/main" id="{D88128D5-2FB6-DC6E-0C3B-F7D3F628EC30}"/>
              </a:ext>
              <a:ext uri="{C183D7F6-B498-43B3-948B-1728B52AA6E4}">
                <adec:decorative xmlns:adec="http://schemas.microsoft.com/office/drawing/2017/decorative" val="1"/>
              </a:ext>
            </a:extLst>
          </p:cNvPr>
          <p:cNvSpPr/>
          <p:nvPr/>
        </p:nvSpPr>
        <p:spPr>
          <a:xfrm>
            <a:off x="1078139" y="2324559"/>
            <a:ext cx="1350379" cy="270076"/>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414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78005-DBA4-66BB-C935-51BB577922E3}"/>
              </a:ext>
            </a:extLst>
          </p:cNvPr>
          <p:cNvSpPr>
            <a:spLocks noGrp="1"/>
          </p:cNvSpPr>
          <p:nvPr>
            <p:ph type="title"/>
          </p:nvPr>
        </p:nvSpPr>
        <p:spPr/>
        <p:txBody>
          <a:bodyPr/>
          <a:lstStyle/>
          <a:p>
            <a:r>
              <a:rPr lang="en-US" dirty="0">
                <a:latin typeface="Arial"/>
                <a:cs typeface="Arial"/>
              </a:rPr>
              <a:t>FY24 0400/0401 Important Dates</a:t>
            </a:r>
            <a:endParaRPr lang="en-US" dirty="0"/>
          </a:p>
        </p:txBody>
      </p:sp>
      <p:sp>
        <p:nvSpPr>
          <p:cNvPr id="2" name="Content Placeholder 1">
            <a:extLst>
              <a:ext uri="{FF2B5EF4-FFF2-40B4-BE49-F238E27FC236}">
                <a16:creationId xmlns:a16="http://schemas.microsoft.com/office/drawing/2014/main" id="{1764F702-4E9A-CDED-866E-7CA913315DF3}"/>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b="1" dirty="0">
                <a:latin typeface="Arial"/>
                <a:cs typeface="Arial"/>
              </a:rPr>
              <a:t>5/30/2024 </a:t>
            </a:r>
            <a:r>
              <a:rPr lang="en-US" dirty="0">
                <a:latin typeface="Arial"/>
                <a:cs typeface="Arial"/>
              </a:rPr>
              <a:t>Final opportunity to submit revisions </a:t>
            </a:r>
            <a:endParaRPr lang="en-US" dirty="0"/>
          </a:p>
          <a:p>
            <a:pPr marL="0" indent="0">
              <a:lnSpc>
                <a:spcPct val="100000"/>
              </a:lnSpc>
              <a:buNone/>
            </a:pPr>
            <a:r>
              <a:rPr lang="en-US" b="1" dirty="0">
                <a:latin typeface="Arial"/>
                <a:cs typeface="Arial"/>
              </a:rPr>
              <a:t>6/30/2024</a:t>
            </a:r>
            <a:r>
              <a:rPr lang="en-US" dirty="0">
                <a:latin typeface="Arial"/>
                <a:cs typeface="Arial"/>
              </a:rPr>
              <a:t> Funds need to be obligated (more details for obligation - </a:t>
            </a:r>
            <a:r>
              <a:rPr lang="en-US" dirty="0">
                <a:latin typeface="Arial"/>
                <a:cs typeface="Arial"/>
                <a:hlinkClick r:id="rId3"/>
              </a:rPr>
              <a:t>https://www.doe.mass.edu/federalgrants/resources/obligation-performance-liquidation.docx</a:t>
            </a:r>
            <a:r>
              <a:rPr lang="en-US" dirty="0">
                <a:latin typeface="Arial"/>
                <a:cs typeface="Arial"/>
              </a:rPr>
              <a:t>) </a:t>
            </a:r>
            <a:endParaRPr lang="en-US" dirty="0"/>
          </a:p>
          <a:p>
            <a:pPr>
              <a:buNone/>
            </a:pPr>
            <a:r>
              <a:rPr lang="en-US" b="1" dirty="0">
                <a:latin typeface="Arial"/>
                <a:cs typeface="Arial"/>
              </a:rPr>
              <a:t>8/25/2024 </a:t>
            </a:r>
            <a:r>
              <a:rPr lang="en-US" dirty="0">
                <a:latin typeface="Arial"/>
                <a:cs typeface="Arial"/>
              </a:rPr>
              <a:t>Final opportunity to reimburse expense</a:t>
            </a:r>
            <a:endParaRPr lang="en-US" dirty="0"/>
          </a:p>
          <a:p>
            <a:pPr>
              <a:buNone/>
            </a:pPr>
            <a:r>
              <a:rPr lang="en-US" b="1" dirty="0">
                <a:latin typeface="Arial"/>
                <a:cs typeface="Arial"/>
              </a:rPr>
              <a:t>9/30/2024 </a:t>
            </a:r>
            <a:r>
              <a:rPr lang="en-US" dirty="0">
                <a:latin typeface="Arial"/>
                <a:cs typeface="Arial"/>
              </a:rPr>
              <a:t>Final Expenditure Report (FER) must be completed </a:t>
            </a:r>
            <a:endParaRPr lang="en-US" dirty="0"/>
          </a:p>
          <a:p>
            <a:pPr>
              <a:buNone/>
            </a:pPr>
            <a:endParaRPr lang="en-US" dirty="0"/>
          </a:p>
          <a:p>
            <a:pPr>
              <a:buNone/>
            </a:pPr>
            <a:endParaRPr lang="en-US" dirty="0"/>
          </a:p>
          <a:p>
            <a:pPr>
              <a:buNone/>
            </a:pPr>
            <a:endParaRPr lang="en-US" dirty="0"/>
          </a:p>
          <a:p>
            <a:pPr>
              <a:buNone/>
            </a:pPr>
            <a:endParaRPr lang="en-US" dirty="0"/>
          </a:p>
          <a:p>
            <a:pPr marL="0" indent="0">
              <a:lnSpc>
                <a:spcPct val="100000"/>
              </a:lnSpc>
              <a:buNone/>
            </a:pPr>
            <a:endParaRPr lang="en-US" dirty="0"/>
          </a:p>
          <a:p>
            <a:pPr marL="0" indent="0">
              <a:lnSpc>
                <a:spcPct val="100000"/>
              </a:lnSpc>
              <a:spcBef>
                <a:spcPct val="20000"/>
              </a:spcBef>
              <a:buNone/>
            </a:pPr>
            <a:endParaRPr lang="en-US" dirty="0"/>
          </a:p>
          <a:p>
            <a:pPr marL="0" indent="0">
              <a:lnSpc>
                <a:spcPct val="100000"/>
              </a:lnSpc>
              <a:spcBef>
                <a:spcPct val="20000"/>
              </a:spcBef>
              <a:buNone/>
            </a:pPr>
            <a:endParaRPr lang="en-US" dirty="0"/>
          </a:p>
        </p:txBody>
      </p:sp>
    </p:spTree>
    <p:extLst>
      <p:ext uri="{BB962C8B-B14F-4D97-AF65-F5344CB8AC3E}">
        <p14:creationId xmlns:p14="http://schemas.microsoft.com/office/powerpoint/2010/main" val="334045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5" name="Freeform: Shape 14">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882358C-BBE2-EEC3-8EC3-752FF6A51178}"/>
              </a:ext>
            </a:extLst>
          </p:cNvPr>
          <p:cNvSpPr txBox="1"/>
          <p:nvPr/>
        </p:nvSpPr>
        <p:spPr>
          <a:xfrm>
            <a:off x="2320472" y="2193471"/>
            <a:ext cx="7551056" cy="1569660"/>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Segoe UI Semibold"/>
              </a:rPr>
              <a:t>CCTE Programmatic Updates and Connections</a:t>
            </a:r>
            <a:r>
              <a:rPr lang="en-US" sz="4800">
                <a:latin typeface="Segoe UI Semibold"/>
                <a:cs typeface="Segoe UI Semibold"/>
              </a:rPr>
              <a:t>​</a:t>
            </a:r>
            <a:endParaRPr lang="en-US" sz="4800">
              <a:cs typeface="Calibri"/>
            </a:endParaRPr>
          </a:p>
        </p:txBody>
      </p:sp>
    </p:spTree>
    <p:extLst>
      <p:ext uri="{BB962C8B-B14F-4D97-AF65-F5344CB8AC3E}">
        <p14:creationId xmlns:p14="http://schemas.microsoft.com/office/powerpoint/2010/main" val="2721200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978A9-1244-32B6-9EED-B47D7229E66D}"/>
              </a:ext>
            </a:extLst>
          </p:cNvPr>
          <p:cNvSpPr>
            <a:spLocks noGrp="1"/>
          </p:cNvSpPr>
          <p:nvPr>
            <p:ph type="title"/>
          </p:nvPr>
        </p:nvSpPr>
        <p:spPr/>
        <p:txBody>
          <a:bodyPr/>
          <a:lstStyle/>
          <a:p>
            <a:r>
              <a:rPr lang="en-US">
                <a:latin typeface="Arial"/>
                <a:cs typeface="Arial"/>
              </a:rPr>
              <a:t>Perkins State Plan</a:t>
            </a:r>
            <a:endParaRPr lang="en-US"/>
          </a:p>
        </p:txBody>
      </p:sp>
      <p:sp>
        <p:nvSpPr>
          <p:cNvPr id="3" name="Text Placeholder 2">
            <a:extLst>
              <a:ext uri="{FF2B5EF4-FFF2-40B4-BE49-F238E27FC236}">
                <a16:creationId xmlns:a16="http://schemas.microsoft.com/office/drawing/2014/main" id="{EA8F5BD1-0534-DB7C-F453-9F4FA8799A4E}"/>
              </a:ext>
            </a:extLst>
          </p:cNvPr>
          <p:cNvSpPr>
            <a:spLocks noGrp="1"/>
          </p:cNvSpPr>
          <p:nvPr>
            <p:ph idx="1"/>
          </p:nvPr>
        </p:nvSpPr>
        <p:spPr/>
        <p:txBody>
          <a:bodyPr vert="horz" lIns="91440" tIns="45720" rIns="91440" bIns="45720" rtlCol="0" anchor="t">
            <a:normAutofit/>
          </a:bodyPr>
          <a:lstStyle/>
          <a:p>
            <a:r>
              <a:rPr lang="en-US">
                <a:latin typeface="Calibri"/>
                <a:cs typeface="Calibri"/>
              </a:rPr>
              <a:t>State’s Vision for Education and Workforce Development</a:t>
            </a:r>
          </a:p>
          <a:p>
            <a:r>
              <a:rPr lang="en-US">
                <a:latin typeface="Calibri"/>
                <a:cs typeface="Calibri"/>
              </a:rPr>
              <a:t>Leadership Fund Use </a:t>
            </a:r>
          </a:p>
          <a:p>
            <a:r>
              <a:rPr lang="en-US">
                <a:latin typeface="Calibri"/>
                <a:cs typeface="Calibri"/>
              </a:rPr>
              <a:t>Programs of Study</a:t>
            </a:r>
          </a:p>
          <a:p>
            <a:r>
              <a:rPr lang="en-US">
                <a:latin typeface="Calibri"/>
                <a:cs typeface="Calibri"/>
              </a:rPr>
              <a:t>Reserve Funding </a:t>
            </a:r>
            <a:endParaRPr lang="en-US"/>
          </a:p>
          <a:p>
            <a:r>
              <a:rPr lang="en-US">
                <a:latin typeface="Calibri"/>
                <a:cs typeface="Calibri"/>
              </a:rPr>
              <a:t>Accountability</a:t>
            </a:r>
          </a:p>
          <a:p>
            <a:endParaRPr lang="en-US">
              <a:latin typeface="Times New Roman"/>
              <a:cs typeface="Times New Roman"/>
            </a:endParaRPr>
          </a:p>
          <a:p>
            <a:endParaRPr lang="en-US">
              <a:latin typeface="Times New Roman"/>
              <a:cs typeface="Times New Roman"/>
            </a:endParaRPr>
          </a:p>
          <a:p>
            <a:endParaRPr lang="en-US">
              <a:latin typeface="Times New Roman"/>
              <a:cs typeface="Times New Roman"/>
            </a:endParaRPr>
          </a:p>
          <a:p>
            <a:pPr marL="0" indent="0">
              <a:buNone/>
            </a:pPr>
            <a:endParaRPr lang="en-US"/>
          </a:p>
        </p:txBody>
      </p:sp>
    </p:spTree>
    <p:extLst>
      <p:ext uri="{BB962C8B-B14F-4D97-AF65-F5344CB8AC3E}">
        <p14:creationId xmlns:p14="http://schemas.microsoft.com/office/powerpoint/2010/main" val="3197588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openxmlformats.org/package/2006/metadata/core-properties"/>
    <ds:schemaRef ds:uri="http://purl.org/dc/terms/"/>
    <ds:schemaRef ds:uri="http://www.w3.org/XML/1998/namespace"/>
    <ds:schemaRef ds:uri="http://purl.org/dc/dcmitype/"/>
    <ds:schemaRef ds:uri="http://schemas.microsoft.com/office/2006/documentManagement/types"/>
    <ds:schemaRef ds:uri="http://purl.org/dc/elements/1.1/"/>
    <ds:schemaRef ds:uri="1c210e20-2656-47be-8bfe-a34b7996932e"/>
    <ds:schemaRef ds:uri="7a12eb2f-f040-4639-9fb2-5a6588dc8035"/>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147</TotalTime>
  <Words>4093</Words>
  <Application>Microsoft Office PowerPoint</Application>
  <PresentationFormat>Widescreen</PresentationFormat>
  <Paragraphs>411</Paragraphs>
  <Slides>48</Slides>
  <Notes>39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48</vt:i4>
      </vt:variant>
    </vt:vector>
  </HeadingPairs>
  <TitlesOfParts>
    <vt:vector size="62" baseType="lpstr">
      <vt:lpstr>等线</vt:lpstr>
      <vt:lpstr>-apple-system</vt:lpstr>
      <vt:lpstr>Arial</vt:lpstr>
      <vt:lpstr>Arial Nova</vt:lpstr>
      <vt:lpstr>Calibri</vt:lpstr>
      <vt:lpstr>Calibri Light</vt:lpstr>
      <vt:lpstr>Segoe SemiBold</vt:lpstr>
      <vt:lpstr>Segoe UI</vt:lpstr>
      <vt:lpstr>Segoe UI Emoji</vt:lpstr>
      <vt:lpstr>Segoe UI Semibold</vt:lpstr>
      <vt:lpstr>Times New Roman</vt:lpstr>
      <vt:lpstr>Wingdings</vt:lpstr>
      <vt:lpstr>WordVisi_MSFontService</vt:lpstr>
      <vt:lpstr>Office Theme</vt:lpstr>
      <vt:lpstr>Welcome to the  FY25 Perkins (0400/0401) application presentation! May 21, 2024 </vt:lpstr>
      <vt:lpstr>Housekeeping   </vt:lpstr>
      <vt:lpstr>PowerPoint Presentation</vt:lpstr>
      <vt:lpstr>Examples of questions that can be directly addressed by the CCTE team:   Is this a Perkins Eligible program?  Can I include this course as a part of my Perkins program?  Are these students considered Perkins Concentrators? </vt:lpstr>
      <vt:lpstr>Agenda   </vt:lpstr>
      <vt:lpstr>PowerPoint Presentation</vt:lpstr>
      <vt:lpstr>FY24 0400/0401 Important Dates</vt:lpstr>
      <vt:lpstr>PowerPoint Presentation</vt:lpstr>
      <vt:lpstr>Perkins State Plan</vt:lpstr>
      <vt:lpstr>PowerPoint Presentation</vt:lpstr>
      <vt:lpstr>PowerPoint Presentation</vt:lpstr>
      <vt:lpstr>GEM$ Resources – User Role Check In</vt:lpstr>
      <vt:lpstr>GEM$ Resources – User Role Guide</vt:lpstr>
      <vt:lpstr>GEM$ Resources  User Role Guide for new users</vt:lpstr>
      <vt:lpstr>GEM$ Resources  0400 Entitlement Grant Workflow </vt:lpstr>
      <vt:lpstr>GEM$ Resources   0401 Entitlement Grant Workflow  ISAs for Community Colleges </vt:lpstr>
      <vt:lpstr> </vt:lpstr>
      <vt:lpstr>FY25 Perkins (0400/0401) Application RFP</vt:lpstr>
      <vt:lpstr>FY25 Perkins (0400/0401)  Application Sections</vt:lpstr>
      <vt:lpstr>GEM$ features and tips Copy previous fiscal year details</vt:lpstr>
      <vt:lpstr>GEM$ features and tips Budget download/Upload</vt:lpstr>
      <vt:lpstr>GEM$ features and tips  Function and Object code guidance</vt:lpstr>
      <vt:lpstr>FY25 Perkins (0400/0401)  Updates and Changes</vt:lpstr>
      <vt:lpstr>FY25 Perkins (0400/0401)  Changes</vt:lpstr>
      <vt:lpstr>FY25 Perkins (0400/0401)  Updates and Changes (continued)</vt:lpstr>
      <vt:lpstr>PowerPoint Presentation</vt:lpstr>
      <vt:lpstr>Remember!</vt:lpstr>
      <vt:lpstr>PowerPoint Presentation</vt:lpstr>
      <vt:lpstr>Remember!  If an application is returned for edits - feedback from the reviewer is in the checklist (look for attention needed) </vt:lpstr>
      <vt:lpstr> </vt:lpstr>
      <vt:lpstr>PowerPoint Presentation</vt:lpstr>
      <vt:lpstr> </vt:lpstr>
      <vt:lpstr> </vt:lpstr>
      <vt:lpstr> </vt:lpstr>
      <vt:lpstr> </vt:lpstr>
      <vt:lpstr>PowerPoint Presentation</vt:lpstr>
      <vt:lpstr>PowerPoint Presentation</vt:lpstr>
      <vt:lpstr> </vt:lpstr>
      <vt:lpstr> </vt:lpstr>
      <vt:lpstr> </vt:lpstr>
      <vt:lpstr>PowerPoint Presentation</vt:lpstr>
      <vt:lpstr> </vt:lpstr>
      <vt:lpstr>Reminders for ISA  in GEM$</vt:lpstr>
      <vt:lpstr>Currently Available Perkins V Resources</vt:lpstr>
      <vt:lpstr>Additional Available Resources</vt:lpstr>
      <vt:lpstr>Available GEM$ Resources</vt:lpstr>
      <vt:lpstr>Currently Available Perkins V guidance document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Lanai, Evy (DESE)</dc:creator>
  <cp:lastModifiedBy>Chiu, Alexandria W. (DESE)</cp:lastModifiedBy>
  <cp:revision>13</cp:revision>
  <dcterms:created xsi:type="dcterms:W3CDTF">2022-10-11T20:32:22Z</dcterms:created>
  <dcterms:modified xsi:type="dcterms:W3CDTF">2024-05-30T15:05:07Z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0x010100A34FDFB0D707254C80754ACD9E71AC3D</vt:lpwstr>
  </property>
  <property fmtid="{D5CDD505-2E9C-101B-9397-08002B2CF9AE}" pid="3" name="MediaServiceImageTags">
    <vt:lpwstr/>
  </property>
  <property fmtid="{D5CDD505-2E9C-101B-9397-08002B2CF9AE}" pid="4" name="Order">
    <vt:r8>4411600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