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70" r:id="rId5"/>
    <p:sldId id="257" r:id="rId6"/>
    <p:sldId id="258" r:id="rId7"/>
    <p:sldId id="259" r:id="rId8"/>
    <p:sldId id="260" r:id="rId9"/>
    <p:sldId id="261" r:id="rId10"/>
    <p:sldId id="264" r:id="rId11"/>
    <p:sldId id="262" r:id="rId12"/>
    <p:sldId id="266" r:id="rId13"/>
    <p:sldId id="271" r:id="rId14"/>
    <p:sldId id="272" r:id="rId15"/>
    <p:sldId id="273" r:id="rId16"/>
    <p:sldId id="267" r:id="rId17"/>
    <p:sldId id="268"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346C03-FE83-C3DE-78E0-246B43546546}" name="Owens, Andrew C. (DESE)" initials="AO" userId="S::andrew.c.owens@mass.gov::234a5f39-c018-45d9-8ab9-85f878f7eea9" providerId="AD"/>
  <p188:author id="{7B3F6C16-E476-5C45-CEC7-FFDDDC500912}" name="Ahern, Jennifer (DESE)" initials="JA" userId="S::Jennifer.M.Ahern@mass.gov::18e45738-7159-4ace-9080-e7d80f3407f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hern, Jennifer (DESE)" userId="18e45738-7159-4ace-9080-e7d80f3407f4" providerId="ADAL" clId="{E032AB42-5331-414F-904F-8B5DE8A7D2BF}"/>
    <pc:docChg chg="undo custSel delSld modSld">
      <pc:chgData name="Ahern, Jennifer (DESE)" userId="18e45738-7159-4ace-9080-e7d80f3407f4" providerId="ADAL" clId="{E032AB42-5331-414F-904F-8B5DE8A7D2BF}" dt="2025-12-15T17:03:08.444" v="1327" actId="20577"/>
      <pc:docMkLst>
        <pc:docMk/>
      </pc:docMkLst>
      <pc:sldChg chg="modSp mod">
        <pc:chgData name="Ahern, Jennifer (DESE)" userId="18e45738-7159-4ace-9080-e7d80f3407f4" providerId="ADAL" clId="{E032AB42-5331-414F-904F-8B5DE8A7D2BF}" dt="2025-12-15T17:03:08.444" v="1327" actId="20577"/>
        <pc:sldMkLst>
          <pc:docMk/>
          <pc:sldMk cId="3874424593" sldId="270"/>
        </pc:sldMkLst>
        <pc:spChg chg="mod">
          <ac:chgData name="Ahern, Jennifer (DESE)" userId="18e45738-7159-4ace-9080-e7d80f3407f4" providerId="ADAL" clId="{E032AB42-5331-414F-904F-8B5DE8A7D2BF}" dt="2025-12-15T17:03:08.444" v="1327" actId="20577"/>
          <ac:spMkLst>
            <pc:docMk/>
            <pc:sldMk cId="3874424593" sldId="270"/>
            <ac:spMk id="3" creationId="{415FD32C-1C9B-EB63-D8B5-B6A2AF89DD8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12/15/2025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12/15/2025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12/15/2025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12/15/2025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12/15/2025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12/15/2025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12/15/2025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12/15/2025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12/15/2025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12/15/2025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12/15/2025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12/15/2025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5CBC-6153-AA4C-7A53-A7F545DEE910}"/>
              </a:ext>
            </a:extLst>
          </p:cNvPr>
          <p:cNvSpPr>
            <a:spLocks noGrp="1"/>
          </p:cNvSpPr>
          <p:nvPr>
            <p:ph type="title"/>
          </p:nvPr>
        </p:nvSpPr>
        <p:spPr/>
        <p:txBody>
          <a:bodyPr>
            <a:normAutofit/>
          </a:bodyPr>
          <a:lstStyle/>
          <a:p>
            <a:r>
              <a:rPr lang="en-US" sz="4900" dirty="0"/>
              <a:t>Final Expenditure Report (FER)</a:t>
            </a:r>
          </a:p>
        </p:txBody>
      </p:sp>
      <p:sp>
        <p:nvSpPr>
          <p:cNvPr id="3" name="Content Placeholder 2">
            <a:extLst>
              <a:ext uri="{FF2B5EF4-FFF2-40B4-BE49-F238E27FC236}">
                <a16:creationId xmlns:a16="http://schemas.microsoft.com/office/drawing/2014/main" id="{415FD32C-1C9B-EB63-D8B5-B6A2AF89DD8B}"/>
              </a:ext>
            </a:extLst>
          </p:cNvPr>
          <p:cNvSpPr>
            <a:spLocks noGrp="1"/>
          </p:cNvSpPr>
          <p:nvPr>
            <p:ph idx="1"/>
          </p:nvPr>
        </p:nvSpPr>
        <p:spPr/>
        <p:txBody>
          <a:bodyPr>
            <a:normAutofit/>
          </a:bodyPr>
          <a:lstStyle/>
          <a:p>
            <a:r>
              <a:rPr lang="en-US" dirty="0"/>
              <a:t>Every grant requires an FER to be filed to close the grant.</a:t>
            </a:r>
          </a:p>
          <a:p>
            <a:r>
              <a:rPr lang="en-US" dirty="0"/>
              <a:t>If an applicant is utilizing the FER filing to claim final reimbursement, the filing would be due by August 15</a:t>
            </a:r>
            <a:r>
              <a:rPr lang="en-US" baseline="30000" dirty="0"/>
              <a:t>th</a:t>
            </a:r>
            <a:r>
              <a:rPr lang="en-US" dirty="0"/>
              <a:t> (for grants that end June 30), otherwise, FERs are due 9/30.</a:t>
            </a:r>
          </a:p>
          <a:p>
            <a:r>
              <a:rPr lang="en-US" dirty="0"/>
              <a:t>Grants with end dates beyond June 30</a:t>
            </a:r>
            <a:r>
              <a:rPr lang="en-US" baseline="30000" dirty="0"/>
              <a:t>th</a:t>
            </a:r>
            <a:r>
              <a:rPr lang="en-US" dirty="0"/>
              <a:t> have 90-days to close the grant and utilize the FER filing to claim final expenditures.</a:t>
            </a:r>
          </a:p>
          <a:p>
            <a:r>
              <a:rPr lang="en-US" dirty="0"/>
              <a:t>Final revisions should be submitted 30 days prior to the grant end date to ensure completion and approval prior to FER filing.</a:t>
            </a:r>
          </a:p>
        </p:txBody>
      </p:sp>
    </p:spTree>
    <p:extLst>
      <p:ext uri="{BB962C8B-B14F-4D97-AF65-F5344CB8AC3E}">
        <p14:creationId xmlns:p14="http://schemas.microsoft.com/office/powerpoint/2010/main" val="3874424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5E6BC-0130-3E7E-3BF8-C661BF2E594B}"/>
              </a:ext>
            </a:extLst>
          </p:cNvPr>
          <p:cNvSpPr>
            <a:spLocks noGrp="1"/>
          </p:cNvSpPr>
          <p:nvPr>
            <p:ph type="title"/>
          </p:nvPr>
        </p:nvSpPr>
        <p:spPr/>
        <p:txBody>
          <a:bodyPr/>
          <a:lstStyle/>
          <a:p>
            <a:r>
              <a:rPr lang="en-US" dirty="0"/>
              <a:t>Refunds Owed to DESE</a:t>
            </a:r>
          </a:p>
        </p:txBody>
      </p:sp>
      <p:sp>
        <p:nvSpPr>
          <p:cNvPr id="3" name="Content Placeholder 2">
            <a:extLst>
              <a:ext uri="{FF2B5EF4-FFF2-40B4-BE49-F238E27FC236}">
                <a16:creationId xmlns:a16="http://schemas.microsoft.com/office/drawing/2014/main" id="{F89C5BE1-1306-5C54-2749-DFEBA7F0EABA}"/>
              </a:ext>
            </a:extLst>
          </p:cNvPr>
          <p:cNvSpPr>
            <a:spLocks noGrp="1"/>
          </p:cNvSpPr>
          <p:nvPr>
            <p:ph idx="1"/>
          </p:nvPr>
        </p:nvSpPr>
        <p:spPr/>
        <p:txBody>
          <a:bodyPr>
            <a:normAutofit lnSpcReduction="10000"/>
          </a:bodyPr>
          <a:lstStyle/>
          <a:p>
            <a:r>
              <a:rPr lang="en-US" dirty="0"/>
              <a:t>Each grant return should be a separate check with a separate FER Summary print so that DESE can attach return to the proper award</a:t>
            </a:r>
          </a:p>
          <a:p>
            <a:pPr marL="0" indent="0" algn="ctr">
              <a:buNone/>
            </a:pPr>
            <a:r>
              <a:rPr lang="en-US" dirty="0"/>
              <a:t>Mail returns to: </a:t>
            </a:r>
          </a:p>
          <a:p>
            <a:pPr marL="457200" lvl="1" indent="0" algn="ctr">
              <a:buNone/>
            </a:pPr>
            <a:r>
              <a:rPr lang="en-US" dirty="0"/>
              <a:t>DESE</a:t>
            </a:r>
          </a:p>
          <a:p>
            <a:pPr marL="457200" lvl="1" indent="0" algn="ctr">
              <a:buNone/>
            </a:pPr>
            <a:r>
              <a:rPr lang="en-US" dirty="0"/>
              <a:t>Grants Management</a:t>
            </a:r>
          </a:p>
          <a:p>
            <a:pPr marL="457200" lvl="1" indent="0" algn="ctr">
              <a:buNone/>
            </a:pPr>
            <a:r>
              <a:rPr lang="en-US" dirty="0"/>
              <a:t>135 Santilli Highway</a:t>
            </a:r>
          </a:p>
          <a:p>
            <a:pPr marL="457200" lvl="1" indent="0" algn="ctr">
              <a:buNone/>
            </a:pPr>
            <a:r>
              <a:rPr lang="en-US" dirty="0"/>
              <a:t>Everett, MA 02149</a:t>
            </a:r>
          </a:p>
          <a:p>
            <a:pPr marL="457200" lvl="1" indent="0" algn="ctr">
              <a:buNone/>
            </a:pPr>
            <a:endParaRPr lang="en-US" sz="2800" dirty="0"/>
          </a:p>
          <a:p>
            <a:pPr lvl="1"/>
            <a:r>
              <a:rPr lang="en-US" sz="2800" dirty="0"/>
              <a:t>Due to the nature of claiming reimbursement based on actual expenditures DESE expects the need for grant returns to mitigate.</a:t>
            </a:r>
          </a:p>
          <a:p>
            <a:endParaRPr lang="en-US" dirty="0"/>
          </a:p>
        </p:txBody>
      </p:sp>
    </p:spTree>
    <p:extLst>
      <p:ext uri="{BB962C8B-B14F-4D97-AF65-F5344CB8AC3E}">
        <p14:creationId xmlns:p14="http://schemas.microsoft.com/office/powerpoint/2010/main" val="210918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42533-4EFF-C99A-1653-EE30D3760DA8}"/>
              </a:ext>
            </a:extLst>
          </p:cNvPr>
          <p:cNvSpPr>
            <a:spLocks noGrp="1"/>
          </p:cNvSpPr>
          <p:nvPr>
            <p:ph type="title"/>
          </p:nvPr>
        </p:nvSpPr>
        <p:spPr/>
        <p:txBody>
          <a:bodyPr>
            <a:noAutofit/>
          </a:bodyPr>
          <a:lstStyle/>
          <a:p>
            <a:r>
              <a:rPr lang="en-US" sz="4400" dirty="0"/>
              <a:t>Negligible Amount Refunds Owed (under $1)</a:t>
            </a:r>
          </a:p>
        </p:txBody>
      </p:sp>
      <p:sp>
        <p:nvSpPr>
          <p:cNvPr id="3" name="Content Placeholder 2">
            <a:extLst>
              <a:ext uri="{FF2B5EF4-FFF2-40B4-BE49-F238E27FC236}">
                <a16:creationId xmlns:a16="http://schemas.microsoft.com/office/drawing/2014/main" id="{5A4CC43A-A1EE-CF82-23EA-0CFC944F82E5}"/>
              </a:ext>
            </a:extLst>
          </p:cNvPr>
          <p:cNvSpPr>
            <a:spLocks noGrp="1"/>
          </p:cNvSpPr>
          <p:nvPr>
            <p:ph idx="1"/>
          </p:nvPr>
        </p:nvSpPr>
        <p:spPr/>
        <p:txBody>
          <a:bodyPr>
            <a:noAutofit/>
          </a:bodyPr>
          <a:lstStyle/>
          <a:p>
            <a:r>
              <a:rPr lang="en-US" sz="3000" dirty="0"/>
              <a:t>In legacy grant systems, returns under $1 were deemed “negligible” and were not required to be returned.</a:t>
            </a:r>
          </a:p>
          <a:p>
            <a:r>
              <a:rPr lang="en-US" sz="3000" dirty="0"/>
              <a:t>Some LEAs opted to return negligible funds for account keeping purposes, anyway.  </a:t>
            </a:r>
          </a:p>
          <a:p>
            <a:r>
              <a:rPr lang="en-US" sz="3000" dirty="0"/>
              <a:t>GEM$ </a:t>
            </a:r>
            <a:r>
              <a:rPr lang="en-US" sz="3000" b="1" i="1" dirty="0"/>
              <a:t>does expect all returns </a:t>
            </a:r>
            <a:r>
              <a:rPr lang="en-US" sz="3000" dirty="0"/>
              <a:t>to come back and be processed.</a:t>
            </a:r>
          </a:p>
          <a:p>
            <a:r>
              <a:rPr lang="en-US" sz="3000" dirty="0"/>
              <a:t>Grantees have the option to return the negligible amount OR to ask DESE to mark is as negligible and we will enter a transaction to zero it out.  </a:t>
            </a:r>
          </a:p>
          <a:p>
            <a:r>
              <a:rPr lang="en-US" dirty="0"/>
              <a:t>DESE will not make assumptions around how each LEA wants to handle negligible returns because LEA business practices vary.</a:t>
            </a:r>
          </a:p>
          <a:p>
            <a:endParaRPr lang="en-US" sz="3000" dirty="0"/>
          </a:p>
        </p:txBody>
      </p:sp>
    </p:spTree>
    <p:extLst>
      <p:ext uri="{BB962C8B-B14F-4D97-AF65-F5344CB8AC3E}">
        <p14:creationId xmlns:p14="http://schemas.microsoft.com/office/powerpoint/2010/main" val="438848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5FA18-FF8D-1BF5-F6CF-D70DD381C6D9}"/>
              </a:ext>
            </a:extLst>
          </p:cNvPr>
          <p:cNvSpPr>
            <a:spLocks noGrp="1"/>
          </p:cNvSpPr>
          <p:nvPr>
            <p:ph type="title"/>
          </p:nvPr>
        </p:nvSpPr>
        <p:spPr>
          <a:xfrm>
            <a:off x="838200" y="365125"/>
            <a:ext cx="10515600" cy="1325563"/>
          </a:xfrm>
        </p:spPr>
        <p:txBody>
          <a:bodyPr>
            <a:normAutofit/>
          </a:bodyPr>
          <a:lstStyle/>
          <a:p>
            <a:r>
              <a:rPr lang="en-US" sz="4400" dirty="0"/>
              <a:t>Negligible Amount Refunds Owed (under $1)</a:t>
            </a:r>
          </a:p>
        </p:txBody>
      </p:sp>
      <p:sp>
        <p:nvSpPr>
          <p:cNvPr id="3" name="Content Placeholder 2">
            <a:extLst>
              <a:ext uri="{FF2B5EF4-FFF2-40B4-BE49-F238E27FC236}">
                <a16:creationId xmlns:a16="http://schemas.microsoft.com/office/drawing/2014/main" id="{8C0E62F5-0F6A-85D1-1EA6-BC3FFF94F0E5}"/>
              </a:ext>
            </a:extLst>
          </p:cNvPr>
          <p:cNvSpPr>
            <a:spLocks noGrp="1"/>
          </p:cNvSpPr>
          <p:nvPr>
            <p:ph idx="1"/>
          </p:nvPr>
        </p:nvSpPr>
        <p:spPr>
          <a:xfrm>
            <a:off x="1120000" y="1825625"/>
            <a:ext cx="10233800" cy="4351338"/>
          </a:xfrm>
        </p:spPr>
        <p:txBody>
          <a:bodyPr>
            <a:normAutofit fontScale="92500" lnSpcReduction="10000"/>
          </a:bodyPr>
          <a:lstStyle/>
          <a:p>
            <a:r>
              <a:rPr lang="en-US" sz="3200" dirty="0"/>
              <a:t>To request that DESE void the negligible amount owed, please create a comment within the grant (Sections&gt;Create Comment) informing DESE that this is the preference. </a:t>
            </a:r>
          </a:p>
          <a:p>
            <a:r>
              <a:rPr lang="en-US" sz="3200" dirty="0"/>
              <a:t>Click Save and Go To </a:t>
            </a:r>
            <a:r>
              <a:rPr lang="en-US" sz="3200" dirty="0" err="1"/>
              <a:t>to</a:t>
            </a:r>
            <a:r>
              <a:rPr lang="en-US" sz="3200" dirty="0"/>
              <a:t> add the comment to the grant and navigate user to the selected section.  </a:t>
            </a:r>
          </a:p>
          <a:p>
            <a:r>
              <a:rPr lang="en-US" sz="3200" dirty="0"/>
              <a:t>View History Log to review comments to ensure it saved.</a:t>
            </a:r>
          </a:p>
          <a:p>
            <a:r>
              <a:rPr lang="en-US" sz="3200" dirty="0"/>
              <a:t>When the FER is reviewed, DESE will note the comment and void the negligible balance owed.</a:t>
            </a:r>
          </a:p>
          <a:p>
            <a:r>
              <a:rPr lang="en-US" sz="3200" b="1" dirty="0"/>
              <a:t>Do not create a comment about this until the FER is submitted and shows a negligible refund owed (under $1).</a:t>
            </a:r>
          </a:p>
          <a:p>
            <a:endParaRPr lang="en-US" sz="3200"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49610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6F393-453D-8E0C-4462-12EA1AE96798}"/>
              </a:ext>
            </a:extLst>
          </p:cNvPr>
          <p:cNvSpPr>
            <a:spLocks noGrp="1"/>
          </p:cNvSpPr>
          <p:nvPr>
            <p:ph type="title"/>
          </p:nvPr>
        </p:nvSpPr>
        <p:spPr/>
        <p:txBody>
          <a:bodyPr>
            <a:normAutofit fontScale="90000"/>
          </a:bodyPr>
          <a:lstStyle/>
          <a:p>
            <a:r>
              <a:rPr lang="en-US" dirty="0"/>
              <a:t>Unable to change status to FER started</a:t>
            </a:r>
          </a:p>
        </p:txBody>
      </p:sp>
      <p:sp>
        <p:nvSpPr>
          <p:cNvPr id="3" name="Content Placeholder 2">
            <a:extLst>
              <a:ext uri="{FF2B5EF4-FFF2-40B4-BE49-F238E27FC236}">
                <a16:creationId xmlns:a16="http://schemas.microsoft.com/office/drawing/2014/main" id="{87523DFE-39E5-5C1C-A1AA-AEEA9E0084D6}"/>
              </a:ext>
            </a:extLst>
          </p:cNvPr>
          <p:cNvSpPr>
            <a:spLocks noGrp="1"/>
          </p:cNvSpPr>
          <p:nvPr>
            <p:ph idx="1"/>
          </p:nvPr>
        </p:nvSpPr>
        <p:spPr/>
        <p:txBody>
          <a:bodyPr>
            <a:normAutofit fontScale="92500" lnSpcReduction="20000"/>
          </a:bodyPr>
          <a:lstStyle/>
          <a:p>
            <a:r>
              <a:rPr lang="en-US" dirty="0">
                <a:latin typeface="Arial"/>
                <a:cs typeface="Arial"/>
              </a:rPr>
              <a:t>If there is no option to change the status to FER started, it means the grant is under revision.  </a:t>
            </a:r>
          </a:p>
          <a:p>
            <a:pPr lvl="1"/>
            <a:r>
              <a:rPr lang="en-US" dirty="0">
                <a:latin typeface="Arial"/>
                <a:cs typeface="Arial"/>
              </a:rPr>
              <a:t>Complete the revision cycle.  As a reminder, all final revisions should be done 30 days prior to grant end date to avoid this.</a:t>
            </a:r>
          </a:p>
          <a:p>
            <a:pPr lvl="1"/>
            <a:endParaRPr lang="en-US" dirty="0">
              <a:latin typeface="Arial"/>
              <a:cs typeface="Arial"/>
            </a:endParaRPr>
          </a:p>
          <a:p>
            <a:r>
              <a:rPr lang="en-US" dirty="0">
                <a:latin typeface="Arial"/>
                <a:cs typeface="Arial"/>
              </a:rPr>
              <a:t>Revisions need to be fully processed through the workflow before you can start the FER.</a:t>
            </a:r>
          </a:p>
          <a:p>
            <a:endParaRPr lang="en-US" dirty="0">
              <a:latin typeface="Arial"/>
              <a:cs typeface="Arial"/>
            </a:endParaRPr>
          </a:p>
          <a:p>
            <a:r>
              <a:rPr lang="en-US" dirty="0">
                <a:latin typeface="Arial"/>
                <a:cs typeface="Arial"/>
              </a:rPr>
              <a:t>Prior to grant end date, if funds remain to be claimed the system will not allow you to start the FER.  </a:t>
            </a:r>
          </a:p>
          <a:p>
            <a:pPr lvl="1"/>
            <a:r>
              <a:rPr lang="en-US" dirty="0">
                <a:latin typeface="Arial"/>
                <a:cs typeface="Arial"/>
              </a:rPr>
              <a:t>If you do not intend to expend all grant funds and want to close the grant ahead of the end date, the grant will need to be reduced to what has been paid to date.  Contact the grant program person on the RFP posting.</a:t>
            </a:r>
          </a:p>
          <a:p>
            <a:endParaRPr lang="en-US" dirty="0"/>
          </a:p>
        </p:txBody>
      </p:sp>
    </p:spTree>
    <p:extLst>
      <p:ext uri="{BB962C8B-B14F-4D97-AF65-F5344CB8AC3E}">
        <p14:creationId xmlns:p14="http://schemas.microsoft.com/office/powerpoint/2010/main" val="2066795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842D5-C208-C695-FE83-CFE1D102937A}"/>
              </a:ext>
            </a:extLst>
          </p:cNvPr>
          <p:cNvSpPr>
            <a:spLocks noGrp="1"/>
          </p:cNvSpPr>
          <p:nvPr>
            <p:ph type="title"/>
          </p:nvPr>
        </p:nvSpPr>
        <p:spPr/>
        <p:txBody>
          <a:bodyPr/>
          <a:lstStyle/>
          <a:p>
            <a:r>
              <a:rPr lang="en-US" dirty="0"/>
              <a:t>Error Messages</a:t>
            </a:r>
          </a:p>
        </p:txBody>
      </p:sp>
      <p:sp>
        <p:nvSpPr>
          <p:cNvPr id="3" name="Content Placeholder 2">
            <a:extLst>
              <a:ext uri="{FF2B5EF4-FFF2-40B4-BE49-F238E27FC236}">
                <a16:creationId xmlns:a16="http://schemas.microsoft.com/office/drawing/2014/main" id="{ABAF0D79-00E7-0724-811B-64F6F7A15017}"/>
              </a:ext>
            </a:extLst>
          </p:cNvPr>
          <p:cNvSpPr>
            <a:spLocks noGrp="1"/>
          </p:cNvSpPr>
          <p:nvPr>
            <p:ph idx="1"/>
          </p:nvPr>
        </p:nvSpPr>
        <p:spPr/>
        <p:txBody>
          <a:bodyPr>
            <a:normAutofit fontScale="92500" lnSpcReduction="10000"/>
          </a:bodyPr>
          <a:lstStyle/>
          <a:p>
            <a:r>
              <a:rPr lang="en-US" dirty="0"/>
              <a:t>An error message will appear if the end date of the grant has not passed and there is still a grant balance unclaimed.</a:t>
            </a:r>
          </a:p>
          <a:p>
            <a:endParaRPr lang="en-US" dirty="0"/>
          </a:p>
          <a:p>
            <a:r>
              <a:rPr lang="en-US" dirty="0"/>
              <a:t>An error message will appear if a Reimbursement Request was started but never completed.  User can go in and delete the Reimbursement Request to move the grant to FER started.</a:t>
            </a:r>
          </a:p>
          <a:p>
            <a:endParaRPr lang="en-US" dirty="0"/>
          </a:p>
          <a:p>
            <a:r>
              <a:rPr lang="en-US" dirty="0"/>
              <a:t>If any funds show as outstanding to DESE on previously Fiscal Year FER filings, th system will prevent FER submission.  </a:t>
            </a:r>
          </a:p>
          <a:p>
            <a:pPr lvl="1"/>
            <a:r>
              <a:rPr lang="en-US" dirty="0"/>
              <a:t>This includes negligible amounts under $1 so please return or comment as necessary so we can clear out the owed transaction.</a:t>
            </a:r>
          </a:p>
        </p:txBody>
      </p:sp>
    </p:spTree>
    <p:extLst>
      <p:ext uri="{BB962C8B-B14F-4D97-AF65-F5344CB8AC3E}">
        <p14:creationId xmlns:p14="http://schemas.microsoft.com/office/powerpoint/2010/main" val="1512896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D4A1E-5C4F-3D4B-2973-6DB42DB77BD4}"/>
              </a:ext>
            </a:extLst>
          </p:cNvPr>
          <p:cNvSpPr>
            <a:spLocks noGrp="1"/>
          </p:cNvSpPr>
          <p:nvPr>
            <p:ph type="title"/>
          </p:nvPr>
        </p:nvSpPr>
        <p:spPr/>
        <p:txBody>
          <a:bodyPr/>
          <a:lstStyle/>
          <a:p>
            <a:r>
              <a:rPr lang="en-US" dirty="0"/>
              <a:t>In Closing</a:t>
            </a:r>
          </a:p>
        </p:txBody>
      </p:sp>
      <p:sp>
        <p:nvSpPr>
          <p:cNvPr id="3" name="Content Placeholder 2">
            <a:extLst>
              <a:ext uri="{FF2B5EF4-FFF2-40B4-BE49-F238E27FC236}">
                <a16:creationId xmlns:a16="http://schemas.microsoft.com/office/drawing/2014/main" id="{D52F0062-1D7C-F9C9-858F-4969394C9086}"/>
              </a:ext>
            </a:extLst>
          </p:cNvPr>
          <p:cNvSpPr>
            <a:spLocks noGrp="1"/>
          </p:cNvSpPr>
          <p:nvPr>
            <p:ph idx="1"/>
          </p:nvPr>
        </p:nvSpPr>
        <p:spPr/>
        <p:txBody>
          <a:bodyPr/>
          <a:lstStyle/>
          <a:p>
            <a:r>
              <a:rPr lang="en-US" dirty="0"/>
              <a:t>Always submit revisions 30-days prior to grant end date to ensure smooth final reimbursement and FER filing</a:t>
            </a:r>
          </a:p>
          <a:p>
            <a:endParaRPr lang="en-US" dirty="0"/>
          </a:p>
          <a:p>
            <a:r>
              <a:rPr lang="en-US" dirty="0"/>
              <a:t>Applicants that continuously claim funds and then return them will be subject to DESE audit</a:t>
            </a:r>
          </a:p>
          <a:p>
            <a:endParaRPr lang="en-US" dirty="0"/>
          </a:p>
          <a:p>
            <a:r>
              <a:rPr lang="en-US" dirty="0"/>
              <a:t>New grant awards may be held due to delinquent funds owed</a:t>
            </a:r>
          </a:p>
          <a:p>
            <a:endParaRPr lang="en-US" dirty="0"/>
          </a:p>
        </p:txBody>
      </p:sp>
    </p:spTree>
    <p:extLst>
      <p:ext uri="{BB962C8B-B14F-4D97-AF65-F5344CB8AC3E}">
        <p14:creationId xmlns:p14="http://schemas.microsoft.com/office/powerpoint/2010/main" val="107224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417" y="354477"/>
            <a:ext cx="11417416" cy="1325563"/>
          </a:xfrm>
        </p:spPr>
        <p:txBody>
          <a:bodyPr>
            <a:normAutofit fontScale="90000"/>
          </a:bodyPr>
          <a:lstStyle/>
          <a:p>
            <a:r>
              <a:rPr lang="en-US" dirty="0">
                <a:solidFill>
                  <a:schemeClr val="tx1"/>
                </a:solidFill>
              </a:rPr>
              <a:t>Starting the Final Expenditure Report (FER)</a:t>
            </a:r>
          </a:p>
        </p:txBody>
      </p:sp>
      <p:sp>
        <p:nvSpPr>
          <p:cNvPr id="5" name="Content Placeholder 4"/>
          <p:cNvSpPr>
            <a:spLocks noGrp="1"/>
          </p:cNvSpPr>
          <p:nvPr>
            <p:ph idx="1"/>
          </p:nvPr>
        </p:nvSpPr>
        <p:spPr>
          <a:xfrm>
            <a:off x="410869" y="1449846"/>
            <a:ext cx="6715252" cy="4727117"/>
          </a:xfrm>
        </p:spPr>
        <p:txBody>
          <a:bodyPr vert="horz" lIns="91440" tIns="45720" rIns="91440" bIns="45720" rtlCol="0" anchor="t">
            <a:noAutofit/>
          </a:bodyPr>
          <a:lstStyle/>
          <a:p>
            <a:r>
              <a:rPr lang="en-US" sz="2200" dirty="0">
                <a:solidFill>
                  <a:schemeClr val="tx1"/>
                </a:solidFill>
              </a:rPr>
              <a:t>FER Started is available as next step on applications that are in final approval (typically DESE Fiscal Budget Approved)</a:t>
            </a:r>
          </a:p>
          <a:p>
            <a:r>
              <a:rPr lang="en-US" sz="2200" dirty="0">
                <a:solidFill>
                  <a:schemeClr val="tx1"/>
                </a:solidFill>
              </a:rPr>
              <a:t>FER cannot be started until after the grant project end date or all funds have been paid</a:t>
            </a:r>
          </a:p>
          <a:p>
            <a:r>
              <a:rPr lang="en-US" sz="2200" dirty="0">
                <a:solidFill>
                  <a:schemeClr val="tx1"/>
                </a:solidFill>
              </a:rPr>
              <a:t>Must be initiated by the LEA Fiscal Representative</a:t>
            </a:r>
          </a:p>
          <a:p>
            <a:r>
              <a:rPr lang="en-US" sz="2200" dirty="0">
                <a:solidFill>
                  <a:schemeClr val="tx1"/>
                </a:solidFill>
              </a:rPr>
              <a:t>All pending Reimbursement Requests must be in a paid status</a:t>
            </a:r>
          </a:p>
          <a:p>
            <a:r>
              <a:rPr lang="en-US" sz="2200" dirty="0">
                <a:solidFill>
                  <a:schemeClr val="tx1"/>
                </a:solidFill>
              </a:rPr>
              <a:t>LEA may not submit any further Reimbursement Requests</a:t>
            </a:r>
          </a:p>
          <a:p>
            <a:r>
              <a:rPr lang="en-US" sz="2200" b="1" dirty="0">
                <a:solidFill>
                  <a:schemeClr val="accent5"/>
                </a:solidFill>
              </a:rPr>
              <a:t>No more budget revisions will be allowed to </a:t>
            </a:r>
            <a:br>
              <a:rPr lang="en-US" sz="2200" b="1" dirty="0"/>
            </a:br>
            <a:r>
              <a:rPr lang="en-US" sz="2200" b="1" dirty="0">
                <a:solidFill>
                  <a:schemeClr val="accent5"/>
                </a:solidFill>
              </a:rPr>
              <a:t>this funding application!!! (FER can be cancelled by DESE Fiscal FER Approver – this opens the application up for more budget revisions)</a:t>
            </a:r>
          </a:p>
          <a:p>
            <a:endParaRPr lang="en-US" dirty="0">
              <a:gradFill>
                <a:gsLst>
                  <a:gs pos="0">
                    <a:prstClr val="black">
                      <a:lumMod val="25000"/>
                      <a:lumOff val="75000"/>
                    </a:prstClr>
                  </a:gs>
                  <a:gs pos="34000">
                    <a:prstClr val="white">
                      <a:lumMod val="93000"/>
                    </a:prstClr>
                  </a:gs>
                  <a:gs pos="100000">
                    <a:srgbClr val="94D7E4">
                      <a:lumMod val="0"/>
                      <a:lumOff val="100000"/>
                    </a:srgbClr>
                  </a:gs>
                </a:gsLst>
                <a:lin ang="4800000" scaled="0"/>
              </a:gradFill>
            </a:endParaRPr>
          </a:p>
          <a:p>
            <a:endParaRPr lang="en-US" dirty="0">
              <a:gradFill>
                <a:gsLst>
                  <a:gs pos="0">
                    <a:prstClr val="black">
                      <a:lumMod val="25000"/>
                      <a:lumOff val="75000"/>
                    </a:prstClr>
                  </a:gs>
                  <a:gs pos="34000">
                    <a:prstClr val="white">
                      <a:lumMod val="93000"/>
                    </a:prstClr>
                  </a:gs>
                  <a:gs pos="100000">
                    <a:srgbClr val="94D7E4">
                      <a:lumMod val="0"/>
                      <a:lumOff val="100000"/>
                    </a:srgbClr>
                  </a:gs>
                </a:gsLst>
                <a:lin ang="4800000" scaled="0"/>
              </a:gradFill>
            </a:endParaRPr>
          </a:p>
        </p:txBody>
      </p:sp>
      <p:pic>
        <p:nvPicPr>
          <p:cNvPr id="3" name="Picture 2" descr="A screenshot of a computer&#10;&#10;Description automatically generated">
            <a:extLst>
              <a:ext uri="{FF2B5EF4-FFF2-40B4-BE49-F238E27FC236}">
                <a16:creationId xmlns:a16="http://schemas.microsoft.com/office/drawing/2014/main" id="{33DC0D35-05A6-B11C-5540-A884FB361AF8}"/>
              </a:ext>
            </a:extLst>
          </p:cNvPr>
          <p:cNvPicPr>
            <a:picLocks noChangeAspect="1"/>
          </p:cNvPicPr>
          <p:nvPr/>
        </p:nvPicPr>
        <p:blipFill>
          <a:blip r:embed="rId2"/>
          <a:stretch>
            <a:fillRect/>
          </a:stretch>
        </p:blipFill>
        <p:spPr>
          <a:xfrm>
            <a:off x="7130116" y="1446170"/>
            <a:ext cx="4570563" cy="3861276"/>
          </a:xfrm>
          <a:prstGeom prst="rect">
            <a:avLst/>
          </a:prstGeom>
        </p:spPr>
      </p:pic>
    </p:spTree>
    <p:extLst>
      <p:ext uri="{BB962C8B-B14F-4D97-AF65-F5344CB8AC3E}">
        <p14:creationId xmlns:p14="http://schemas.microsoft.com/office/powerpoint/2010/main" val="2045817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004" y="365125"/>
            <a:ext cx="11051796" cy="1325563"/>
          </a:xfrm>
        </p:spPr>
        <p:txBody>
          <a:bodyPr/>
          <a:lstStyle/>
          <a:p>
            <a:r>
              <a:rPr lang="en-US" dirty="0">
                <a:solidFill>
                  <a:schemeClr val="tx1"/>
                </a:solidFill>
              </a:rPr>
              <a:t>Navigating the FER</a:t>
            </a:r>
          </a:p>
        </p:txBody>
      </p:sp>
      <p:sp>
        <p:nvSpPr>
          <p:cNvPr id="3" name="Content Placeholder 2"/>
          <p:cNvSpPr>
            <a:spLocks noGrp="1"/>
          </p:cNvSpPr>
          <p:nvPr>
            <p:ph idx="1"/>
          </p:nvPr>
        </p:nvSpPr>
        <p:spPr>
          <a:xfrm>
            <a:off x="394283" y="1825625"/>
            <a:ext cx="6375633" cy="4351338"/>
          </a:xfrm>
        </p:spPr>
        <p:txBody>
          <a:bodyPr vert="horz" lIns="91440" tIns="45720" rIns="91440" bIns="45720" rtlCol="0" anchor="t">
            <a:normAutofit/>
          </a:bodyPr>
          <a:lstStyle/>
          <a:p>
            <a:pPr marL="0" indent="0">
              <a:buNone/>
            </a:pPr>
            <a:r>
              <a:rPr lang="en-US" dirty="0">
                <a:solidFill>
                  <a:schemeClr val="tx1"/>
                </a:solidFill>
              </a:rPr>
              <a:t>Once in FER status, user will notice several changes:</a:t>
            </a:r>
          </a:p>
          <a:p>
            <a:pPr marL="514350" indent="-514350">
              <a:buFont typeface="+mj-lt"/>
              <a:buAutoNum type="arabicPeriod"/>
            </a:pPr>
            <a:r>
              <a:rPr lang="en-US" dirty="0">
                <a:solidFill>
                  <a:schemeClr val="tx1"/>
                </a:solidFill>
              </a:rPr>
              <a:t>New “Grant Expenditure Report” page</a:t>
            </a:r>
          </a:p>
          <a:p>
            <a:pPr marL="514350" indent="-514350">
              <a:buFont typeface="+mj-lt"/>
              <a:buAutoNum type="arabicPeriod"/>
            </a:pPr>
            <a:r>
              <a:rPr lang="en-US" dirty="0">
                <a:solidFill>
                  <a:schemeClr val="tx1"/>
                </a:solidFill>
              </a:rPr>
              <a:t>New “Final Expenditure Report” section with "FER Summary" page</a:t>
            </a:r>
          </a:p>
          <a:p>
            <a:pPr marL="514350" indent="-514350">
              <a:buFont typeface="+mj-lt"/>
              <a:buAutoNum type="arabicPeriod"/>
            </a:pPr>
            <a:r>
              <a:rPr lang="en-US" dirty="0">
                <a:solidFill>
                  <a:schemeClr val="tx1"/>
                </a:solidFill>
              </a:rPr>
              <a:t>Other application pages will not be editable</a:t>
            </a:r>
          </a:p>
          <a:p>
            <a:pPr marL="514350" indent="-514350">
              <a:buFont typeface="+mj-lt"/>
              <a:buAutoNum type="arabicPeriod"/>
            </a:pPr>
            <a:endParaRPr lang="en-US" dirty="0">
              <a:gradFill>
                <a:gsLst>
                  <a:gs pos="0">
                    <a:prstClr val="black">
                      <a:lumMod val="25000"/>
                      <a:lumOff val="75000"/>
                    </a:prstClr>
                  </a:gs>
                  <a:gs pos="34000">
                    <a:prstClr val="white">
                      <a:lumMod val="93000"/>
                    </a:prstClr>
                  </a:gs>
                  <a:gs pos="100000">
                    <a:srgbClr val="94D7E4">
                      <a:lumMod val="0"/>
                      <a:lumOff val="100000"/>
                    </a:srgbClr>
                  </a:gs>
                </a:gsLst>
                <a:lin ang="4800000" scaled="0"/>
              </a:gradFill>
            </a:endParaRPr>
          </a:p>
        </p:txBody>
      </p:sp>
      <p:pic>
        <p:nvPicPr>
          <p:cNvPr id="4" name="Picture 3" descr="A screenshot of a computer&#10;&#10;Description automatically generated">
            <a:extLst>
              <a:ext uri="{FF2B5EF4-FFF2-40B4-BE49-F238E27FC236}">
                <a16:creationId xmlns:a16="http://schemas.microsoft.com/office/drawing/2014/main" id="{75797B8C-7359-0893-5D92-18D97B9A140C}"/>
              </a:ext>
            </a:extLst>
          </p:cNvPr>
          <p:cNvPicPr>
            <a:picLocks noChangeAspect="1"/>
          </p:cNvPicPr>
          <p:nvPr/>
        </p:nvPicPr>
        <p:blipFill>
          <a:blip r:embed="rId2"/>
          <a:stretch>
            <a:fillRect/>
          </a:stretch>
        </p:blipFill>
        <p:spPr>
          <a:xfrm>
            <a:off x="6882717" y="730685"/>
            <a:ext cx="5002731" cy="5709781"/>
          </a:xfrm>
          <a:prstGeom prst="rect">
            <a:avLst/>
          </a:prstGeom>
        </p:spPr>
      </p:pic>
    </p:spTree>
    <p:extLst>
      <p:ext uri="{BB962C8B-B14F-4D97-AF65-F5344CB8AC3E}">
        <p14:creationId xmlns:p14="http://schemas.microsoft.com/office/powerpoint/2010/main" val="271203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Grant Expenditure Report Page</a:t>
            </a:r>
          </a:p>
        </p:txBody>
      </p:sp>
      <p:pic>
        <p:nvPicPr>
          <p:cNvPr id="3" name="Picture 2" descr="A screenshot of a computer screen&#10;&#10;Description automatically generated">
            <a:extLst>
              <a:ext uri="{FF2B5EF4-FFF2-40B4-BE49-F238E27FC236}">
                <a16:creationId xmlns:a16="http://schemas.microsoft.com/office/drawing/2014/main" id="{921FFD6D-FBD9-6B24-BB3E-AEFE943BBFDF}"/>
              </a:ext>
            </a:extLst>
          </p:cNvPr>
          <p:cNvPicPr>
            <a:picLocks noChangeAspect="1"/>
          </p:cNvPicPr>
          <p:nvPr/>
        </p:nvPicPr>
        <p:blipFill>
          <a:blip r:embed="rId2"/>
          <a:stretch>
            <a:fillRect/>
          </a:stretch>
        </p:blipFill>
        <p:spPr>
          <a:xfrm>
            <a:off x="605424" y="1748703"/>
            <a:ext cx="10991590" cy="3371033"/>
          </a:xfrm>
          <a:prstGeom prst="rect">
            <a:avLst/>
          </a:prstGeom>
        </p:spPr>
      </p:pic>
    </p:spTree>
    <p:extLst>
      <p:ext uri="{BB962C8B-B14F-4D97-AF65-F5344CB8AC3E}">
        <p14:creationId xmlns:p14="http://schemas.microsoft.com/office/powerpoint/2010/main" val="3745908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338" y="365125"/>
            <a:ext cx="11467750" cy="1325563"/>
          </a:xfrm>
        </p:spPr>
        <p:txBody>
          <a:bodyPr>
            <a:normAutofit/>
          </a:bodyPr>
          <a:lstStyle/>
          <a:p>
            <a:r>
              <a:rPr lang="en-US" sz="4800" dirty="0">
                <a:solidFill>
                  <a:schemeClr val="tx1"/>
                </a:solidFill>
              </a:rPr>
              <a:t>Grant Expenditure Report Page</a:t>
            </a:r>
          </a:p>
        </p:txBody>
      </p:sp>
      <p:sp>
        <p:nvSpPr>
          <p:cNvPr id="3" name="Content Placeholder 2"/>
          <p:cNvSpPr>
            <a:spLocks noGrp="1"/>
          </p:cNvSpPr>
          <p:nvPr>
            <p:ph idx="1"/>
          </p:nvPr>
        </p:nvSpPr>
        <p:spPr>
          <a:xfrm>
            <a:off x="411061" y="1511559"/>
            <a:ext cx="11341915" cy="5015076"/>
          </a:xfrm>
        </p:spPr>
        <p:txBody>
          <a:bodyPr vert="horz" lIns="91440" tIns="45720" rIns="91440" bIns="45720" rtlCol="0" anchor="t">
            <a:normAutofit lnSpcReduction="10000"/>
          </a:bodyPr>
          <a:lstStyle/>
          <a:p>
            <a:r>
              <a:rPr lang="en-US" dirty="0">
                <a:solidFill>
                  <a:schemeClr val="tx1"/>
                </a:solidFill>
              </a:rPr>
              <a:t>Page should be completed for each grant in the funding application</a:t>
            </a:r>
          </a:p>
          <a:p>
            <a:r>
              <a:rPr lang="en-US" dirty="0">
                <a:solidFill>
                  <a:schemeClr val="tx1"/>
                </a:solidFill>
              </a:rPr>
              <a:t>Loads object codes and function codes for which grantee has approved budget</a:t>
            </a:r>
          </a:p>
          <a:p>
            <a:r>
              <a:rPr lang="en-US" dirty="0">
                <a:solidFill>
                  <a:schemeClr val="tx1"/>
                </a:solidFill>
              </a:rPr>
              <a:t>Prefills with expenditures from most recent Reimbursement Request</a:t>
            </a:r>
          </a:p>
          <a:p>
            <a:pPr lvl="1">
              <a:buFont typeface="Corbel" panose="020B0503020204020204" pitchFamily="34" charset="0"/>
              <a:buChar char="⁻"/>
            </a:pPr>
            <a:r>
              <a:rPr lang="en-US" dirty="0">
                <a:solidFill>
                  <a:schemeClr val="tx1"/>
                </a:solidFill>
              </a:rPr>
              <a:t>LEA should update as appropriate</a:t>
            </a:r>
          </a:p>
          <a:p>
            <a:r>
              <a:rPr lang="en-US" dirty="0">
                <a:solidFill>
                  <a:schemeClr val="tx1"/>
                </a:solidFill>
              </a:rPr>
              <a:t>Hover mouse on cell to see approved budget amount for that cell</a:t>
            </a:r>
          </a:p>
          <a:p>
            <a:r>
              <a:rPr lang="en-US" dirty="0">
                <a:solidFill>
                  <a:schemeClr val="tx1"/>
                </a:solidFill>
              </a:rPr>
              <a:t>Allows up to 10% overage up to $10,000 on individual cells</a:t>
            </a:r>
          </a:p>
          <a:p>
            <a:r>
              <a:rPr lang="en-US" dirty="0">
                <a:solidFill>
                  <a:schemeClr val="tx1"/>
                </a:solidFill>
              </a:rPr>
              <a:t>Total expenditures for grant cannot exceed approved budget for that grant</a:t>
            </a:r>
          </a:p>
          <a:p>
            <a:r>
              <a:rPr lang="en-US" dirty="0">
                <a:solidFill>
                  <a:schemeClr val="tx1"/>
                </a:solidFill>
              </a:rPr>
              <a:t>Site level grants: filter on each site within the grant application to fill out Grant Expenditure Report.  Once complete, it rolls up to LEA level FER Summary.</a:t>
            </a:r>
          </a:p>
          <a:p>
            <a:endParaRPr lang="en-US" dirty="0">
              <a:solidFill>
                <a:schemeClr val="tx1"/>
              </a:solidFill>
            </a:endParaRPr>
          </a:p>
        </p:txBody>
      </p:sp>
    </p:spTree>
    <p:extLst>
      <p:ext uri="{BB962C8B-B14F-4D97-AF65-F5344CB8AC3E}">
        <p14:creationId xmlns:p14="http://schemas.microsoft.com/office/powerpoint/2010/main" val="1031779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061" y="365125"/>
            <a:ext cx="11417416" cy="1325563"/>
          </a:xfrm>
        </p:spPr>
        <p:txBody>
          <a:bodyPr/>
          <a:lstStyle/>
          <a:p>
            <a:r>
              <a:rPr lang="en-US" dirty="0">
                <a:solidFill>
                  <a:schemeClr val="tx1"/>
                </a:solidFill>
              </a:rPr>
              <a:t>FER Summary Page</a:t>
            </a:r>
          </a:p>
        </p:txBody>
      </p:sp>
      <p:sp>
        <p:nvSpPr>
          <p:cNvPr id="3" name="Content Placeholder 2"/>
          <p:cNvSpPr>
            <a:spLocks noGrp="1"/>
          </p:cNvSpPr>
          <p:nvPr>
            <p:ph idx="1"/>
          </p:nvPr>
        </p:nvSpPr>
        <p:spPr>
          <a:xfrm>
            <a:off x="411061" y="1568740"/>
            <a:ext cx="11417416" cy="4966283"/>
          </a:xfrm>
        </p:spPr>
        <p:txBody>
          <a:bodyPr vert="horz" lIns="91440" tIns="45720" rIns="91440" bIns="45720" rtlCol="0" anchor="t">
            <a:normAutofit/>
          </a:bodyPr>
          <a:lstStyle/>
          <a:p>
            <a:r>
              <a:rPr lang="en-US" sz="2600" dirty="0">
                <a:solidFill>
                  <a:schemeClr val="tx1"/>
                </a:solidFill>
              </a:rPr>
              <a:t>Summarizes allocation, expenditures, amount paid, amount remaining, and pending transactions (Reimbursement Request or a Refund Due) for all grants in the application.</a:t>
            </a:r>
          </a:p>
          <a:p>
            <a:pPr lvl="1"/>
            <a:r>
              <a:rPr lang="en-US" sz="2000" dirty="0">
                <a:solidFill>
                  <a:schemeClr val="tx1"/>
                </a:solidFill>
              </a:rPr>
              <a:t>Refunds due show as a negative number in the Pending Transaction Amount column</a:t>
            </a:r>
            <a:endParaRPr lang="en-US" sz="2200" dirty="0">
              <a:solidFill>
                <a:schemeClr val="tx1"/>
              </a:solidFill>
            </a:endParaRPr>
          </a:p>
          <a:p>
            <a:r>
              <a:rPr lang="en-US" sz="2600" dirty="0">
                <a:solidFill>
                  <a:schemeClr val="tx1"/>
                </a:solidFill>
              </a:rPr>
              <a:t>Must fill in the Grant Expenditure Report to see information populate in the FER Summary.</a:t>
            </a:r>
          </a:p>
          <a:p>
            <a:r>
              <a:rPr lang="en-US" sz="2600" dirty="0">
                <a:solidFill>
                  <a:schemeClr val="tx1"/>
                </a:solidFill>
              </a:rPr>
              <a:t>Carryover columns are not applicable for DESE grants</a:t>
            </a:r>
          </a:p>
          <a:p>
            <a:pPr marL="0" indent="0">
              <a:buNone/>
            </a:pPr>
            <a:endParaRPr lang="en-US" dirty="0">
              <a:solidFill>
                <a:schemeClr val="tx1"/>
              </a:solidFill>
            </a:endParaRPr>
          </a:p>
          <a:p>
            <a:endParaRPr lang="en-US" dirty="0">
              <a:solidFill>
                <a:schemeClr val="tx1"/>
              </a:solidFill>
            </a:endParaRPr>
          </a:p>
        </p:txBody>
      </p:sp>
      <p:pic>
        <p:nvPicPr>
          <p:cNvPr id="6" name="Picture 5" descr="A screenshot of a computer screen&#10;&#10;Description automatically generated">
            <a:extLst>
              <a:ext uri="{FF2B5EF4-FFF2-40B4-BE49-F238E27FC236}">
                <a16:creationId xmlns:a16="http://schemas.microsoft.com/office/drawing/2014/main" id="{2675DCEC-80EB-1D2F-052B-E7C59A970097}"/>
              </a:ext>
            </a:extLst>
          </p:cNvPr>
          <p:cNvPicPr>
            <a:picLocks noChangeAspect="1"/>
          </p:cNvPicPr>
          <p:nvPr/>
        </p:nvPicPr>
        <p:blipFill>
          <a:blip r:embed="rId2"/>
          <a:stretch>
            <a:fillRect/>
          </a:stretch>
        </p:blipFill>
        <p:spPr>
          <a:xfrm>
            <a:off x="363523" y="4447518"/>
            <a:ext cx="11283864" cy="2315630"/>
          </a:xfrm>
          <a:prstGeom prst="rect">
            <a:avLst/>
          </a:prstGeom>
        </p:spPr>
      </p:pic>
    </p:spTree>
    <p:extLst>
      <p:ext uri="{BB962C8B-B14F-4D97-AF65-F5344CB8AC3E}">
        <p14:creationId xmlns:p14="http://schemas.microsoft.com/office/powerpoint/2010/main" val="1093850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061" y="365125"/>
            <a:ext cx="11417416" cy="1325563"/>
          </a:xfrm>
        </p:spPr>
        <p:txBody>
          <a:bodyPr/>
          <a:lstStyle/>
          <a:p>
            <a:r>
              <a:rPr lang="en-US" dirty="0">
                <a:solidFill>
                  <a:schemeClr val="tx1"/>
                </a:solidFill>
              </a:rPr>
              <a:t>Pending Transaction Amount Page</a:t>
            </a:r>
          </a:p>
        </p:txBody>
      </p:sp>
      <p:sp>
        <p:nvSpPr>
          <p:cNvPr id="3" name="Content Placeholder 2"/>
          <p:cNvSpPr>
            <a:spLocks noGrp="1"/>
          </p:cNvSpPr>
          <p:nvPr>
            <p:ph idx="1"/>
          </p:nvPr>
        </p:nvSpPr>
        <p:spPr>
          <a:xfrm>
            <a:off x="411061" y="1568740"/>
            <a:ext cx="11417416" cy="4966283"/>
          </a:xfrm>
        </p:spPr>
        <p:txBody>
          <a:bodyPr vert="horz" lIns="91440" tIns="45720" rIns="91440" bIns="45720" rtlCol="0" anchor="t">
            <a:normAutofit/>
          </a:bodyPr>
          <a:lstStyle/>
          <a:p>
            <a:r>
              <a:rPr lang="en-US" dirty="0">
                <a:solidFill>
                  <a:schemeClr val="tx1"/>
                </a:solidFill>
              </a:rPr>
              <a:t>When you click on the amount in the Pending Transaction Amount, the system displays the transaction that will occur when the FER is processed</a:t>
            </a:r>
          </a:p>
          <a:p>
            <a:r>
              <a:rPr lang="en-US" dirty="0">
                <a:solidFill>
                  <a:schemeClr val="tx1"/>
                </a:solidFill>
              </a:rPr>
              <a:t>The transaction may be a Reimbursement Request or a Refund Due – in most cases there will be no transaction necessary</a:t>
            </a:r>
          </a:p>
          <a:p>
            <a:r>
              <a:rPr lang="en-US" dirty="0">
                <a:solidFill>
                  <a:schemeClr val="tx1"/>
                </a:solidFill>
              </a:rPr>
              <a:t>Reimbursement Requests attached to FERs cannot be processed after 8/15.</a:t>
            </a:r>
          </a:p>
          <a:p>
            <a:pPr marL="0" indent="0">
              <a:buNone/>
            </a:pPr>
            <a:endParaRPr lang="en-US" dirty="0">
              <a:solidFill>
                <a:schemeClr val="tx1"/>
              </a:solidFill>
            </a:endParaRPr>
          </a:p>
          <a:p>
            <a:endParaRPr lang="en-US" dirty="0">
              <a:solidFill>
                <a:schemeClr val="tx1"/>
              </a:solidFill>
            </a:endParaRPr>
          </a:p>
        </p:txBody>
      </p:sp>
      <p:pic>
        <p:nvPicPr>
          <p:cNvPr id="4" name="Picture 3" descr="A screenshot of a computer&#10;&#10;Description automatically generated">
            <a:extLst>
              <a:ext uri="{FF2B5EF4-FFF2-40B4-BE49-F238E27FC236}">
                <a16:creationId xmlns:a16="http://schemas.microsoft.com/office/drawing/2014/main" id="{C6C51E1E-3C84-C808-7923-0A88F8E1769B}"/>
              </a:ext>
            </a:extLst>
          </p:cNvPr>
          <p:cNvPicPr>
            <a:picLocks noChangeAspect="1"/>
          </p:cNvPicPr>
          <p:nvPr/>
        </p:nvPicPr>
        <p:blipFill>
          <a:blip r:embed="rId2"/>
          <a:stretch>
            <a:fillRect/>
          </a:stretch>
        </p:blipFill>
        <p:spPr>
          <a:xfrm>
            <a:off x="2484329" y="4058028"/>
            <a:ext cx="9478028" cy="1424601"/>
          </a:xfrm>
          <a:prstGeom prst="rect">
            <a:avLst/>
          </a:prstGeom>
        </p:spPr>
      </p:pic>
      <p:pic>
        <p:nvPicPr>
          <p:cNvPr id="7" name="Picture 6" descr="A blue and white card with a yellow rectangle&#10;&#10;Description automatically generated">
            <a:extLst>
              <a:ext uri="{FF2B5EF4-FFF2-40B4-BE49-F238E27FC236}">
                <a16:creationId xmlns:a16="http://schemas.microsoft.com/office/drawing/2014/main" id="{64817268-B53B-57B4-5EE9-A97D14E82B27}"/>
              </a:ext>
            </a:extLst>
          </p:cNvPr>
          <p:cNvPicPr>
            <a:picLocks noChangeAspect="1"/>
          </p:cNvPicPr>
          <p:nvPr/>
        </p:nvPicPr>
        <p:blipFill>
          <a:blip r:embed="rId3"/>
          <a:stretch>
            <a:fillRect/>
          </a:stretch>
        </p:blipFill>
        <p:spPr>
          <a:xfrm>
            <a:off x="269832" y="3891354"/>
            <a:ext cx="2122118" cy="1747512"/>
          </a:xfrm>
          <a:prstGeom prst="rect">
            <a:avLst/>
          </a:prstGeom>
        </p:spPr>
      </p:pic>
    </p:spTree>
    <p:extLst>
      <p:ext uri="{BB962C8B-B14F-4D97-AF65-F5344CB8AC3E}">
        <p14:creationId xmlns:p14="http://schemas.microsoft.com/office/powerpoint/2010/main" val="46626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171" y="365125"/>
            <a:ext cx="11459361" cy="1325563"/>
          </a:xfrm>
        </p:spPr>
        <p:txBody>
          <a:bodyPr/>
          <a:lstStyle/>
          <a:p>
            <a:r>
              <a:rPr lang="en-US" dirty="0">
                <a:solidFill>
                  <a:schemeClr val="tx1"/>
                </a:solidFill>
              </a:rPr>
              <a:t>FER Workflow Steps</a:t>
            </a:r>
          </a:p>
        </p:txBody>
      </p:sp>
      <p:sp>
        <p:nvSpPr>
          <p:cNvPr id="3" name="Content Placeholder 2"/>
          <p:cNvSpPr>
            <a:spLocks noGrp="1"/>
          </p:cNvSpPr>
          <p:nvPr>
            <p:ph idx="1"/>
          </p:nvPr>
        </p:nvSpPr>
        <p:spPr>
          <a:xfrm>
            <a:off x="411061" y="1825624"/>
            <a:ext cx="11375471" cy="4659065"/>
          </a:xfrm>
        </p:spPr>
        <p:txBody>
          <a:bodyPr vert="horz" lIns="91440" tIns="45720" rIns="91440" bIns="45720" rtlCol="0" anchor="t">
            <a:normAutofit fontScale="92500"/>
          </a:bodyPr>
          <a:lstStyle/>
          <a:p>
            <a:pPr lvl="1">
              <a:buAutoNum type="arabicPeriod"/>
            </a:pPr>
            <a:r>
              <a:rPr lang="en-US" sz="3200" dirty="0">
                <a:solidFill>
                  <a:schemeClr val="tx1"/>
                </a:solidFill>
              </a:rPr>
              <a:t>FER Started - LEA Fiscal Representative</a:t>
            </a:r>
            <a:endParaRPr lang="en-US" dirty="0">
              <a:solidFill>
                <a:schemeClr val="tx1"/>
              </a:solidFill>
            </a:endParaRPr>
          </a:p>
          <a:p>
            <a:pPr lvl="1">
              <a:buAutoNum type="arabicPeriod"/>
            </a:pPr>
            <a:r>
              <a:rPr lang="en-US" sz="3200" dirty="0">
                <a:solidFill>
                  <a:schemeClr val="tx1"/>
                </a:solidFill>
              </a:rPr>
              <a:t>FER Submitted LEA Fiscal Representative</a:t>
            </a:r>
          </a:p>
          <a:p>
            <a:pPr lvl="1">
              <a:buAutoNum type="arabicPeriod"/>
            </a:pPr>
            <a:r>
              <a:rPr lang="en-US" sz="3200" dirty="0">
                <a:solidFill>
                  <a:schemeClr val="tx1"/>
                </a:solidFill>
              </a:rPr>
              <a:t>FER DESE Fiscal Budget Primary Approved - DESE Fiscal FER Approver</a:t>
            </a:r>
          </a:p>
          <a:p>
            <a:pPr lvl="2">
              <a:buFont typeface="Wingdings"/>
              <a:buChar char="§"/>
            </a:pPr>
            <a:r>
              <a:rPr lang="en-US" sz="3200" dirty="0">
                <a:solidFill>
                  <a:schemeClr val="tx1"/>
                </a:solidFill>
              </a:rPr>
              <a:t>This status reflects when a refund is due to DESE from the LEA</a:t>
            </a:r>
          </a:p>
          <a:p>
            <a:pPr lvl="1">
              <a:buAutoNum type="arabicPeriod"/>
            </a:pPr>
            <a:r>
              <a:rPr lang="en-US" sz="3200" dirty="0">
                <a:solidFill>
                  <a:schemeClr val="tx1"/>
                </a:solidFill>
              </a:rPr>
              <a:t>FER DESE Fiscal Budget Final Approved - DESE Fiscal FER Approver</a:t>
            </a:r>
          </a:p>
          <a:p>
            <a:pPr lvl="2">
              <a:buFont typeface="Wingdings"/>
              <a:buChar char="§"/>
            </a:pPr>
            <a:r>
              <a:rPr lang="en-US" sz="3200" dirty="0">
                <a:solidFill>
                  <a:schemeClr val="tx1"/>
                </a:solidFill>
              </a:rPr>
              <a:t>Once Final Approved, the system triggers a reimbursement Request if needed/if within the proper window to allow payment.</a:t>
            </a:r>
          </a:p>
          <a:p>
            <a:pPr marL="457200" lvl="1" indent="0">
              <a:buNone/>
            </a:pPr>
            <a:endParaRPr lang="en-US" dirty="0">
              <a:solidFill>
                <a:schemeClr val="tx1"/>
              </a:solidFill>
            </a:endParaRPr>
          </a:p>
          <a:p>
            <a:pPr marL="971550" lvl="1" indent="-514350">
              <a:buFont typeface="Corbel" panose="020B0503020204020204"/>
              <a:buAutoNum type="arabicPeriod"/>
            </a:pPr>
            <a:endParaRPr lang="en-US" dirty="0">
              <a:solidFill>
                <a:schemeClr val="tx1"/>
              </a:solidFill>
            </a:endParaRPr>
          </a:p>
        </p:txBody>
      </p:sp>
    </p:spTree>
    <p:extLst>
      <p:ext uri="{BB962C8B-B14F-4D97-AF65-F5344CB8AC3E}">
        <p14:creationId xmlns:p14="http://schemas.microsoft.com/office/powerpoint/2010/main" val="3392395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5325879-C4B2-475E-B853-DC8F21A63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12C085F-3B19-420D-902A-B55695F503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18105" cy="6858000"/>
          </a:xfrm>
          <a:prstGeom prst="rect">
            <a:avLst/>
          </a:prstGeom>
          <a:blipFill>
            <a:blip r:embed="rId2"/>
            <a:stretch>
              <a:fillRect r="-164004"/>
            </a:stretch>
          </a:blipFill>
          <a:ln>
            <a:noFill/>
          </a:ln>
          <a:effectLst>
            <a:outerShdw blurRad="139700" dist="508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2F6991-2A9E-75FA-232B-86A7DC793CED}"/>
              </a:ext>
            </a:extLst>
          </p:cNvPr>
          <p:cNvSpPr>
            <a:spLocks noGrp="1"/>
          </p:cNvSpPr>
          <p:nvPr>
            <p:ph type="title"/>
          </p:nvPr>
        </p:nvSpPr>
        <p:spPr>
          <a:xfrm>
            <a:off x="838201" y="365125"/>
            <a:ext cx="3435625" cy="1325563"/>
          </a:xfrm>
        </p:spPr>
        <p:txBody>
          <a:bodyPr>
            <a:normAutofit/>
          </a:bodyPr>
          <a:lstStyle/>
          <a:p>
            <a:r>
              <a:rPr lang="en-US" sz="4000">
                <a:gradFill flip="none" rotWithShape="1">
                  <a:gsLst>
                    <a:gs pos="28000">
                      <a:srgbClr val="EDEDED"/>
                    </a:gs>
                    <a:gs pos="0">
                      <a:srgbClr val="BFBFBF"/>
                    </a:gs>
                    <a:gs pos="100000">
                      <a:srgbClr val="FFFFFF"/>
                    </a:gs>
                  </a:gsLst>
                  <a:lin ang="4800000" scaled="0"/>
                  <a:tileRect/>
                </a:gradFill>
              </a:rPr>
              <a:t>Refunds Owed to DESE</a:t>
            </a:r>
          </a:p>
        </p:txBody>
      </p:sp>
      <p:sp>
        <p:nvSpPr>
          <p:cNvPr id="3" name="Content Placeholder 2">
            <a:extLst>
              <a:ext uri="{FF2B5EF4-FFF2-40B4-BE49-F238E27FC236}">
                <a16:creationId xmlns:a16="http://schemas.microsoft.com/office/drawing/2014/main" id="{08BFF8AC-BFB7-E5B4-5AA1-257498688251}"/>
              </a:ext>
            </a:extLst>
          </p:cNvPr>
          <p:cNvSpPr>
            <a:spLocks noGrp="1"/>
          </p:cNvSpPr>
          <p:nvPr>
            <p:ph idx="1"/>
          </p:nvPr>
        </p:nvSpPr>
        <p:spPr>
          <a:xfrm>
            <a:off x="666974" y="1825625"/>
            <a:ext cx="3606853" cy="4351338"/>
          </a:xfrm>
        </p:spPr>
        <p:txBody>
          <a:bodyPr>
            <a:normAutofit/>
          </a:bodyPr>
          <a:lstStyle/>
          <a:p>
            <a:pPr marL="0" indent="0">
              <a:buNone/>
            </a:pPr>
            <a:r>
              <a:rPr lang="en-US" sz="2000" dirty="0">
                <a:gradFill>
                  <a:gsLst>
                    <a:gs pos="34000">
                      <a:srgbClr val="EDEDED"/>
                    </a:gs>
                    <a:gs pos="0">
                      <a:srgbClr val="BFBFBF"/>
                    </a:gs>
                    <a:gs pos="100000">
                      <a:srgbClr val="FFFFFF"/>
                    </a:gs>
                  </a:gsLst>
                  <a:lin ang="4800000" scaled="0"/>
                </a:gradFill>
              </a:rPr>
              <a:t>Print FER Summary.  </a:t>
            </a:r>
          </a:p>
          <a:p>
            <a:pPr marL="0" indent="0">
              <a:buNone/>
            </a:pPr>
            <a:r>
              <a:rPr lang="en-US" sz="2000" dirty="0">
                <a:gradFill>
                  <a:gsLst>
                    <a:gs pos="34000">
                      <a:srgbClr val="EDEDED"/>
                    </a:gs>
                    <a:gs pos="0">
                      <a:srgbClr val="BFBFBF"/>
                    </a:gs>
                    <a:gs pos="100000">
                      <a:srgbClr val="FFFFFF"/>
                    </a:gs>
                  </a:gsLst>
                  <a:lin ang="4800000" scaled="0"/>
                </a:gradFill>
              </a:rPr>
              <a:t>Clicking print will generate a document (this could take a few minutes).</a:t>
            </a:r>
          </a:p>
          <a:p>
            <a:pPr marL="0" indent="0">
              <a:buNone/>
            </a:pPr>
            <a:r>
              <a:rPr lang="en-US" sz="2000" dirty="0">
                <a:gradFill>
                  <a:gsLst>
                    <a:gs pos="34000">
                      <a:srgbClr val="EDEDED"/>
                    </a:gs>
                    <a:gs pos="0">
                      <a:srgbClr val="BFBFBF"/>
                    </a:gs>
                    <a:gs pos="100000">
                      <a:srgbClr val="FFFFFF"/>
                    </a:gs>
                  </a:gsLst>
                  <a:lin ang="4800000" scaled="0"/>
                </a:gradFill>
              </a:rPr>
              <a:t> Save the document and print and mail with a return check for the grant.</a:t>
            </a:r>
          </a:p>
          <a:p>
            <a:pPr marL="0" indent="0">
              <a:buNone/>
            </a:pPr>
            <a:r>
              <a:rPr lang="en-US" sz="2000" dirty="0">
                <a:gradFill>
                  <a:gsLst>
                    <a:gs pos="34000">
                      <a:srgbClr val="EDEDED"/>
                    </a:gs>
                    <a:gs pos="0">
                      <a:srgbClr val="BFBFBF"/>
                    </a:gs>
                    <a:gs pos="100000">
                      <a:srgbClr val="FFFFFF"/>
                    </a:gs>
                  </a:gsLst>
                  <a:lin ang="4800000" scaled="0"/>
                </a:gradFill>
              </a:rPr>
              <a:t>One check and one print out per grant, please. </a:t>
            </a:r>
          </a:p>
          <a:p>
            <a:endParaRPr lang="en-US" sz="2000" dirty="0">
              <a:gradFill>
                <a:gsLst>
                  <a:gs pos="34000">
                    <a:srgbClr val="EDEDED"/>
                  </a:gs>
                  <a:gs pos="0">
                    <a:srgbClr val="BFBFBF"/>
                  </a:gs>
                  <a:gs pos="100000">
                    <a:srgbClr val="FFFFFF"/>
                  </a:gs>
                </a:gsLst>
                <a:lin ang="4800000" scaled="0"/>
              </a:gradFill>
            </a:endParaRPr>
          </a:p>
          <a:p>
            <a:endParaRPr lang="en-US" sz="2000" dirty="0">
              <a:gradFill>
                <a:gsLst>
                  <a:gs pos="34000">
                    <a:srgbClr val="EDEDED"/>
                  </a:gs>
                  <a:gs pos="0">
                    <a:srgbClr val="BFBFBF"/>
                  </a:gs>
                  <a:gs pos="100000">
                    <a:srgbClr val="FFFFFF"/>
                  </a:gs>
                </a:gsLst>
                <a:lin ang="4800000" scaled="0"/>
              </a:gradFill>
            </a:endParaRPr>
          </a:p>
        </p:txBody>
      </p:sp>
      <p:pic>
        <p:nvPicPr>
          <p:cNvPr id="6" name="Picture 5">
            <a:extLst>
              <a:ext uri="{FF2B5EF4-FFF2-40B4-BE49-F238E27FC236}">
                <a16:creationId xmlns:a16="http://schemas.microsoft.com/office/drawing/2014/main" id="{2ACD2061-8FDB-B0CB-90A7-FC8A84B5862E}"/>
              </a:ext>
            </a:extLst>
          </p:cNvPr>
          <p:cNvPicPr>
            <a:picLocks noChangeAspect="1"/>
          </p:cNvPicPr>
          <p:nvPr/>
        </p:nvPicPr>
        <p:blipFill>
          <a:blip r:embed="rId3"/>
          <a:stretch>
            <a:fillRect/>
          </a:stretch>
        </p:blipFill>
        <p:spPr>
          <a:xfrm>
            <a:off x="5274539" y="1968775"/>
            <a:ext cx="6314487" cy="2920450"/>
          </a:xfrm>
          <a:prstGeom prst="rect">
            <a:avLst/>
          </a:prstGeom>
        </p:spPr>
      </p:pic>
    </p:spTree>
    <p:extLst>
      <p:ext uri="{BB962C8B-B14F-4D97-AF65-F5344CB8AC3E}">
        <p14:creationId xmlns:p14="http://schemas.microsoft.com/office/powerpoint/2010/main" val="294925296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3C10B7BBFAF148ABC70D765CD7B3F6" ma:contentTypeVersion="18" ma:contentTypeDescription="Create a new document." ma:contentTypeScope="" ma:versionID="f9a9ce9717f694d785b3e5c23041fa3d">
  <xsd:schema xmlns:xsd="http://www.w3.org/2001/XMLSchema" xmlns:xs="http://www.w3.org/2001/XMLSchema" xmlns:p="http://schemas.microsoft.com/office/2006/metadata/properties" xmlns:ns2="1a163e99-07ec-4113-8c35-9b9cd66b05a8" xmlns:ns3="38cce589-8d35-4786-96eb-fd5bd944f469" xmlns:ns4="03689063-9da5-44f8-96f4-8c123fe66f9f" targetNamespace="http://schemas.microsoft.com/office/2006/metadata/properties" ma:root="true" ma:fieldsID="5aa4b177f680fff61aaad3fe0cf7cbe6" ns2:_="" ns3:_="" ns4:_="">
    <xsd:import namespace="1a163e99-07ec-4113-8c35-9b9cd66b05a8"/>
    <xsd:import namespace="38cce589-8d35-4786-96eb-fd5bd944f469"/>
    <xsd:import namespace="03689063-9da5-44f8-96f4-8c123fe66f9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lcf76f155ced4ddcb4097134ff3c332f" minOccurs="0"/>
                <xsd:element ref="ns4:TaxCatchAll" minOccurs="0"/>
                <xsd:element ref="ns3:MediaServiceObjectDetectorVersions" minOccurs="0"/>
                <xsd:element ref="ns3:MediaServiceGenerationTime" minOccurs="0"/>
                <xsd:element ref="ns3:MediaServiceEventHashCode" minOccurs="0"/>
                <xsd:element ref="ns3:MediaServiceSearchPropertie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163e99-07ec-4113-8c35-9b9cd66b05a8"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cce589-8d35-4786-96eb-fd5bd944f46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e78e06d-b84c-4d75-91bc-d5a071defcc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689063-9da5-44f8-96f4-8c123fe66f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79baeba-4ed7-4b4a-bbf4-c71360971d78}" ma:internalName="TaxCatchAll" ma:showField="CatchAllData" ma:web="03689063-9da5-44f8-96f4-8c123fe66f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8cce589-8d35-4786-96eb-fd5bd944f469">
      <Terms xmlns="http://schemas.microsoft.com/office/infopath/2007/PartnerControls"/>
    </lcf76f155ced4ddcb4097134ff3c332f>
    <TaxCatchAll xmlns="03689063-9da5-44f8-96f4-8c123fe66f9f" xsi:nil="true"/>
  </documentManagement>
</p:properties>
</file>

<file path=customXml/itemProps1.xml><?xml version="1.0" encoding="utf-8"?>
<ds:datastoreItem xmlns:ds="http://schemas.openxmlformats.org/officeDocument/2006/customXml" ds:itemID="{2D9C1BF9-27B1-4F2D-9796-460025F4F3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163e99-07ec-4113-8c35-9b9cd66b05a8"/>
    <ds:schemaRef ds:uri="38cce589-8d35-4786-96eb-fd5bd944f469"/>
    <ds:schemaRef ds:uri="03689063-9da5-44f8-96f4-8c123fe66f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31CA35-8E2E-47FD-99DE-416F1ED13FAD}">
  <ds:schemaRefs>
    <ds:schemaRef ds:uri="http://schemas.microsoft.com/sharepoint/v3/contenttype/forms"/>
  </ds:schemaRefs>
</ds:datastoreItem>
</file>

<file path=customXml/itemProps3.xml><?xml version="1.0" encoding="utf-8"?>
<ds:datastoreItem xmlns:ds="http://schemas.openxmlformats.org/officeDocument/2006/customXml" ds:itemID="{D32DA4A7-D4E3-4497-A77C-A8E1E25C6FB4}">
  <ds:schemaRefs>
    <ds:schemaRef ds:uri="http://schemas.microsoft.com/office/2006/metadata/properties"/>
    <ds:schemaRef ds:uri="http://schemas.microsoft.com/office/infopath/2007/PartnerControls"/>
    <ds:schemaRef ds:uri="38cce589-8d35-4786-96eb-fd5bd944f469"/>
    <ds:schemaRef ds:uri="03689063-9da5-44f8-96f4-8c123fe66f9f"/>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TC104033923[[fn=Depth]]</Template>
  <TotalTime>262</TotalTime>
  <Words>1179</Words>
  <Application>Microsoft Office PowerPoint</Application>
  <PresentationFormat>Widescreen</PresentationFormat>
  <Paragraphs>93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Corbel</vt:lpstr>
      <vt:lpstr>Wingdings</vt:lpstr>
      <vt:lpstr>Depth</vt:lpstr>
      <vt:lpstr>Final Expenditure Report (FER)</vt:lpstr>
      <vt:lpstr>Starting the Final Expenditure Report (FER)</vt:lpstr>
      <vt:lpstr>Navigating the FER</vt:lpstr>
      <vt:lpstr>Grant Expenditure Report Page</vt:lpstr>
      <vt:lpstr>Grant Expenditure Report Page</vt:lpstr>
      <vt:lpstr>FER Summary Page</vt:lpstr>
      <vt:lpstr>Pending Transaction Amount Page</vt:lpstr>
      <vt:lpstr>FER Workflow Steps</vt:lpstr>
      <vt:lpstr>Refunds Owed to DESE</vt:lpstr>
      <vt:lpstr>Refunds Owed to DESE</vt:lpstr>
      <vt:lpstr>Negligible Amount Refunds Owed (under $1)</vt:lpstr>
      <vt:lpstr>Negligible Amount Refunds Owed (under $1)</vt:lpstr>
      <vt:lpstr>Unable to change status to FER started</vt:lpstr>
      <vt:lpstr>Error Messages</vt:lpstr>
      <vt:lpstr>In Closing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Starting the FER</dc:title>
  <dc:creator>Chris Line</dc:creator>
  <cp:lastModifiedBy>Ahern, Jennifer (DESE)</cp:lastModifiedBy>
  <cp:revision>187</cp:revision>
  <dcterms:created xsi:type="dcterms:W3CDTF">2014-04-14T11:25:33Z</dcterms:created>
  <dcterms:modified xsi:type="dcterms:W3CDTF">2025-12-15T17:03:16Z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0x010100AC3C10B7BBFAF148ABC70D765CD7B3F6</vt:lpwstr>
  </property>
  <property fmtid="{D5CDD505-2E9C-101B-9397-08002B2CF9AE}" pid="3" name="_ExtendedDescription">
    <vt:lpwstr/>
  </property>
  <property fmtid="{D5CDD505-2E9C-101B-9397-08002B2CF9AE}" pid="4" name="MediaServiceImageTags">
    <vt:lpwstr/>
  </property>
</Properties>
</file>